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63"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h Conroy" initials="SC" lastIdx="2" clrIdx="0"/>
  <p:cmAuthor id="2" name="Microsoft Office User" initials="Office" lastIdx="1" clrIdx="1"/>
  <p:cmAuthor id="3" name="Marie Becker" initials="MB" lastIdx="16" clrIdx="2"/>
  <p:cmAuthor id="4" name="Kristin Garcia" initials="KG" lastIdx="22" clrIdx="3"/>
  <p:cmAuthor id="5" name="Torres, Mylin" initials="TM" lastIdx="1" clrIdx="4"/>
  <p:cmAuthor id="6" name="Dru Dace" initials="DD" lastIdx="1" clrIdx="5">
    <p:extLst>
      <p:ext uri="{19B8F6BF-5375-455C-9EA6-DF929625EA0E}">
        <p15:presenceInfo xmlns:p15="http://schemas.microsoft.com/office/powerpoint/2012/main" userId="S::dru@dacescientific.com::6522c563-1b69-4b06-8fc5-09ec6e5344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7F"/>
    <a:srgbClr val="000000"/>
    <a:srgbClr val="E7A614"/>
    <a:srgbClr val="EEB940"/>
    <a:srgbClr val="98002E"/>
    <a:srgbClr val="006A51"/>
    <a:srgbClr val="00BB8F"/>
    <a:srgbClr val="60699B"/>
    <a:srgbClr val="EFB84B"/>
    <a:srgbClr val="A0C3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7" autoAdjust="0"/>
    <p:restoredTop sz="89968" autoAdjust="0"/>
  </p:normalViewPr>
  <p:slideViewPr>
    <p:cSldViewPr snapToGrid="0">
      <p:cViewPr>
        <p:scale>
          <a:sx n="67" d="100"/>
          <a:sy n="67" d="100"/>
        </p:scale>
        <p:origin x="288" y="70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9" d="100"/>
          <a:sy n="79" d="100"/>
        </p:scale>
        <p:origin x="39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3-07-19T03:53:03.034" idx="1">
    <p:pos x="552" y="4184"/>
    <p:text>removed trade names and drug manufacturers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2C1D66-30BD-4B04-A89F-3E21E9B53464}" type="datetimeFigureOut">
              <a:rPr lang="en-US" smtClean="0"/>
              <a:t>7/19/23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67EAD6-3B1D-43D4-A006-0EEE8B6311E9}" type="slidenum">
              <a:rPr lang="en-US" smtClean="0"/>
              <a:t>‹#›</a:t>
            </a:fld>
            <a:endParaRPr lang="en-US" dirty="0"/>
          </a:p>
        </p:txBody>
      </p:sp>
    </p:spTree>
    <p:extLst>
      <p:ext uri="{BB962C8B-B14F-4D97-AF65-F5344CB8AC3E}">
        <p14:creationId xmlns:p14="http://schemas.microsoft.com/office/powerpoint/2010/main" val="25334350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316FCD-2436-4D52-95BF-86C07F49FFCC}" type="datetimeFigureOut">
              <a:rPr lang="en-US" smtClean="0"/>
              <a:t>7/19/23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432079-ACDE-4A9D-9108-02B12318B152}" type="slidenum">
              <a:rPr lang="en-US" smtClean="0"/>
              <a:t>‹#›</a:t>
            </a:fld>
            <a:endParaRPr lang="en-US" dirty="0"/>
          </a:p>
        </p:txBody>
      </p:sp>
    </p:spTree>
    <p:extLst>
      <p:ext uri="{BB962C8B-B14F-4D97-AF65-F5344CB8AC3E}">
        <p14:creationId xmlns:p14="http://schemas.microsoft.com/office/powerpoint/2010/main" val="36883823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mc/articles/PMC8313476/#B36" TargetMode="External"/><Relationship Id="rId13" Type="http://schemas.openxmlformats.org/officeDocument/2006/relationships/hyperlink" Target="https://www.ncbi.nlm.nih.gov/pmc/articles/PMC8313476/#B40" TargetMode="External"/><Relationship Id="rId3" Type="http://schemas.openxmlformats.org/officeDocument/2006/relationships/hyperlink" Target="https://www.ncbi.nlm.nih.gov/pmc/articles/PMC8313476/#B30" TargetMode="External"/><Relationship Id="rId7" Type="http://schemas.openxmlformats.org/officeDocument/2006/relationships/hyperlink" Target="https://www.ncbi.nlm.nih.gov/pmc/articles/PMC8313476/#B35" TargetMode="External"/><Relationship Id="rId12" Type="http://schemas.openxmlformats.org/officeDocument/2006/relationships/hyperlink" Target="https://www.ncbi.nlm.nih.gov/pmc/articles/PMC8313476/#B39"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cbi.nlm.nih.gov/pmc/articles/PMC8313476/table/T1/" TargetMode="External"/><Relationship Id="rId11" Type="http://schemas.openxmlformats.org/officeDocument/2006/relationships/hyperlink" Target="https://www.ncbi.nlm.nih.gov/pmc/articles/PMC8313476/#B16" TargetMode="External"/><Relationship Id="rId5" Type="http://schemas.openxmlformats.org/officeDocument/2006/relationships/hyperlink" Target="https://www.ncbi.nlm.nih.gov/pmc/articles/PMC8313476/#B32" TargetMode="External"/><Relationship Id="rId10" Type="http://schemas.openxmlformats.org/officeDocument/2006/relationships/hyperlink" Target="https://www.ncbi.nlm.nih.gov/pmc/articles/PMC8313476/#B38" TargetMode="External"/><Relationship Id="rId4" Type="http://schemas.openxmlformats.org/officeDocument/2006/relationships/hyperlink" Target="https://www.ncbi.nlm.nih.gov/pmc/articles/PMC8313476/#B31" TargetMode="External"/><Relationship Id="rId9" Type="http://schemas.openxmlformats.org/officeDocument/2006/relationships/hyperlink" Target="https://www.ncbi.nlm.nih.gov/pmc/articles/PMC8313476/#B37" TargetMode="External"/><Relationship Id="rId14" Type="http://schemas.openxmlformats.org/officeDocument/2006/relationships/hyperlink" Target="https://www.ncbi.nlm.nih.gov/pmc/articles/PMC8313476/#B4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slides</a:t>
            </a:r>
          </a:p>
        </p:txBody>
      </p:sp>
    </p:spTree>
    <p:extLst>
      <p:ext uri="{BB962C8B-B14F-4D97-AF65-F5344CB8AC3E}">
        <p14:creationId xmlns:p14="http://schemas.microsoft.com/office/powerpoint/2010/main" val="11849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showed</a:t>
            </a:r>
            <a:r>
              <a:rPr lang="en-US" baseline="0" dirty="0"/>
              <a:t> a statistically significant improvement in PFS of 5.3 </a:t>
            </a:r>
            <a:r>
              <a:rPr lang="en-US" baseline="0" dirty="0" err="1"/>
              <a:t>mos</a:t>
            </a:r>
            <a:r>
              <a:rPr lang="en-US" baseline="0" dirty="0"/>
              <a:t> with </a:t>
            </a:r>
            <a:r>
              <a:rPr lang="en-US" baseline="0" dirty="0" err="1"/>
              <a:t>ribociclib</a:t>
            </a:r>
            <a:r>
              <a:rPr lang="en-US" baseline="0" dirty="0"/>
              <a:t> + ET compared to 2.7 </a:t>
            </a:r>
            <a:r>
              <a:rPr lang="en-US" baseline="0" dirty="0" err="1"/>
              <a:t>mos</a:t>
            </a:r>
            <a:r>
              <a:rPr lang="en-US" baseline="0" dirty="0"/>
              <a:t> with ET alone with clinically meaningful improvement in PFS at 6 and 12 months with </a:t>
            </a:r>
            <a:r>
              <a:rPr lang="en-US" baseline="0" dirty="0" err="1"/>
              <a:t>ribociclib</a:t>
            </a:r>
            <a:endParaRPr lang="en-US" baseline="0" dirty="0"/>
          </a:p>
          <a:p>
            <a:endParaRPr lang="en-US" baseline="0" dirty="0"/>
          </a:p>
          <a:p>
            <a:r>
              <a:rPr lang="en-US" baseline="0" dirty="0"/>
              <a:t>This study was hypothesis generating and supports further investigation of </a:t>
            </a:r>
            <a:r>
              <a:rPr lang="en-US" baseline="0" dirty="0" err="1"/>
              <a:t>ribociclib</a:t>
            </a:r>
            <a:r>
              <a:rPr lang="en-US" baseline="0" dirty="0"/>
              <a:t> + ET after progression on prior CDK 4/6 inhibition</a:t>
            </a:r>
            <a:endParaRPr lang="en-US" dirty="0"/>
          </a:p>
        </p:txBody>
      </p:sp>
      <p:sp>
        <p:nvSpPr>
          <p:cNvPr id="4" name="Slide Number Placeholder 3"/>
          <p:cNvSpPr>
            <a:spLocks noGrp="1"/>
          </p:cNvSpPr>
          <p:nvPr>
            <p:ph type="sldNum" sz="quarter" idx="10"/>
          </p:nvPr>
        </p:nvSpPr>
        <p:spPr/>
        <p:txBody>
          <a:bodyPr/>
          <a:lstStyle/>
          <a:p>
            <a:fld id="{EFF35B2D-94DD-6046-8CDD-F3B9480BAE46}" type="slidenum">
              <a:rPr lang="en-US" smtClean="0"/>
              <a:t>10</a:t>
            </a:fld>
            <a:endParaRPr lang="en-US"/>
          </a:p>
        </p:txBody>
      </p:sp>
    </p:spTree>
    <p:extLst>
      <p:ext uri="{BB962C8B-B14F-4D97-AF65-F5344CB8AC3E}">
        <p14:creationId xmlns:p14="http://schemas.microsoft.com/office/powerpoint/2010/main" val="166376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23244c5f3f_0_4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n-US" dirty="0"/>
              <a:t>Unfortunately, we</a:t>
            </a:r>
            <a:r>
              <a:rPr lang="en-US" baseline="0" dirty="0"/>
              <a:t> did not see the same result with the PACE clinical trial. </a:t>
            </a:r>
            <a:r>
              <a:rPr lang="en-US" dirty="0"/>
              <a:t>PACE</a:t>
            </a:r>
            <a:r>
              <a:rPr lang="en-US" baseline="0" dirty="0"/>
              <a:t> was a phase II clinical trial evaluating </a:t>
            </a:r>
            <a:r>
              <a:rPr lang="en-US" dirty="0"/>
              <a:t>the combination of </a:t>
            </a:r>
            <a:r>
              <a:rPr lang="en-US" dirty="0" err="1"/>
              <a:t>palbociclib</a:t>
            </a:r>
            <a:r>
              <a:rPr lang="en-US" dirty="0"/>
              <a:t> (</a:t>
            </a:r>
            <a:r>
              <a:rPr lang="en-US" dirty="0" err="1"/>
              <a:t>Ibrance</a:t>
            </a:r>
            <a:r>
              <a:rPr lang="en-US" dirty="0"/>
              <a:t>) plus </a:t>
            </a:r>
            <a:r>
              <a:rPr lang="en-US" dirty="0" err="1"/>
              <a:t>fulvestrant</a:t>
            </a:r>
            <a:r>
              <a:rPr lang="en-US" dirty="0"/>
              <a:t> (</a:t>
            </a:r>
            <a:r>
              <a:rPr lang="en-US" dirty="0" err="1"/>
              <a:t>Faslodex</a:t>
            </a:r>
            <a:r>
              <a:rPr lang="en-US" dirty="0"/>
              <a:t>) vs </a:t>
            </a:r>
            <a:r>
              <a:rPr lang="en-US" dirty="0" err="1"/>
              <a:t>fulvestrant</a:t>
            </a:r>
            <a:r>
              <a:rPr lang="en-US" dirty="0"/>
              <a:t> alone</a:t>
            </a:r>
            <a:r>
              <a:rPr lang="en-US" baseline="0" dirty="0"/>
              <a:t> in </a:t>
            </a:r>
            <a:r>
              <a:rPr lang="en-US" baseline="0" dirty="0" err="1"/>
              <a:t>pateints</a:t>
            </a:r>
            <a:r>
              <a:rPr lang="en-US" baseline="0" dirty="0"/>
              <a:t> with </a:t>
            </a:r>
            <a:r>
              <a:rPr lang="en-US" baseline="0" dirty="0" err="1"/>
              <a:t>mHR</a:t>
            </a:r>
            <a:r>
              <a:rPr lang="en-US" baseline="0" dirty="0"/>
              <a:t>+ HER2- breast cancer who progressed on CDK 4/6 </a:t>
            </a:r>
            <a:r>
              <a:rPr lang="en-US" baseline="0" dirty="0" err="1"/>
              <a:t>inhibtior</a:t>
            </a:r>
            <a:r>
              <a:rPr lang="en-US" baseline="0" dirty="0"/>
              <a:t> and ET with at least 6 months of SD on prior CDK 4/6 inhibitor.  No prior </a:t>
            </a:r>
            <a:r>
              <a:rPr lang="en-US" baseline="0" dirty="0" err="1"/>
              <a:t>fulvestrant</a:t>
            </a:r>
            <a:r>
              <a:rPr lang="en-US" baseline="0" dirty="0"/>
              <a:t> was allowed.</a:t>
            </a:r>
          </a:p>
          <a:p>
            <a:endParaRPr lang="en-US" baseline="0" dirty="0"/>
          </a:p>
          <a:p>
            <a:r>
              <a:rPr lang="en-US" baseline="0" dirty="0"/>
              <a:t>Patients were randomized in in a 1:2:1 fashion to SOC </a:t>
            </a:r>
            <a:r>
              <a:rPr lang="en-US" dirty="0" err="1"/>
              <a:t>fulvestrant</a:t>
            </a:r>
            <a:r>
              <a:rPr lang="en-US" dirty="0"/>
              <a:t> alone, </a:t>
            </a:r>
            <a:r>
              <a:rPr lang="en-US" dirty="0" err="1"/>
              <a:t>palbociclib</a:t>
            </a:r>
            <a:r>
              <a:rPr lang="en-US" dirty="0"/>
              <a:t> plus </a:t>
            </a:r>
            <a:r>
              <a:rPr lang="en-US" dirty="0" err="1"/>
              <a:t>fulvestrant</a:t>
            </a:r>
            <a:r>
              <a:rPr lang="en-US" dirty="0"/>
              <a:t>, or </a:t>
            </a:r>
            <a:r>
              <a:rPr lang="en-US" dirty="0" err="1"/>
              <a:t>palbociclib</a:t>
            </a:r>
            <a:r>
              <a:rPr lang="en-US" dirty="0"/>
              <a:t> plus </a:t>
            </a:r>
            <a:r>
              <a:rPr lang="en-US" dirty="0" err="1"/>
              <a:t>fulvestrant</a:t>
            </a:r>
            <a:r>
              <a:rPr lang="en-US" dirty="0"/>
              <a:t> and </a:t>
            </a:r>
            <a:r>
              <a:rPr lang="en-US" dirty="0" err="1"/>
              <a:t>avelumab</a:t>
            </a:r>
            <a:r>
              <a:rPr lang="en-US" dirty="0"/>
              <a:t>.</a:t>
            </a:r>
          </a:p>
          <a:p>
            <a:endParaRPr lang="en-US" dirty="0"/>
          </a:p>
          <a:p>
            <a:r>
              <a:rPr lang="en-US" dirty="0"/>
              <a:t>The primary endpoint was PFS for </a:t>
            </a:r>
            <a:r>
              <a:rPr lang="en-US" dirty="0" err="1"/>
              <a:t>fulvestrant</a:t>
            </a:r>
            <a:r>
              <a:rPr lang="en-US" dirty="0"/>
              <a:t> + </a:t>
            </a:r>
            <a:r>
              <a:rPr lang="en-US" dirty="0" err="1"/>
              <a:t>palbociclib</a:t>
            </a:r>
            <a:r>
              <a:rPr lang="en-US" baseline="0" dirty="0"/>
              <a:t> versus </a:t>
            </a:r>
            <a:r>
              <a:rPr lang="en-US" baseline="0" dirty="0" err="1"/>
              <a:t>fulvestrant</a:t>
            </a:r>
            <a:r>
              <a:rPr lang="en-US" baseline="0" dirty="0"/>
              <a:t> alone with secondary objectives </a:t>
            </a:r>
            <a:r>
              <a:rPr lang="en-US" baseline="0" dirty="0" err="1"/>
              <a:t>inlcuding</a:t>
            </a:r>
            <a:r>
              <a:rPr lang="en-US" baseline="0" dirty="0"/>
              <a:t> PFS for the triplet arm with </a:t>
            </a:r>
            <a:r>
              <a:rPr lang="en-US" baseline="0" dirty="0" err="1"/>
              <a:t>avelumab</a:t>
            </a:r>
            <a:r>
              <a:rPr lang="en-US" baseline="0" dirty="0"/>
              <a:t> versus </a:t>
            </a:r>
            <a:r>
              <a:rPr lang="en-US" baseline="0" dirty="0" err="1"/>
              <a:t>fulvestrant</a:t>
            </a:r>
            <a:r>
              <a:rPr lang="en-US" baseline="0" dirty="0"/>
              <a:t> alone, response endpoints, safety and outcomes in predefined molecular subgroups</a:t>
            </a:r>
            <a:endParaRPr lang="en-US" dirty="0"/>
          </a:p>
          <a:p>
            <a:endParaRPr lang="en-US" dirty="0"/>
          </a:p>
        </p:txBody>
      </p:sp>
      <p:sp>
        <p:nvSpPr>
          <p:cNvPr id="529" name="Google Shape;529;g123244c5f3f_0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85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patients were postmenopausal with visceral disease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48B21-D25C-A949-B561-A8ED6CFBA9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91452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dirty="0"/>
              <a:t>majority of patients had received prior </a:t>
            </a:r>
            <a:r>
              <a:rPr lang="en-US" dirty="0" err="1"/>
              <a:t>palbociclb</a:t>
            </a:r>
            <a:r>
              <a:rPr lang="en-US" baseline="0" dirty="0"/>
              <a:t> with &gt;12 months of duration of prior CDK 4/6 inhibitor + ET use </a:t>
            </a:r>
          </a:p>
          <a:p>
            <a:endParaRPr lang="en-US" baseline="0" dirty="0"/>
          </a:p>
          <a:p>
            <a:r>
              <a:rPr lang="en-US" baseline="0" dirty="0"/>
              <a:t>A slightly higher percentage of patients received chemotherapy prior to enrollment compared to MAINTAIN though overall was a minority of patients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48B21-D25C-A949-B561-A8ED6CFBA9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35443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unfortunately did not meet</a:t>
            </a:r>
            <a:r>
              <a:rPr lang="en-US" baseline="0" dirty="0"/>
              <a:t> its primary endpoint - </a:t>
            </a:r>
            <a:r>
              <a:rPr lang="en-US" dirty="0" err="1"/>
              <a:t>palbociclib</a:t>
            </a:r>
            <a:r>
              <a:rPr lang="en-US" dirty="0"/>
              <a:t> plus </a:t>
            </a:r>
            <a:r>
              <a:rPr lang="en-US" dirty="0" err="1"/>
              <a:t>fulvestrant</a:t>
            </a:r>
            <a:r>
              <a:rPr lang="en-US" dirty="0"/>
              <a:t> beyond progression on a prior CDK4/6 inhibitor did not significantly improve progression-free survival (PFS) compared with </a:t>
            </a:r>
            <a:r>
              <a:rPr lang="en-US" dirty="0" err="1"/>
              <a:t>fulvestrant</a:t>
            </a:r>
            <a:r>
              <a:rPr lang="en-US" dirty="0"/>
              <a:t> alone at a median follow-up of 24 mos. </a:t>
            </a:r>
          </a:p>
          <a:p>
            <a:endParaRPr lang="en-US" dirty="0"/>
          </a:p>
          <a:p>
            <a:r>
              <a:rPr lang="en-US" dirty="0"/>
              <a:t>Interestingly</a:t>
            </a:r>
            <a:r>
              <a:rPr lang="en-US" baseline="0" dirty="0"/>
              <a:t> a</a:t>
            </a:r>
            <a:r>
              <a:rPr lang="en-US" dirty="0"/>
              <a:t>lthough the primary end point for the superiority of </a:t>
            </a:r>
            <a:r>
              <a:rPr lang="en-US" dirty="0" err="1"/>
              <a:t>palbociclib</a:t>
            </a:r>
            <a:r>
              <a:rPr lang="en-US" dirty="0"/>
              <a:t> plus </a:t>
            </a:r>
            <a:r>
              <a:rPr lang="en-US" dirty="0" err="1"/>
              <a:t>fulvestrant</a:t>
            </a:r>
            <a:r>
              <a:rPr lang="en-US" dirty="0"/>
              <a:t> vs </a:t>
            </a:r>
            <a:r>
              <a:rPr lang="en-US" dirty="0" err="1"/>
              <a:t>fulvestrant</a:t>
            </a:r>
            <a:r>
              <a:rPr lang="en-US" dirty="0"/>
              <a:t> alone was negative, we</a:t>
            </a:r>
            <a:r>
              <a:rPr lang="en-US" baseline="0" dirty="0"/>
              <a:t> did see numeric superiority of the triplet combination of </a:t>
            </a:r>
            <a:r>
              <a:rPr lang="en-US" baseline="0" dirty="0" err="1"/>
              <a:t>fulvestrant</a:t>
            </a:r>
            <a:r>
              <a:rPr lang="en-US" baseline="0" dirty="0"/>
              <a:t> + </a:t>
            </a:r>
            <a:r>
              <a:rPr lang="en-US" baseline="0" dirty="0" err="1"/>
              <a:t>palbo</a:t>
            </a:r>
            <a:r>
              <a:rPr lang="en-US" baseline="0" dirty="0"/>
              <a:t> + </a:t>
            </a:r>
            <a:r>
              <a:rPr lang="en-US" baseline="0" dirty="0" err="1"/>
              <a:t>avelumab</a:t>
            </a:r>
            <a:r>
              <a:rPr lang="en-US" baseline="0" dirty="0"/>
              <a:t> compared to </a:t>
            </a:r>
            <a:r>
              <a:rPr lang="en-US" baseline="0" dirty="0" err="1"/>
              <a:t>fulvestrant</a:t>
            </a:r>
            <a:r>
              <a:rPr lang="en-US" baseline="0" dirty="0"/>
              <a:t> alone (close to 8.1) and is hypothesis generating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48B21-D25C-A949-B561-A8ED6CFBA9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05589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awaiting</a:t>
            </a:r>
            <a:r>
              <a:rPr lang="en-US" baseline="0" dirty="0"/>
              <a:t> data on the larger randomized phase 3 trials </a:t>
            </a:r>
            <a:r>
              <a:rPr lang="en-US" baseline="0" dirty="0" err="1"/>
              <a:t>inclduing</a:t>
            </a:r>
            <a:r>
              <a:rPr lang="en-US" baseline="0" dirty="0"/>
              <a:t> </a:t>
            </a:r>
            <a:r>
              <a:rPr lang="en-US" baseline="0" dirty="0" err="1"/>
              <a:t>postMONARCH</a:t>
            </a:r>
            <a:r>
              <a:rPr lang="en-US" baseline="0" dirty="0"/>
              <a:t> evaluating </a:t>
            </a:r>
            <a:r>
              <a:rPr lang="en-US" baseline="0" dirty="0" err="1"/>
              <a:t>abemaciclib</a:t>
            </a:r>
            <a:r>
              <a:rPr lang="en-US" baseline="0" dirty="0"/>
              <a:t> + </a:t>
            </a:r>
            <a:r>
              <a:rPr lang="en-US" baseline="0" dirty="0" err="1"/>
              <a:t>fulvestrant</a:t>
            </a:r>
            <a:r>
              <a:rPr lang="en-US" baseline="0" dirty="0"/>
              <a:t> versus </a:t>
            </a:r>
            <a:r>
              <a:rPr lang="en-US" baseline="0" dirty="0" err="1"/>
              <a:t>fulvestrant</a:t>
            </a:r>
            <a:r>
              <a:rPr lang="en-US" baseline="0" dirty="0"/>
              <a:t> alone after prior CDK 4/6 inhibitor and the EMBER-3 study evaluating the use of a novel oral SERD </a:t>
            </a:r>
            <a:r>
              <a:rPr lang="en-US" baseline="0" dirty="0" err="1"/>
              <a:t>imlunestrant</a:t>
            </a:r>
            <a:r>
              <a:rPr lang="en-US" baseline="0" dirty="0"/>
              <a:t> as monotherapy, investigators </a:t>
            </a:r>
            <a:r>
              <a:rPr lang="en-US" baseline="0" dirty="0" err="1"/>
              <a:t>hoice</a:t>
            </a:r>
            <a:r>
              <a:rPr lang="en-US" baseline="0" dirty="0"/>
              <a:t> of SOC ET (</a:t>
            </a:r>
            <a:r>
              <a:rPr lang="en-US" baseline="0" dirty="0" err="1"/>
              <a:t>fulvestrant</a:t>
            </a:r>
            <a:r>
              <a:rPr lang="en-US" baseline="0" dirty="0"/>
              <a:t> or </a:t>
            </a:r>
            <a:r>
              <a:rPr lang="en-US" baseline="0" dirty="0" err="1"/>
              <a:t>exemestane</a:t>
            </a:r>
            <a:r>
              <a:rPr lang="en-US" baseline="0" dirty="0"/>
              <a:t>) versus </a:t>
            </a:r>
            <a:r>
              <a:rPr lang="en-US" baseline="0" dirty="0" err="1"/>
              <a:t>imlunestrant</a:t>
            </a:r>
            <a:r>
              <a:rPr lang="en-US" baseline="0" dirty="0"/>
              <a:t> and </a:t>
            </a:r>
            <a:r>
              <a:rPr lang="en-US" baseline="0" dirty="0" err="1"/>
              <a:t>abemaciclib</a:t>
            </a:r>
            <a:r>
              <a:rPr lang="en-US" baseline="0" dirty="0"/>
              <a:t> after progression on prior CDK 4/6 inhibitor.</a:t>
            </a:r>
            <a:endParaRPr lang="en-US" dirty="0"/>
          </a:p>
        </p:txBody>
      </p:sp>
      <p:sp>
        <p:nvSpPr>
          <p:cNvPr id="4" name="Slide Number Placeholder 3"/>
          <p:cNvSpPr>
            <a:spLocks noGrp="1"/>
          </p:cNvSpPr>
          <p:nvPr>
            <p:ph type="sldNum" sz="quarter" idx="10"/>
          </p:nvPr>
        </p:nvSpPr>
        <p:spPr/>
        <p:txBody>
          <a:bodyPr/>
          <a:lstStyle/>
          <a:p>
            <a:fld id="{EFF35B2D-94DD-6046-8CDD-F3B9480BAE46}" type="slidenum">
              <a:rPr lang="en-US" smtClean="0"/>
              <a:t>15</a:t>
            </a:fld>
            <a:endParaRPr lang="en-US"/>
          </a:p>
        </p:txBody>
      </p:sp>
    </p:spTree>
    <p:extLst>
      <p:ext uri="{BB962C8B-B14F-4D97-AF65-F5344CB8AC3E}">
        <p14:creationId xmlns:p14="http://schemas.microsoft.com/office/powerpoint/2010/main" val="52399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move on to the adjuvant setting and use of adjuvant CDK 4/6 inhibitors + ET in patients with moderate to high risk EBC</a:t>
            </a:r>
          </a:p>
          <a:p>
            <a:endParaRPr lang="en-US" baseline="0" dirty="0"/>
          </a:p>
          <a:p>
            <a:r>
              <a:rPr lang="en-US" baseline="0" dirty="0"/>
              <a:t>PALLAS and PENELOPE=B evaluated the use of </a:t>
            </a:r>
            <a:r>
              <a:rPr lang="en-US" baseline="0" dirty="0" err="1"/>
              <a:t>Palbociclib</a:t>
            </a:r>
            <a:r>
              <a:rPr lang="en-US" baseline="0" dirty="0"/>
              <a:t> with ET in the adjuvant setting</a:t>
            </a:r>
          </a:p>
          <a:p>
            <a:r>
              <a:rPr lang="en-US" baseline="0" dirty="0"/>
              <a:t>MONARCHE evaluated </a:t>
            </a:r>
            <a:r>
              <a:rPr lang="en-US" baseline="0" dirty="0" err="1"/>
              <a:t>amebacilicb</a:t>
            </a:r>
            <a:r>
              <a:rPr lang="en-US" baseline="0" dirty="0"/>
              <a:t> with ET in the adjuvant setting </a:t>
            </a:r>
          </a:p>
          <a:p>
            <a:r>
              <a:rPr lang="en-US" baseline="0" dirty="0"/>
              <a:t>NATALEE, which was recently presented at ASCO 2023, evaluated the efficacy of </a:t>
            </a:r>
            <a:r>
              <a:rPr lang="en-US" baseline="0" dirty="0" err="1"/>
              <a:t>Ribociclib</a:t>
            </a:r>
            <a:r>
              <a:rPr lang="en-US" baseline="0" dirty="0"/>
              <a:t> plus ET in the adjuvant setting</a:t>
            </a:r>
          </a:p>
          <a:p>
            <a:endParaRPr lang="en-US" baseline="0" dirty="0"/>
          </a:p>
          <a:p>
            <a:r>
              <a:rPr lang="en-US" baseline="0" dirty="0"/>
              <a:t>As noted on this slide, two studies reached their primary endpoints - </a:t>
            </a:r>
            <a:r>
              <a:rPr lang="en-US" baseline="0" dirty="0" err="1"/>
              <a:t>monarchE</a:t>
            </a:r>
            <a:r>
              <a:rPr lang="en-US" baseline="0" dirty="0"/>
              <a:t> with adjuvant </a:t>
            </a:r>
            <a:r>
              <a:rPr lang="en-US" baseline="0" dirty="0" err="1"/>
              <a:t>abemaciclib</a:t>
            </a:r>
            <a:r>
              <a:rPr lang="en-US" baseline="0" dirty="0"/>
              <a:t> was a positive study reaching its primary endpoint of improvement in IDFS with a 4 year IDFS of 85.8% with the addition of </a:t>
            </a:r>
            <a:r>
              <a:rPr lang="en-US" baseline="0" dirty="0" err="1"/>
              <a:t>abemaciclib</a:t>
            </a:r>
            <a:r>
              <a:rPr lang="en-US" baseline="0" dirty="0"/>
              <a:t> x 2 years + ET compared to 79.4% in patients on ET alone and NATALEE with </a:t>
            </a:r>
            <a:r>
              <a:rPr lang="en-US" baseline="0" dirty="0" err="1"/>
              <a:t>ribociclib</a:t>
            </a:r>
            <a:r>
              <a:rPr lang="en-US" baseline="0" dirty="0"/>
              <a:t> showed a 3 year IDFS benefit of 3.3% from 87.1% with </a:t>
            </a:r>
            <a:r>
              <a:rPr lang="en-US" baseline="0" dirty="0" err="1"/>
              <a:t>adjvuant</a:t>
            </a:r>
            <a:r>
              <a:rPr lang="en-US" baseline="0" dirty="0"/>
              <a:t> ET alone compared to 90.4% with 3 years of adjuvant </a:t>
            </a:r>
            <a:r>
              <a:rPr lang="en-US" baseline="0" dirty="0" err="1"/>
              <a:t>ribociclib</a:t>
            </a:r>
            <a:r>
              <a:rPr lang="en-US" baseline="0" dirty="0"/>
              <a:t> + ET. It is important to note that at time of data cutoff, only 20% of patients had completed 3 years of </a:t>
            </a:r>
            <a:r>
              <a:rPr lang="en-US" baseline="0" dirty="0" err="1"/>
              <a:t>ribociclib</a:t>
            </a:r>
            <a:r>
              <a:rPr lang="en-US" baseline="0" dirty="0"/>
              <a: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16</a:t>
            </a:fld>
            <a:endParaRPr lang="en-US" altLang="en-US"/>
          </a:p>
        </p:txBody>
      </p:sp>
    </p:spTree>
    <p:extLst>
      <p:ext uri="{BB962C8B-B14F-4D97-AF65-F5344CB8AC3E}">
        <p14:creationId xmlns:p14="http://schemas.microsoft.com/office/powerpoint/2010/main" val="95356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While some of these differences are likely due to variations in the patient population with </a:t>
            </a:r>
            <a:r>
              <a:rPr lang="en-US" baseline="0" dirty="0" err="1"/>
              <a:t>monarchE</a:t>
            </a:r>
            <a:r>
              <a:rPr lang="en-US" baseline="0" dirty="0"/>
              <a:t> and NATALEE enrolling higher risk patients or the administration of CDK 4/6 inhibitors for different lengths of time, the differences in clinical outcome seen between the CDK 4/6 inhibitors in the metastatic setting and early-stage setting support the fact that the CDK 4/6 inhibitors are NOT the same.</a:t>
            </a:r>
          </a:p>
          <a:p>
            <a:endParaRPr lang="en-US" dirty="0"/>
          </a:p>
        </p:txBody>
      </p:sp>
      <p:sp>
        <p:nvSpPr>
          <p:cNvPr id="4" name="Slide Number Placeholder 3"/>
          <p:cNvSpPr>
            <a:spLocks noGrp="1"/>
          </p:cNvSpPr>
          <p:nvPr>
            <p:ph type="sldNum" sz="quarter" idx="10"/>
          </p:nvPr>
        </p:nvSpPr>
        <p:spPr/>
        <p:txBody>
          <a:bodyPr/>
          <a:lstStyle/>
          <a:p>
            <a:fld id="{EFF35B2D-94DD-6046-8CDD-F3B9480BAE46}" type="slidenum">
              <a:rPr lang="en-US" smtClean="0"/>
              <a:t>19</a:t>
            </a:fld>
            <a:endParaRPr lang="en-US"/>
          </a:p>
        </p:txBody>
      </p:sp>
    </p:spTree>
    <p:extLst>
      <p:ext uri="{BB962C8B-B14F-4D97-AF65-F5344CB8AC3E}">
        <p14:creationId xmlns:p14="http://schemas.microsoft.com/office/powerpoint/2010/main" val="72617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end with an overview slide by Dr. </a:t>
            </a:r>
            <a:r>
              <a:rPr lang="en-US" dirty="0" err="1"/>
              <a:t>O’Regan</a:t>
            </a:r>
            <a:r>
              <a:rPr lang="en-US" dirty="0"/>
              <a:t> presented at SABCS that summarizes</a:t>
            </a:r>
            <a:r>
              <a:rPr lang="en-US" baseline="0" dirty="0"/>
              <a:t> the </a:t>
            </a:r>
            <a:r>
              <a:rPr lang="en-US" dirty="0"/>
              <a:t>differences amongst the 3 CDK 4/6 inhibitors namely</a:t>
            </a:r>
            <a:r>
              <a:rPr lang="en-US" baseline="0" dirty="0"/>
              <a:t> in dosing schedules, toxicity profiles, activity for CNS disease which we have only seen with </a:t>
            </a:r>
            <a:r>
              <a:rPr lang="en-US" baseline="0" dirty="0" err="1"/>
              <a:t>abemaiclib</a:t>
            </a:r>
            <a:r>
              <a:rPr lang="en-US" baseline="0" dirty="0"/>
              <a:t>, and differences in activity/benefit in different clinical scenarios as I reviewed in my presentation.</a:t>
            </a:r>
            <a:endParaRPr lang="en-US" dirty="0"/>
          </a:p>
        </p:txBody>
      </p:sp>
      <p:sp>
        <p:nvSpPr>
          <p:cNvPr id="4" name="Slide Number Placeholder 3"/>
          <p:cNvSpPr>
            <a:spLocks noGrp="1"/>
          </p:cNvSpPr>
          <p:nvPr>
            <p:ph type="sldNum" sz="quarter" idx="10"/>
          </p:nvPr>
        </p:nvSpPr>
        <p:spPr/>
        <p:txBody>
          <a:bodyPr/>
          <a:lstStyle/>
          <a:p>
            <a:fld id="{EFF35B2D-94DD-6046-8CDD-F3B9480BAE46}" type="slidenum">
              <a:rPr lang="en-US" smtClean="0"/>
              <a:t>20</a:t>
            </a:fld>
            <a:endParaRPr lang="en-US"/>
          </a:p>
        </p:txBody>
      </p:sp>
    </p:spTree>
    <p:extLst>
      <p:ext uri="{BB962C8B-B14F-4D97-AF65-F5344CB8AC3E}">
        <p14:creationId xmlns:p14="http://schemas.microsoft.com/office/powerpoint/2010/main" val="39982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of these reasons, I feel CDK 4/6</a:t>
            </a:r>
            <a:r>
              <a:rPr lang="en-US" baseline="0" dirty="0"/>
              <a:t> inhibitors are NOT all the same.</a:t>
            </a:r>
            <a:endParaRPr lang="en-US" dirty="0"/>
          </a:p>
        </p:txBody>
      </p:sp>
      <p:sp>
        <p:nvSpPr>
          <p:cNvPr id="4" name="Slide Number Placeholder 3"/>
          <p:cNvSpPr>
            <a:spLocks noGrp="1"/>
          </p:cNvSpPr>
          <p:nvPr>
            <p:ph type="sldNum" sz="quarter" idx="10"/>
          </p:nvPr>
        </p:nvSpPr>
        <p:spPr/>
        <p:txBody>
          <a:bodyPr/>
          <a:lstStyle/>
          <a:p>
            <a:fld id="{EFF35B2D-94DD-6046-8CDD-F3B9480BAE46}" type="slidenum">
              <a:rPr lang="en-US" smtClean="0"/>
              <a:t>21</a:t>
            </a:fld>
            <a:endParaRPr lang="en-US"/>
          </a:p>
        </p:txBody>
      </p:sp>
    </p:spTree>
    <p:extLst>
      <p:ext uri="{BB962C8B-B14F-4D97-AF65-F5344CB8AC3E}">
        <p14:creationId xmlns:p14="http://schemas.microsoft.com/office/powerpoint/2010/main" val="14915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 look at the approved CDK 4/6 inhibitors.</a:t>
            </a:r>
          </a:p>
          <a:p>
            <a:endParaRPr lang="en-US" dirty="0"/>
          </a:p>
          <a:p>
            <a:r>
              <a:rPr lang="en-US" dirty="0"/>
              <a:t>Beginning</a:t>
            </a:r>
            <a:r>
              <a:rPr lang="en-US" baseline="0" dirty="0"/>
              <a:t> in 2015, there are now 3 CDK 4/6 inhibitors approved for the treatment of metastatic HR+ HER2- breast cancer beginning with </a:t>
            </a:r>
            <a:r>
              <a:rPr lang="en-US" baseline="0" dirty="0" err="1"/>
              <a:t>Palbociclib</a:t>
            </a:r>
            <a:r>
              <a:rPr lang="en-US" baseline="0" dirty="0"/>
              <a:t> in 2015, followed by </a:t>
            </a:r>
            <a:r>
              <a:rPr lang="en-US" baseline="0" dirty="0" err="1"/>
              <a:t>Ribociclib</a:t>
            </a:r>
            <a:r>
              <a:rPr lang="en-US" baseline="0" dirty="0"/>
              <a:t> and </a:t>
            </a:r>
            <a:r>
              <a:rPr lang="en-US" baseline="0" dirty="0" err="1"/>
              <a:t>Abemaciclib</a:t>
            </a:r>
            <a:r>
              <a:rPr lang="en-US" baseline="0" dirty="0"/>
              <a:t> in 2017</a:t>
            </a:r>
          </a:p>
          <a:p>
            <a:endParaRPr lang="en-US" baseline="0" dirty="0"/>
          </a:p>
          <a:p>
            <a:r>
              <a:rPr lang="en-US" dirty="0"/>
              <a:t>Besides the overall similarities associated with CDK4/6 inhibition, there are unique differences between these agents in their pharmacology, kinase targets, central nervous system (CNS) penetration and clinical activity as single agents. These differences may explain the differences noted in their use in unique clinical scenarios- monotherapy, patients with brain metastases or use in the adjuvant setting.</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2</a:t>
            </a:fld>
            <a:endParaRPr lang="en-US" altLang="en-US"/>
          </a:p>
        </p:txBody>
      </p:sp>
    </p:spTree>
    <p:extLst>
      <p:ext uri="{BB962C8B-B14F-4D97-AF65-F5344CB8AC3E}">
        <p14:creationId xmlns:p14="http://schemas.microsoft.com/office/powerpoint/2010/main" val="96371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a:t>
            </a:r>
            <a:r>
              <a:rPr lang="en-US" baseline="0" dirty="0"/>
              <a:t> differences in dosing</a:t>
            </a:r>
          </a:p>
          <a:p>
            <a:endParaRPr lang="en-US" baseline="0" dirty="0"/>
          </a:p>
          <a:p>
            <a:r>
              <a:rPr lang="en-US" baseline="0" dirty="0"/>
              <a:t>As we know, </a:t>
            </a:r>
            <a:r>
              <a:rPr lang="en-US" baseline="0" dirty="0" err="1"/>
              <a:t>palbociclib</a:t>
            </a:r>
            <a:r>
              <a:rPr lang="en-US" baseline="0" dirty="0"/>
              <a:t> is dosed once days on days 1-21 of a 28 day cycle starting at a dose of 125mg</a:t>
            </a:r>
          </a:p>
          <a:p>
            <a:r>
              <a:rPr lang="en-US" baseline="0" dirty="0" err="1"/>
              <a:t>Ribociclib</a:t>
            </a:r>
            <a:r>
              <a:rPr lang="en-US" baseline="0" dirty="0"/>
              <a:t> is dosed once daily on days 1-21 of a 28 day cycle starting at a dose of 600mg</a:t>
            </a:r>
          </a:p>
          <a:p>
            <a:r>
              <a:rPr lang="en-US" baseline="0" dirty="0" err="1"/>
              <a:t>Abemciclib</a:t>
            </a:r>
            <a:r>
              <a:rPr lang="en-US" baseline="0" dirty="0"/>
              <a:t> is dosed on a continuous dosing schedule TWICE per day at 150mg BID if given in combination therapy or 200mg BID when used as monotherapy</a:t>
            </a:r>
          </a:p>
          <a:p>
            <a:endParaRPr lang="en-US" baseline="0" dirty="0"/>
          </a:p>
          <a:p>
            <a:r>
              <a:rPr lang="en-US" dirty="0"/>
              <a:t>The mean half-life of </a:t>
            </a:r>
            <a:r>
              <a:rPr lang="en-US" dirty="0" err="1"/>
              <a:t>palbociclib</a:t>
            </a:r>
            <a:r>
              <a:rPr lang="en-US" dirty="0"/>
              <a:t> is 29 (+/- 5) hours (</a:t>
            </a:r>
            <a:r>
              <a:rPr lang="en-US" dirty="0">
                <a:hlinkClick r:id="rId3"/>
              </a:rPr>
              <a:t>30</a:t>
            </a:r>
            <a:r>
              <a:rPr lang="en-US" dirty="0"/>
              <a:t>), </a:t>
            </a:r>
            <a:r>
              <a:rPr lang="en-US" dirty="0" err="1"/>
              <a:t>ribociclib</a:t>
            </a:r>
            <a:r>
              <a:rPr lang="en-US" dirty="0"/>
              <a:t> is 32 hours (</a:t>
            </a:r>
            <a:r>
              <a:rPr lang="en-US" dirty="0">
                <a:hlinkClick r:id="rId4"/>
              </a:rPr>
              <a:t>31</a:t>
            </a:r>
            <a:r>
              <a:rPr lang="en-US" dirty="0"/>
              <a:t>) and </a:t>
            </a:r>
            <a:r>
              <a:rPr lang="en-US" dirty="0" err="1"/>
              <a:t>abemaciclib</a:t>
            </a:r>
            <a:r>
              <a:rPr lang="en-US" dirty="0"/>
              <a:t> is18.3 hours (</a:t>
            </a:r>
            <a:r>
              <a:rPr lang="en-US" dirty="0">
                <a:hlinkClick r:id="rId5"/>
              </a:rPr>
              <a:t>32</a:t>
            </a:r>
            <a:r>
              <a:rPr lang="en-US" dirty="0"/>
              <a:t>). </a:t>
            </a:r>
            <a:r>
              <a:rPr lang="en-US" dirty="0" err="1"/>
              <a:t>Palbociclib</a:t>
            </a:r>
            <a:r>
              <a:rPr lang="en-US" dirty="0"/>
              <a:t> and </a:t>
            </a:r>
            <a:r>
              <a:rPr lang="en-US" dirty="0" err="1"/>
              <a:t>ribociclib</a:t>
            </a:r>
            <a:r>
              <a:rPr lang="en-US" dirty="0"/>
              <a:t> have a longer half-life than </a:t>
            </a:r>
            <a:r>
              <a:rPr lang="en-US" dirty="0" err="1"/>
              <a:t>abemaciclib</a:t>
            </a:r>
            <a:r>
              <a:rPr lang="en-US" dirty="0"/>
              <a:t> and hence are administered once a day. </a:t>
            </a:r>
            <a:r>
              <a:rPr lang="en-US" dirty="0" err="1"/>
              <a:t>Abemaciclib</a:t>
            </a:r>
            <a:r>
              <a:rPr lang="en-US" dirty="0"/>
              <a:t> needs twice daily administration. (See </a:t>
            </a:r>
            <a:r>
              <a:rPr lang="en-US" b="1" dirty="0">
                <a:hlinkClick r:id="rId6"/>
              </a:rPr>
              <a:t>Table 1</a:t>
            </a:r>
            <a:r>
              <a:rPr lang="en-US" dirty="0">
                <a:hlinkClick r:id="rId6"/>
              </a:rPr>
              <a:t> </a:t>
            </a:r>
            <a:r>
              <a:rPr lang="en-US" dirty="0"/>
              <a:t>) The difference in dosing schedules affect the serum plasma concentrations of the drugs. The longer, &gt; 24-hour half-lives of </a:t>
            </a:r>
            <a:r>
              <a:rPr lang="en-US" dirty="0" err="1"/>
              <a:t>palbociclib</a:t>
            </a:r>
            <a:r>
              <a:rPr lang="en-US" dirty="0"/>
              <a:t> and </a:t>
            </a:r>
            <a:r>
              <a:rPr lang="en-US" dirty="0" err="1"/>
              <a:t>ribociclib</a:t>
            </a:r>
            <a:r>
              <a:rPr lang="en-US" dirty="0"/>
              <a:t> in conjunction with daily dosing may result in drug accumulation. As a result, </a:t>
            </a:r>
            <a:r>
              <a:rPr lang="en-US" dirty="0" err="1"/>
              <a:t>palbociclib</a:t>
            </a:r>
            <a:r>
              <a:rPr lang="en-US" dirty="0"/>
              <a:t> and </a:t>
            </a:r>
            <a:r>
              <a:rPr lang="en-US" dirty="0" err="1"/>
              <a:t>ribociclib</a:t>
            </a:r>
            <a:r>
              <a:rPr lang="en-US" dirty="0"/>
              <a:t> have non-continuous dosing requiring a one week break between cycles.</a:t>
            </a:r>
            <a:endParaRPr lang="en-US" baseline="0" dirty="0"/>
          </a:p>
          <a:p>
            <a:endParaRPr lang="en-US" baseline="0" dirty="0"/>
          </a:p>
          <a:p>
            <a:r>
              <a:rPr lang="en-US" dirty="0"/>
              <a:t>In a phase 1 study of the bioavailability of </a:t>
            </a:r>
            <a:r>
              <a:rPr lang="en-US" dirty="0" err="1"/>
              <a:t>palbociclib</a:t>
            </a:r>
            <a:r>
              <a:rPr lang="en-US" dirty="0"/>
              <a:t>, food intake modestly increased drug absorption and decreased variability in serum drug concentration over time, as determined by the area under the curve. Food has not been shown to affect the bioavailability of either </a:t>
            </a:r>
            <a:r>
              <a:rPr lang="en-US" dirty="0" err="1"/>
              <a:t>ribociclib</a:t>
            </a:r>
            <a:r>
              <a:rPr lang="en-US" dirty="0"/>
              <a:t> or </a:t>
            </a:r>
            <a:r>
              <a:rPr lang="en-US" dirty="0" err="1"/>
              <a:t>abemaciclib</a:t>
            </a:r>
            <a:endParaRPr lang="en-US" dirty="0"/>
          </a:p>
          <a:p>
            <a:endParaRPr lang="en-US" baseline="0" dirty="0"/>
          </a:p>
          <a:p>
            <a:r>
              <a:rPr lang="en-US" dirty="0"/>
              <a:t>All three drugs inhibit CDK 4 and CDK 6 kinase activity, however </a:t>
            </a:r>
            <a:r>
              <a:rPr lang="en-US" dirty="0" err="1"/>
              <a:t>abemeciclib</a:t>
            </a:r>
            <a:r>
              <a:rPr lang="en-US" dirty="0"/>
              <a:t> inhibits multiple other kinases as well (</a:t>
            </a:r>
            <a:r>
              <a:rPr lang="en-US" dirty="0">
                <a:hlinkClick r:id="rId7"/>
              </a:rPr>
              <a:t>35</a:t>
            </a:r>
            <a:r>
              <a:rPr lang="en-US" dirty="0"/>
              <a:t>). </a:t>
            </a:r>
            <a:r>
              <a:rPr lang="en-US" dirty="0" err="1"/>
              <a:t>Palbociclib</a:t>
            </a:r>
            <a:r>
              <a:rPr lang="en-US" dirty="0"/>
              <a:t> has similar potency against cyclin D1/CDK4 and cyclin D2/CDK6 (</a:t>
            </a:r>
            <a:r>
              <a:rPr lang="en-US" dirty="0">
                <a:hlinkClick r:id="rId8"/>
              </a:rPr>
              <a:t>36</a:t>
            </a:r>
            <a:r>
              <a:rPr lang="en-US" dirty="0"/>
              <a:t>). </a:t>
            </a:r>
            <a:r>
              <a:rPr lang="en-US" dirty="0" err="1"/>
              <a:t>Abemaciclib</a:t>
            </a:r>
            <a:r>
              <a:rPr lang="en-US" dirty="0"/>
              <a:t> and </a:t>
            </a:r>
            <a:r>
              <a:rPr lang="en-US" dirty="0" err="1"/>
              <a:t>ribociclib</a:t>
            </a:r>
            <a:r>
              <a:rPr lang="en-US" dirty="0"/>
              <a:t> were noted to have greater potency against CDK4 than CDK 6 (</a:t>
            </a:r>
            <a:r>
              <a:rPr lang="en-US" dirty="0">
                <a:hlinkClick r:id="rId7"/>
              </a:rPr>
              <a:t>35</a:t>
            </a:r>
            <a:r>
              <a:rPr lang="en-US" dirty="0"/>
              <a:t>, </a:t>
            </a:r>
            <a:r>
              <a:rPr lang="en-US" dirty="0">
                <a:hlinkClick r:id="rId9"/>
              </a:rPr>
              <a:t>37</a:t>
            </a:r>
            <a:r>
              <a:rPr lang="en-US" dirty="0"/>
              <a:t>). </a:t>
            </a:r>
            <a:r>
              <a:rPr lang="en-US" dirty="0" err="1"/>
              <a:t>Abemaciclib</a:t>
            </a:r>
            <a:r>
              <a:rPr lang="en-US" dirty="0"/>
              <a:t> is 14 times more potent against CDK4 than it is against CDK6 (</a:t>
            </a:r>
            <a:r>
              <a:rPr lang="en-US" dirty="0">
                <a:hlinkClick r:id="rId10"/>
              </a:rPr>
              <a:t>38</a:t>
            </a:r>
            <a:r>
              <a:rPr lang="en-US" dirty="0"/>
              <a:t>). </a:t>
            </a:r>
            <a:r>
              <a:rPr lang="en-US" dirty="0" err="1"/>
              <a:t>Abemaciclib</a:t>
            </a:r>
            <a:r>
              <a:rPr lang="en-US" dirty="0"/>
              <a:t> has five-fold more potency for CDK4 than </a:t>
            </a:r>
            <a:r>
              <a:rPr lang="en-US" dirty="0" err="1"/>
              <a:t>palbociclib</a:t>
            </a:r>
            <a:r>
              <a:rPr lang="en-US" dirty="0"/>
              <a:t> or </a:t>
            </a:r>
            <a:r>
              <a:rPr lang="en-US" dirty="0" err="1"/>
              <a:t>ribociclib</a:t>
            </a:r>
            <a:r>
              <a:rPr lang="en-US" dirty="0"/>
              <a:t> (</a:t>
            </a:r>
            <a:r>
              <a:rPr lang="en-US" dirty="0">
                <a:hlinkClick r:id="rId11"/>
              </a:rPr>
              <a:t>16</a:t>
            </a:r>
            <a:r>
              <a:rPr lang="en-US" dirty="0"/>
              <a:t>, </a:t>
            </a:r>
            <a:r>
              <a:rPr lang="en-US" dirty="0">
                <a:hlinkClick r:id="rId7"/>
              </a:rPr>
              <a:t>35</a:t>
            </a:r>
            <a:r>
              <a:rPr lang="en-US" dirty="0"/>
              <a:t>). Unlike </a:t>
            </a:r>
            <a:r>
              <a:rPr lang="en-US" dirty="0" err="1"/>
              <a:t>palbociclib</a:t>
            </a:r>
            <a:r>
              <a:rPr lang="en-US" dirty="0"/>
              <a:t> and </a:t>
            </a:r>
            <a:r>
              <a:rPr lang="en-US" dirty="0" err="1"/>
              <a:t>ribociclib</a:t>
            </a:r>
            <a:r>
              <a:rPr lang="en-US" dirty="0"/>
              <a:t>, </a:t>
            </a:r>
            <a:r>
              <a:rPr lang="en-US" dirty="0" err="1"/>
              <a:t>abemaciclib</a:t>
            </a:r>
            <a:r>
              <a:rPr lang="en-US" dirty="0"/>
              <a:t> has been shown to have in-vivo inhibition of CDK1, CDK2, CDK5, CDK9, CDK14, CDKs16-18, GSK3α/β, </a:t>
            </a:r>
            <a:r>
              <a:rPr lang="en-US" dirty="0" err="1"/>
              <a:t>CAMKIIγ</a:t>
            </a:r>
            <a:r>
              <a:rPr lang="en-US" dirty="0"/>
              <a:t>/</a:t>
            </a:r>
            <a:r>
              <a:rPr lang="en-US" dirty="0" err="1"/>
              <a:t>δ</a:t>
            </a:r>
            <a:r>
              <a:rPr lang="en-US" dirty="0"/>
              <a:t> and PIM1 kinases (</a:t>
            </a:r>
            <a:r>
              <a:rPr lang="en-US" dirty="0">
                <a:hlinkClick r:id="rId7"/>
              </a:rPr>
              <a:t>35</a:t>
            </a:r>
            <a:r>
              <a:rPr lang="en-US" dirty="0"/>
              <a:t>, </a:t>
            </a:r>
            <a:r>
              <a:rPr lang="en-US" dirty="0">
                <a:hlinkClick r:id="rId12"/>
              </a:rPr>
              <a:t>39</a:t>
            </a:r>
            <a:r>
              <a:rPr lang="en-US" dirty="0"/>
              <a:t>). </a:t>
            </a:r>
            <a:r>
              <a:rPr lang="en-US" dirty="0" err="1"/>
              <a:t>Abemaciclib</a:t>
            </a:r>
            <a:r>
              <a:rPr lang="en-US" dirty="0"/>
              <a:t> is 10- to 100-fold less potent against CDK2 and CDK1 than CDK4/6 (</a:t>
            </a:r>
            <a:r>
              <a:rPr lang="en-US" dirty="0">
                <a:hlinkClick r:id="rId13"/>
              </a:rPr>
              <a:t>40</a:t>
            </a:r>
            <a:r>
              <a:rPr lang="en-US" dirty="0"/>
              <a:t>).</a:t>
            </a:r>
          </a:p>
          <a:p>
            <a:endParaRPr lang="en-US" dirty="0"/>
          </a:p>
          <a:p>
            <a:r>
              <a:rPr lang="en-US" dirty="0"/>
              <a:t>CDK4/6 inhibitors induce </a:t>
            </a:r>
            <a:r>
              <a:rPr lang="en-US" dirty="0" err="1"/>
              <a:t>cytostasis</a:t>
            </a:r>
            <a:r>
              <a:rPr lang="en-US" dirty="0"/>
              <a:t> through cell-cycle arrest in the G1 phase, resulting in growth inhibition. However, pre-clinical models of </a:t>
            </a:r>
            <a:r>
              <a:rPr lang="en-US" dirty="0" err="1"/>
              <a:t>abemaciclib</a:t>
            </a:r>
            <a:r>
              <a:rPr lang="en-US" dirty="0"/>
              <a:t> demonstrated that it can induce tumor cell death and regression, rather than cell cycle arrest alone. This is evidenced by the fact that monotherapy with </a:t>
            </a:r>
            <a:r>
              <a:rPr lang="en-US" dirty="0" err="1"/>
              <a:t>abemaciclib</a:t>
            </a:r>
            <a:r>
              <a:rPr lang="en-US" dirty="0"/>
              <a:t> in a Phase I study was shown to decrease tumor size, rather than simply inhibit growth in solid tumors including breast cancer (</a:t>
            </a:r>
            <a:r>
              <a:rPr lang="en-US" dirty="0">
                <a:hlinkClick r:id="rId14"/>
              </a:rPr>
              <a:t>41</a:t>
            </a:r>
            <a:r>
              <a:rPr lang="en-US" dirty="0"/>
              <a:t>). Based on these results, </a:t>
            </a:r>
            <a:r>
              <a:rPr lang="en-US" dirty="0" err="1"/>
              <a:t>abemaciclib</a:t>
            </a:r>
            <a:r>
              <a:rPr lang="en-US" dirty="0"/>
              <a:t> was thought to have additional mechanisms of action outside of just inducing G1-cell cycle arrest.</a:t>
            </a:r>
          </a:p>
          <a:p>
            <a:endParaRPr lang="en-US" baseline="0"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a:t>
            </a:fld>
            <a:endParaRPr lang="en-US" altLang="en-US"/>
          </a:p>
        </p:txBody>
      </p:sp>
    </p:spTree>
    <p:extLst>
      <p:ext uri="{BB962C8B-B14F-4D97-AF65-F5344CB8AC3E}">
        <p14:creationId xmlns:p14="http://schemas.microsoft.com/office/powerpoint/2010/main" val="101788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marR="0" lvl="1" indent="-176213" algn="l" defTabSz="685749" rtl="0" eaLnBrk="1" fontAlgn="auto" latinLnBrk="0" hangingPunct="1">
              <a:lnSpc>
                <a:spcPct val="80000"/>
              </a:lnSpc>
              <a:spcBef>
                <a:spcPts val="0"/>
              </a:spcBef>
              <a:spcAft>
                <a:spcPts val="0"/>
              </a:spcAft>
              <a:buClr>
                <a:srgbClr val="3894A2"/>
              </a:buClr>
              <a:buSzTx/>
              <a:buFont typeface="+mj-lt"/>
              <a:buNone/>
              <a:tabLst/>
              <a:defRPr/>
            </a:pPr>
            <a:r>
              <a:rPr lang="en-US" dirty="0"/>
              <a:t>Here is a bit of a busy slide listing the most common </a:t>
            </a:r>
            <a:r>
              <a:rPr lang="en-US" dirty="0" err="1"/>
              <a:t>Aes</a:t>
            </a:r>
            <a:r>
              <a:rPr lang="en-US" dirty="0"/>
              <a:t> and </a:t>
            </a:r>
            <a:r>
              <a:rPr lang="en-US" dirty="0" err="1"/>
              <a:t>Aes</a:t>
            </a:r>
            <a:r>
              <a:rPr lang="en-US" dirty="0"/>
              <a:t> of</a:t>
            </a:r>
            <a:r>
              <a:rPr lang="en-US" baseline="0" dirty="0"/>
              <a:t> special interest seen in the PALOMA, MONALEESA and MONARCH clinical trials for </a:t>
            </a:r>
            <a:r>
              <a:rPr lang="en-US" baseline="0" dirty="0" err="1"/>
              <a:t>palbociclib</a:t>
            </a:r>
            <a:r>
              <a:rPr lang="en-US" baseline="0" dirty="0"/>
              <a:t>, </a:t>
            </a:r>
            <a:r>
              <a:rPr lang="en-US" baseline="0" dirty="0" err="1"/>
              <a:t>ribociclib</a:t>
            </a:r>
            <a:r>
              <a:rPr lang="en-US" baseline="0" dirty="0"/>
              <a:t> and </a:t>
            </a:r>
            <a:r>
              <a:rPr lang="en-US" baseline="0" dirty="0" err="1"/>
              <a:t>abemaciclib</a:t>
            </a:r>
            <a:r>
              <a:rPr lang="en-US" baseline="0" dirty="0"/>
              <a:t>, respectively </a:t>
            </a:r>
          </a:p>
          <a:p>
            <a:pPr marL="347663" marR="0" lvl="1" indent="-176213" algn="l" defTabSz="685749" rtl="0" eaLnBrk="1" fontAlgn="auto" latinLnBrk="0" hangingPunct="1">
              <a:lnSpc>
                <a:spcPct val="80000"/>
              </a:lnSpc>
              <a:spcBef>
                <a:spcPts val="0"/>
              </a:spcBef>
              <a:spcAft>
                <a:spcPts val="0"/>
              </a:spcAft>
              <a:buClr>
                <a:srgbClr val="3894A2"/>
              </a:buClr>
              <a:buSzTx/>
              <a:buFont typeface="+mj-lt"/>
              <a:buNone/>
              <a:tabLst/>
              <a:defRPr/>
            </a:pPr>
            <a:endParaRPr lang="en-US" baseline="0" dirty="0"/>
          </a:p>
          <a:p>
            <a:pPr marL="347663" marR="0" lvl="1" indent="-176213" algn="l" defTabSz="685749" rtl="0" eaLnBrk="1" fontAlgn="auto" latinLnBrk="0" hangingPunct="1">
              <a:lnSpc>
                <a:spcPct val="80000"/>
              </a:lnSpc>
              <a:spcBef>
                <a:spcPts val="0"/>
              </a:spcBef>
              <a:spcAft>
                <a:spcPts val="0"/>
              </a:spcAft>
              <a:buClr>
                <a:srgbClr val="3894A2"/>
              </a:buClr>
              <a:buSzTx/>
              <a:buFont typeface="+mj-lt"/>
              <a:buNone/>
              <a:tabLst/>
              <a:defRPr/>
            </a:pPr>
            <a:r>
              <a:rPr lang="en-US" dirty="0"/>
              <a:t>The differential targets of these drugs, especially the relative potency of CDK4 vs CDK6 and are most likely responsible for the different dose limiting toxicities. </a:t>
            </a:r>
          </a:p>
          <a:p>
            <a:pPr marL="347663" marR="0" lvl="1" indent="-176213" algn="l" defTabSz="685749" rtl="0" eaLnBrk="1" fontAlgn="auto" latinLnBrk="0" hangingPunct="1">
              <a:lnSpc>
                <a:spcPct val="80000"/>
              </a:lnSpc>
              <a:spcBef>
                <a:spcPts val="0"/>
              </a:spcBef>
              <a:spcAft>
                <a:spcPts val="0"/>
              </a:spcAft>
              <a:buClr>
                <a:srgbClr val="3894A2"/>
              </a:buClr>
              <a:buSzTx/>
              <a:buFont typeface="+mj-lt"/>
              <a:buNone/>
              <a:tabLst/>
              <a:defRPr/>
            </a:pPr>
            <a:endParaRPr lang="en-US" dirty="0"/>
          </a:p>
          <a:p>
            <a:pPr marL="347663" marR="0" lvl="1" indent="-176213" algn="l" defTabSz="685749" rtl="0" eaLnBrk="1" fontAlgn="auto" latinLnBrk="0" hangingPunct="1">
              <a:lnSpc>
                <a:spcPct val="80000"/>
              </a:lnSpc>
              <a:spcBef>
                <a:spcPts val="0"/>
              </a:spcBef>
              <a:spcAft>
                <a:spcPts val="0"/>
              </a:spcAft>
              <a:buClr>
                <a:srgbClr val="3894A2"/>
              </a:buClr>
              <a:buSzTx/>
              <a:buFont typeface="+mj-lt"/>
              <a:buNone/>
              <a:tabLst/>
              <a:defRPr/>
            </a:pPr>
            <a:r>
              <a:rPr lang="en-US" dirty="0"/>
              <a:t>Some of the pertinent side effects for each of the drugs are as follows: Neutropenia, leukopenia and fatigue for </a:t>
            </a:r>
            <a:r>
              <a:rPr lang="en-US" dirty="0" err="1"/>
              <a:t>palbociclib</a:t>
            </a:r>
            <a:r>
              <a:rPr lang="en-US" dirty="0"/>
              <a:t>; neutropenia, increased creatinine, hyponatremia, </a:t>
            </a:r>
            <a:r>
              <a:rPr lang="en-US" dirty="0" err="1"/>
              <a:t>QTc</a:t>
            </a:r>
            <a:r>
              <a:rPr lang="en-US" dirty="0"/>
              <a:t> prolongation for </a:t>
            </a:r>
            <a:r>
              <a:rPr lang="en-US" dirty="0" err="1"/>
              <a:t>ribociclib</a:t>
            </a:r>
            <a:r>
              <a:rPr lang="en-US" dirty="0"/>
              <a:t>; diarrhea,</a:t>
            </a:r>
            <a:r>
              <a:rPr lang="en-US" baseline="0" dirty="0"/>
              <a:t> </a:t>
            </a:r>
            <a:r>
              <a:rPr lang="en-US" dirty="0"/>
              <a:t>fatigue and a</a:t>
            </a:r>
            <a:r>
              <a:rPr lang="en-US" baseline="0" dirty="0"/>
              <a:t> rarer but drug-specific side effect of </a:t>
            </a:r>
            <a:r>
              <a:rPr lang="en-US" dirty="0"/>
              <a:t>thromboembolic</a:t>
            </a:r>
            <a:r>
              <a:rPr lang="en-US" baseline="0" dirty="0"/>
              <a:t> events </a:t>
            </a:r>
            <a:r>
              <a:rPr lang="en-US" dirty="0"/>
              <a:t>for </a:t>
            </a:r>
            <a:r>
              <a:rPr lang="en-US" dirty="0" err="1"/>
              <a:t>abemaciclib</a:t>
            </a:r>
            <a:r>
              <a:rPr lang="en-US" dirty="0"/>
              <a:t>.</a:t>
            </a:r>
          </a:p>
          <a:p>
            <a:pPr marL="347663" marR="0" lvl="1" indent="-176213" algn="l" defTabSz="685749" rtl="0" eaLnBrk="1" fontAlgn="auto" latinLnBrk="0" hangingPunct="1">
              <a:lnSpc>
                <a:spcPct val="80000"/>
              </a:lnSpc>
              <a:spcBef>
                <a:spcPts val="0"/>
              </a:spcBef>
              <a:spcAft>
                <a:spcPts val="0"/>
              </a:spcAft>
              <a:buClr>
                <a:srgbClr val="3894A2"/>
              </a:buClr>
              <a:buSzTx/>
              <a:buFont typeface="+mj-lt"/>
              <a:buNone/>
              <a:tabLst/>
              <a:defRPr/>
            </a:pPr>
            <a:endParaRPr lang="en-US" dirty="0"/>
          </a:p>
          <a:p>
            <a:pPr marL="347663" marR="0" lvl="1" indent="-176213" algn="l" defTabSz="685749" rtl="0" eaLnBrk="1" fontAlgn="auto" latinLnBrk="0" hangingPunct="1">
              <a:lnSpc>
                <a:spcPct val="80000"/>
              </a:lnSpc>
              <a:spcBef>
                <a:spcPts val="0"/>
              </a:spcBef>
              <a:spcAft>
                <a:spcPts val="0"/>
              </a:spcAft>
              <a:buClr>
                <a:srgbClr val="3894A2"/>
              </a:buClr>
              <a:buSzTx/>
              <a:buFont typeface="+mj-lt"/>
              <a:buNone/>
              <a:tabLst/>
              <a:defRPr/>
            </a:pPr>
            <a:r>
              <a:rPr lang="en-US" dirty="0"/>
              <a:t>We</a:t>
            </a:r>
            <a:r>
              <a:rPr lang="en-US" baseline="0" dirty="0"/>
              <a:t> also see differences in discontinuation rates related to </a:t>
            </a:r>
            <a:r>
              <a:rPr lang="en-US" baseline="0" dirty="0" err="1"/>
              <a:t>Aes</a:t>
            </a:r>
            <a:r>
              <a:rPr lang="en-US" baseline="0" dirty="0"/>
              <a:t> compared to placebo in each of these studies with significant higher rate of discontinuation and dose reductions with </a:t>
            </a:r>
            <a:r>
              <a:rPr lang="en-US" baseline="0" dirty="0" err="1"/>
              <a:t>abemaciclib</a:t>
            </a:r>
            <a:r>
              <a:rPr lang="en-US" baseline="0" dirty="0"/>
              <a:t> compared to </a:t>
            </a:r>
            <a:r>
              <a:rPr lang="en-US" baseline="0" dirty="0" err="1"/>
              <a:t>ribociclib</a:t>
            </a:r>
            <a:r>
              <a:rPr lang="en-US" baseline="0" dirty="0"/>
              <a:t> and </a:t>
            </a:r>
            <a:r>
              <a:rPr lang="en-US" baseline="0" dirty="0" err="1"/>
              <a:t>palbociclib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A3B4DF-526B-D344-B08E-39E8C85938C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4256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a:t>
            </a:r>
            <a:r>
              <a:rPr lang="en-US" baseline="0" dirty="0"/>
              <a:t> in toxicities between the different drugs requires different monitoring schedules as outlined here, though in the interest of time and if I haven’t convinced you yet, let’s move on to key differences in the pivotal clinical trials leading to the approval of these agents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A3B4DF-526B-D344-B08E-39E8C85938C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8151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0" defTabSz="685749" fontAlgn="auto">
              <a:lnSpc>
                <a:spcPct val="80000"/>
              </a:lnSpc>
              <a:spcBef>
                <a:spcPts val="0"/>
              </a:spcBef>
              <a:spcAft>
                <a:spcPts val="0"/>
              </a:spcAft>
              <a:buClr>
                <a:srgbClr val="3894A2"/>
              </a:buClr>
              <a:buFont typeface="+mj-lt"/>
              <a:buNone/>
              <a:defRPr/>
            </a:pPr>
            <a:r>
              <a:rPr lang="en-US" sz="1000" dirty="0">
                <a:latin typeface="+mn-lt"/>
              </a:rPr>
              <a:t>While the</a:t>
            </a:r>
            <a:r>
              <a:rPr lang="en-US" sz="1000" baseline="0" dirty="0">
                <a:latin typeface="+mn-lt"/>
              </a:rPr>
              <a:t> PALOMA, MONALEESA and MONARCH studies showed statistically significant improvements in PFS across all 3 CDK 4/6 inhibitors, we saw differences in OS benefit with </a:t>
            </a:r>
            <a:r>
              <a:rPr lang="en-US" sz="1000" baseline="0" dirty="0" err="1">
                <a:latin typeface="+mn-lt"/>
              </a:rPr>
              <a:t>ribociclib</a:t>
            </a:r>
            <a:r>
              <a:rPr lang="en-US" sz="1000" baseline="0" dirty="0">
                <a:latin typeface="+mn-lt"/>
              </a:rPr>
              <a:t> reaching statistically significant OS benefit in MONALEESA 2, 7 and 3 and </a:t>
            </a:r>
            <a:r>
              <a:rPr lang="en-US" sz="1000" baseline="0" dirty="0" err="1">
                <a:latin typeface="+mn-lt"/>
              </a:rPr>
              <a:t>abemaciclib</a:t>
            </a:r>
            <a:r>
              <a:rPr lang="en-US" sz="1000" baseline="0" dirty="0">
                <a:latin typeface="+mn-lt"/>
              </a:rPr>
              <a:t> reaching OS benefit in monarch-2 with a numerical trend favoring OS benefit in monarch 3 though data is immature. We unfortunately did not see a statistically significant improvement in OS with PALOMA-2 or 3.</a:t>
            </a:r>
          </a:p>
          <a:p>
            <a:pPr marL="171450" lvl="1" indent="0" defTabSz="685749" fontAlgn="auto">
              <a:lnSpc>
                <a:spcPct val="80000"/>
              </a:lnSpc>
              <a:spcBef>
                <a:spcPts val="0"/>
              </a:spcBef>
              <a:spcAft>
                <a:spcPts val="0"/>
              </a:spcAft>
              <a:buClr>
                <a:srgbClr val="3894A2"/>
              </a:buClr>
              <a:buFont typeface="+mj-lt"/>
              <a:buNone/>
              <a:defRPr/>
            </a:pPr>
            <a:endParaRPr lang="en-US" sz="1000" baseline="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A3B4DF-526B-D344-B08E-39E8C85938C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7012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a:t>
            </a:r>
            <a:r>
              <a:rPr lang="en-US" baseline="0" dirty="0"/>
              <a:t> there OS differences between the studies? </a:t>
            </a:r>
          </a:p>
          <a:p>
            <a:endParaRPr lang="en-US" baseline="0" dirty="0"/>
          </a:p>
          <a:p>
            <a:r>
              <a:rPr lang="en-US" baseline="0" dirty="0"/>
              <a:t>There are likely a number of factors contributing to OS differences between these CDK 4/6 inhibitors including the fact that these drugs are simply different, however, it is important to note that differences in trial design/eligibility and missing survival data may also have contributed to these differences.</a:t>
            </a:r>
          </a:p>
          <a:p>
            <a:endParaRPr lang="en-US" baseline="0" dirty="0"/>
          </a:p>
          <a:p>
            <a:r>
              <a:rPr lang="en-US" baseline="0" dirty="0"/>
              <a:t>As we can see, PALOMA-2 included a greater number of patients with higher risk disease with a DFI of &lt;12 months compared to the other studies (22% versus 0-7% across the MONALEESA studies) and had significant missing survival data 13% in the </a:t>
            </a:r>
            <a:r>
              <a:rPr lang="en-US" baseline="0" dirty="0" err="1"/>
              <a:t>palbo</a:t>
            </a:r>
            <a:r>
              <a:rPr lang="en-US" baseline="0" dirty="0"/>
              <a:t> arm versus 21% in the control arm. </a:t>
            </a:r>
          </a:p>
          <a:p>
            <a:endParaRPr lang="en-US" baseline="0" dirty="0"/>
          </a:p>
          <a:p>
            <a:r>
              <a:rPr lang="en-US" baseline="0" dirty="0"/>
              <a:t>In a combined </a:t>
            </a:r>
            <a:r>
              <a:rPr lang="en-US" baseline="0" dirty="0" err="1"/>
              <a:t>posthoc</a:t>
            </a:r>
            <a:r>
              <a:rPr lang="en-US" baseline="0" dirty="0"/>
              <a:t> analysis of OS in PALOMA 1 and 2 in the subgroup of patients with DFI &gt;12, we do see a widening of the KM curves with a numerically improved OS benefit with </a:t>
            </a:r>
            <a:r>
              <a:rPr lang="en-US" baseline="0" dirty="0" err="1"/>
              <a:t>palbociclib</a:t>
            </a:r>
            <a:r>
              <a:rPr lang="en-US" baseline="0" dirty="0"/>
              <a:t> + ET compared to the control arm; however, once again PALOMA-2 did not show a statistically significant OS benefit.</a:t>
            </a:r>
          </a:p>
          <a:p>
            <a:endParaRPr lang="en-US" baseline="0" dirty="0"/>
          </a:p>
        </p:txBody>
      </p:sp>
      <p:sp>
        <p:nvSpPr>
          <p:cNvPr id="4" name="Slide Number Placeholder 3"/>
          <p:cNvSpPr>
            <a:spLocks noGrp="1"/>
          </p:cNvSpPr>
          <p:nvPr>
            <p:ph type="sldNum" sz="quarter" idx="10"/>
          </p:nvPr>
        </p:nvSpPr>
        <p:spPr/>
        <p:txBody>
          <a:bodyPr/>
          <a:lstStyle/>
          <a:p>
            <a:fld id="{EFF35B2D-94DD-6046-8CDD-F3B9480BAE46}" type="slidenum">
              <a:rPr lang="en-US" smtClean="0"/>
              <a:t>7</a:t>
            </a:fld>
            <a:endParaRPr lang="en-US"/>
          </a:p>
        </p:txBody>
      </p:sp>
    </p:spTree>
    <p:extLst>
      <p:ext uri="{BB962C8B-B14F-4D97-AF65-F5344CB8AC3E}">
        <p14:creationId xmlns:p14="http://schemas.microsoft.com/office/powerpoint/2010/main" val="175698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Now</a:t>
            </a:r>
            <a:r>
              <a:rPr lang="es-ES" baseline="0" dirty="0"/>
              <a:t> </a:t>
            </a:r>
            <a:r>
              <a:rPr lang="es-ES" baseline="0" dirty="0" err="1"/>
              <a:t>let’s</a:t>
            </a:r>
            <a:r>
              <a:rPr lang="es-ES" baseline="0" dirty="0"/>
              <a:t> look at use of CDK 4/6 </a:t>
            </a:r>
            <a:r>
              <a:rPr lang="es-ES" baseline="0" dirty="0" err="1"/>
              <a:t>inhibitors</a:t>
            </a:r>
            <a:r>
              <a:rPr lang="es-ES" baseline="0" dirty="0"/>
              <a:t> </a:t>
            </a:r>
            <a:r>
              <a:rPr lang="es-ES" baseline="0" dirty="0" err="1"/>
              <a:t>after</a:t>
            </a:r>
            <a:r>
              <a:rPr lang="es-ES" baseline="0" dirty="0"/>
              <a:t> </a:t>
            </a:r>
            <a:r>
              <a:rPr lang="es-ES" baseline="0" dirty="0" err="1"/>
              <a:t>progression</a:t>
            </a:r>
            <a:r>
              <a:rPr lang="es-ES" baseline="0" dirty="0"/>
              <a:t> </a:t>
            </a:r>
            <a:r>
              <a:rPr lang="es-ES" baseline="0" dirty="0" err="1"/>
              <a:t>on</a:t>
            </a:r>
            <a:r>
              <a:rPr lang="es-ES" baseline="0" dirty="0"/>
              <a:t> CDK 4/6 </a:t>
            </a:r>
            <a:r>
              <a:rPr lang="es-ES" baseline="0" dirty="0" err="1"/>
              <a:t>inhibitor</a:t>
            </a:r>
            <a:r>
              <a:rPr lang="es-ES" baseline="0" dirty="0"/>
              <a:t> </a:t>
            </a:r>
          </a:p>
          <a:p>
            <a:endParaRPr lang="es-ES" baseline="0" dirty="0"/>
          </a:p>
          <a:p>
            <a:r>
              <a:rPr lang="es-ES" baseline="0" dirty="0" err="1"/>
              <a:t>The</a:t>
            </a:r>
            <a:r>
              <a:rPr lang="es-ES" baseline="0" dirty="0"/>
              <a:t> MAINTAIN </a:t>
            </a:r>
            <a:r>
              <a:rPr lang="es-ES" baseline="0" dirty="0" err="1"/>
              <a:t>study</a:t>
            </a:r>
            <a:r>
              <a:rPr lang="es-ES" baseline="0" dirty="0"/>
              <a:t> </a:t>
            </a:r>
            <a:r>
              <a:rPr lang="es-ES" baseline="0" dirty="0" err="1"/>
              <a:t>is</a:t>
            </a:r>
            <a:r>
              <a:rPr lang="es-ES" baseline="0" dirty="0"/>
              <a:t> a </a:t>
            </a:r>
            <a:r>
              <a:rPr lang="es-ES" baseline="0" dirty="0" err="1"/>
              <a:t>phase</a:t>
            </a:r>
            <a:r>
              <a:rPr lang="es-ES" baseline="0" dirty="0"/>
              <a:t> II </a:t>
            </a:r>
            <a:r>
              <a:rPr lang="es-ES" baseline="0" dirty="0" err="1"/>
              <a:t>study</a:t>
            </a:r>
            <a:r>
              <a:rPr lang="es-ES" baseline="0" dirty="0"/>
              <a:t> </a:t>
            </a:r>
            <a:r>
              <a:rPr lang="es-ES" baseline="0" dirty="0" err="1"/>
              <a:t>evaluating</a:t>
            </a:r>
            <a:r>
              <a:rPr lang="es-ES" baseline="0" dirty="0"/>
              <a:t> </a:t>
            </a:r>
            <a:r>
              <a:rPr lang="es-ES" baseline="0" dirty="0" err="1"/>
              <a:t>the</a:t>
            </a:r>
            <a:r>
              <a:rPr lang="es-ES" baseline="0" dirty="0"/>
              <a:t> use of </a:t>
            </a:r>
            <a:r>
              <a:rPr lang="es-ES" baseline="0" dirty="0" err="1"/>
              <a:t>ribociclib</a:t>
            </a:r>
            <a:r>
              <a:rPr lang="es-ES" baseline="0" dirty="0"/>
              <a:t> + </a:t>
            </a:r>
            <a:r>
              <a:rPr lang="es-ES" baseline="0" dirty="0" err="1"/>
              <a:t>switch</a:t>
            </a:r>
            <a:r>
              <a:rPr lang="es-ES" baseline="0" dirty="0"/>
              <a:t> in ET versus placebo + </a:t>
            </a:r>
            <a:r>
              <a:rPr lang="es-ES" baseline="0" dirty="0" err="1"/>
              <a:t>switch</a:t>
            </a:r>
            <a:r>
              <a:rPr lang="es-ES" baseline="0" dirty="0"/>
              <a:t> in ET in </a:t>
            </a:r>
            <a:r>
              <a:rPr lang="es-ES" baseline="0" dirty="0" err="1"/>
              <a:t>patients</a:t>
            </a:r>
            <a:r>
              <a:rPr lang="es-ES" baseline="0" dirty="0"/>
              <a:t> </a:t>
            </a:r>
            <a:r>
              <a:rPr lang="es-ES" baseline="0" dirty="0" err="1"/>
              <a:t>with</a:t>
            </a:r>
            <a:r>
              <a:rPr lang="es-ES" baseline="0" dirty="0"/>
              <a:t> </a:t>
            </a:r>
            <a:r>
              <a:rPr lang="es-ES" baseline="0" dirty="0" err="1"/>
              <a:t>mHR</a:t>
            </a:r>
            <a:r>
              <a:rPr lang="es-ES" baseline="0" dirty="0"/>
              <a:t>+ HER2- </a:t>
            </a:r>
            <a:r>
              <a:rPr lang="es-ES" baseline="0" dirty="0" err="1"/>
              <a:t>breast</a:t>
            </a:r>
            <a:r>
              <a:rPr lang="es-ES" baseline="0" dirty="0"/>
              <a:t> </a:t>
            </a:r>
            <a:r>
              <a:rPr lang="es-ES" baseline="0" dirty="0" err="1"/>
              <a:t>cancer</a:t>
            </a:r>
            <a:r>
              <a:rPr lang="es-ES" baseline="0" dirty="0"/>
              <a:t> </a:t>
            </a:r>
            <a:r>
              <a:rPr lang="es-ES" baseline="0" dirty="0" err="1"/>
              <a:t>with</a:t>
            </a:r>
            <a:r>
              <a:rPr lang="es-ES" baseline="0" dirty="0"/>
              <a:t> </a:t>
            </a:r>
            <a:r>
              <a:rPr lang="es-ES" baseline="0" dirty="0" err="1"/>
              <a:t>progression</a:t>
            </a:r>
            <a:r>
              <a:rPr lang="es-ES" baseline="0" dirty="0"/>
              <a:t> </a:t>
            </a:r>
            <a:r>
              <a:rPr lang="es-ES" baseline="0" dirty="0" err="1"/>
              <a:t>on</a:t>
            </a:r>
            <a:r>
              <a:rPr lang="es-ES" baseline="0" dirty="0"/>
              <a:t> ET + </a:t>
            </a:r>
            <a:r>
              <a:rPr lang="es-ES" baseline="0" dirty="0" err="1"/>
              <a:t>any</a:t>
            </a:r>
            <a:r>
              <a:rPr lang="es-ES" baseline="0" dirty="0"/>
              <a:t> CDK 4/6 </a:t>
            </a:r>
            <a:r>
              <a:rPr lang="es-ES" baseline="0" dirty="0" err="1"/>
              <a:t>inhibitor</a:t>
            </a:r>
            <a:r>
              <a:rPr lang="es-ES" baseline="0" dirty="0"/>
              <a:t> </a:t>
            </a:r>
          </a:p>
          <a:p>
            <a:endParaRPr lang="es-ES" baseline="0" dirty="0"/>
          </a:p>
          <a:p>
            <a:r>
              <a:rPr lang="es-ES" baseline="0" dirty="0" err="1"/>
              <a:t>The</a:t>
            </a:r>
            <a:r>
              <a:rPr lang="es-ES" baseline="0" dirty="0"/>
              <a:t> </a:t>
            </a:r>
            <a:r>
              <a:rPr lang="es-ES" baseline="0" dirty="0" err="1"/>
              <a:t>primary</a:t>
            </a:r>
            <a:r>
              <a:rPr lang="es-ES" baseline="0" dirty="0"/>
              <a:t> </a:t>
            </a:r>
            <a:r>
              <a:rPr lang="es-ES" baseline="0" dirty="0" err="1"/>
              <a:t>endpoint</a:t>
            </a:r>
            <a:r>
              <a:rPr lang="es-ES" baseline="0" dirty="0"/>
              <a:t> </a:t>
            </a:r>
            <a:r>
              <a:rPr lang="es-ES" baseline="0" dirty="0" err="1"/>
              <a:t>was</a:t>
            </a:r>
            <a:r>
              <a:rPr lang="es-ES" baseline="0" dirty="0"/>
              <a:t> PFS per RECIST 1.1 </a:t>
            </a:r>
            <a:r>
              <a:rPr lang="es-ES" baseline="0" dirty="0" err="1"/>
              <a:t>criteria</a:t>
            </a:r>
            <a:r>
              <a:rPr lang="es-ES" baseline="0" dirty="0"/>
              <a:t>, </a:t>
            </a:r>
            <a:r>
              <a:rPr lang="es-ES" baseline="0" dirty="0" err="1"/>
              <a:t>with</a:t>
            </a:r>
            <a:r>
              <a:rPr lang="es-ES" baseline="0" dirty="0"/>
              <a:t> </a:t>
            </a:r>
            <a:r>
              <a:rPr lang="es-ES" baseline="0" dirty="0" err="1"/>
              <a:t>secondary</a:t>
            </a:r>
            <a:r>
              <a:rPr lang="es-ES" baseline="0" dirty="0"/>
              <a:t> </a:t>
            </a:r>
            <a:r>
              <a:rPr lang="es-ES" baseline="0" dirty="0" err="1"/>
              <a:t>endpoints</a:t>
            </a:r>
            <a:r>
              <a:rPr lang="es-ES" baseline="0" dirty="0"/>
              <a:t> </a:t>
            </a:r>
            <a:r>
              <a:rPr lang="es-ES" baseline="0" dirty="0" err="1"/>
              <a:t>including</a:t>
            </a:r>
            <a:r>
              <a:rPr lang="es-ES" baseline="0" dirty="0"/>
              <a:t> ORR, CBR, safety and tumor and </a:t>
            </a:r>
            <a:r>
              <a:rPr lang="es-ES" baseline="0" dirty="0" err="1"/>
              <a:t>blood</a:t>
            </a:r>
            <a:r>
              <a:rPr lang="es-ES" baseline="0" dirty="0"/>
              <a:t> </a:t>
            </a:r>
            <a:r>
              <a:rPr lang="es-ES" baseline="0" dirty="0" err="1"/>
              <a:t>markers</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24071-FF16-F04C-B2D4-A55BC58F0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85700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Patient</a:t>
            </a:r>
            <a:r>
              <a:rPr lang="en-US" b="0" baseline="0" dirty="0"/>
              <a:t> characteristics were well balanced between the two arms with the majority of patients having visceral disease, a small minority receiving chemotherapy prior to study enrollment (slightly higher in the placebo arm) and the majority having received </a:t>
            </a:r>
            <a:r>
              <a:rPr lang="en-US" b="0" baseline="0" dirty="0" err="1"/>
              <a:t>palbociclib</a:t>
            </a:r>
            <a:r>
              <a:rPr lang="en-US" b="0" baseline="0" dirty="0"/>
              <a:t> as prior CDK 4/6 inhibitor for at least 15 months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96371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942" y="257175"/>
            <a:ext cx="11737910" cy="106838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9" name="Rectangle 8"/>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spTree>
    <p:extLst>
      <p:ext uri="{BB962C8B-B14F-4D97-AF65-F5344CB8AC3E}">
        <p14:creationId xmlns:p14="http://schemas.microsoft.com/office/powerpoint/2010/main" val="391042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1" name="Rectangle 10"/>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60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12192000" cy="812800"/>
          </a:xfrm>
        </p:spPr>
        <p:txBody>
          <a:bodyPr>
            <a:normAutofit/>
          </a:bodyPr>
          <a:lstStyle>
            <a:lvl1pPr>
              <a:defRPr sz="3733"/>
            </a:lvl1pPr>
          </a:lstStyle>
          <a:p>
            <a:r>
              <a:rPr lang="en-US" dirty="0"/>
              <a:t>Click to edit Master title style</a:t>
            </a:r>
          </a:p>
        </p:txBody>
      </p:sp>
      <p:sp>
        <p:nvSpPr>
          <p:cNvPr id="3" name="Rectangle 2">
            <a:extLst>
              <a:ext uri="{FF2B5EF4-FFF2-40B4-BE49-F238E27FC236}">
                <a16:creationId xmlns:a16="http://schemas.microsoft.com/office/drawing/2014/main" id="{77831978-FFAD-492D-B53C-6A5D1FEA6D54}"/>
              </a:ext>
            </a:extLst>
          </p:cNvPr>
          <p:cNvSpPr/>
          <p:nvPr userDrawn="1"/>
        </p:nvSpPr>
        <p:spPr bwMode="auto">
          <a:xfrm>
            <a:off x="0" y="5765800"/>
            <a:ext cx="3251200" cy="1092200"/>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72" charset="0"/>
              <a:ea typeface="ＭＳ Ｐゴシック" pitchFamily="-72" charset="-128"/>
              <a:cs typeface="ＭＳ Ｐゴシック" pitchFamily="-72" charset="-128"/>
            </a:endParaRPr>
          </a:p>
        </p:txBody>
      </p:sp>
      <p:sp>
        <p:nvSpPr>
          <p:cNvPr id="5" name="Rectangle 4">
            <a:extLst>
              <a:ext uri="{FF2B5EF4-FFF2-40B4-BE49-F238E27FC236}">
                <a16:creationId xmlns:a16="http://schemas.microsoft.com/office/drawing/2014/main" id="{7EEAFDF4-6CE5-4081-9702-BF5B85FA5C26}"/>
              </a:ext>
            </a:extLst>
          </p:cNvPr>
          <p:cNvSpPr/>
          <p:nvPr userDrawn="1"/>
        </p:nvSpPr>
        <p:spPr bwMode="auto">
          <a:xfrm>
            <a:off x="10464800" y="6172200"/>
            <a:ext cx="17272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90332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a:xfrm>
            <a:off x="11083565" y="217035"/>
            <a:ext cx="874487" cy="365125"/>
          </a:xfrm>
          <a:prstGeom prst="rect">
            <a:avLst/>
          </a:prstGeom>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0" y="6356349"/>
            <a:ext cx="9628095" cy="501651"/>
          </a:xfrm>
        </p:spPr>
        <p:txBody>
          <a:bodyPr anchor="b">
            <a:normAutofit/>
          </a:bodyPr>
          <a:lstStyle>
            <a:lvl1pPr marL="0" indent="0">
              <a:buNone/>
              <a:defRPr sz="900">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55149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with ASCO Abstr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84DF-B10E-4547-8B06-A31562ABBB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623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C8F5-60DB-4473-9DFD-65746C43DCEA}"/>
              </a:ext>
            </a:extLst>
          </p:cNvPr>
          <p:cNvSpPr>
            <a:spLocks noGrp="1"/>
          </p:cNvSpPr>
          <p:nvPr>
            <p:ph type="title"/>
          </p:nvPr>
        </p:nvSpPr>
        <p:spPr/>
        <p:txBody>
          <a:bodyPr/>
          <a:lstStyle/>
          <a:p>
            <a:r>
              <a:rPr lang="en-US" dirty="0"/>
              <a:t>Click to edit Master title style</a:t>
            </a:r>
          </a:p>
        </p:txBody>
      </p:sp>
      <p:sp>
        <p:nvSpPr>
          <p:cNvPr id="4" name="Textplatzhalter 3"/>
          <p:cNvSpPr>
            <a:spLocks noGrp="1"/>
          </p:cNvSpPr>
          <p:nvPr>
            <p:ph type="body" sz="quarter" idx="10"/>
          </p:nvPr>
        </p:nvSpPr>
        <p:spPr>
          <a:xfrm>
            <a:off x="1279525" y="1863725"/>
            <a:ext cx="549275" cy="2524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105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4" name="Rectangle 13"/>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7182"/>
          <a:stretch/>
        </p:blipFill>
        <p:spPr>
          <a:xfrm>
            <a:off x="0" y="151601"/>
            <a:ext cx="12207240" cy="6706399"/>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lgn="r">
              <a:defRPr sz="4800">
                <a:solidFill>
                  <a:srgbClr val="333F7F"/>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2020887"/>
          </a:xfrm>
        </p:spPr>
        <p:txBody>
          <a:bodyPr/>
          <a:lstStyle>
            <a:lvl1pPr marL="0" indent="0" algn="r">
              <a:lnSpc>
                <a:spcPct val="100000"/>
              </a:lnSpc>
              <a:spcBef>
                <a:spcPts val="6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385" y="421104"/>
            <a:ext cx="1280160" cy="1000231"/>
          </a:xfrm>
          <a:prstGeom prst="rect">
            <a:avLst/>
          </a:prstGeom>
        </p:spPr>
      </p:pic>
    </p:spTree>
    <p:extLst>
      <p:ext uri="{BB962C8B-B14F-4D97-AF65-F5344CB8AC3E}">
        <p14:creationId xmlns:p14="http://schemas.microsoft.com/office/powerpoint/2010/main" val="428552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solidFill>
                  <a:srgbClr val="333F7F"/>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830387"/>
          </a:xfrm>
        </p:spPr>
        <p:txBody>
          <a:bodyPr/>
          <a:lstStyle>
            <a:lvl1pPr marL="0" indent="0">
              <a:lnSpc>
                <a:spcPct val="100000"/>
              </a:lnSpc>
              <a:spcBef>
                <a:spcPts val="6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12"/>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4" name="Rectangle 13"/>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spTree>
    <p:extLst>
      <p:ext uri="{BB962C8B-B14F-4D97-AF65-F5344CB8AC3E}">
        <p14:creationId xmlns:p14="http://schemas.microsoft.com/office/powerpoint/2010/main" val="271323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5583290" y="802640"/>
            <a:ext cx="24466" cy="5328169"/>
          </a:xfrm>
          <a:prstGeom prst="line">
            <a:avLst/>
          </a:prstGeom>
          <a:ln w="57150">
            <a:solidFill>
              <a:srgbClr val="333F7F"/>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p:nvPr>
        </p:nvSpPr>
        <p:spPr>
          <a:xfrm>
            <a:off x="407453" y="799857"/>
            <a:ext cx="4745572" cy="5330952"/>
          </a:xfrm>
        </p:spPr>
        <p:txBody>
          <a:bodyPr/>
          <a:lstStyle/>
          <a:p>
            <a:endParaRPr lang="en-US" dirty="0"/>
          </a:p>
        </p:txBody>
      </p:sp>
      <p:sp>
        <p:nvSpPr>
          <p:cNvPr id="19" name="Rectangle 18"/>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8021" y="1857375"/>
            <a:ext cx="5846393" cy="2695575"/>
          </a:xfrm>
        </p:spPr>
        <p:txBody>
          <a:bodyPr anchor="b">
            <a:normAutofit/>
          </a:bodyPr>
          <a:lstStyle>
            <a:lvl1pPr>
              <a:defRPr sz="3600">
                <a:solidFill>
                  <a:srgbClr val="333F7F"/>
                </a:solidFill>
              </a:defRPr>
            </a:lvl1pPr>
          </a:lstStyle>
          <a:p>
            <a:r>
              <a:rPr lang="en-US" dirty="0"/>
              <a:t>Click to edit Master title style</a:t>
            </a:r>
          </a:p>
        </p:txBody>
      </p:sp>
      <p:sp>
        <p:nvSpPr>
          <p:cNvPr id="9" name="Text Placeholder 2"/>
          <p:cNvSpPr>
            <a:spLocks noGrp="1"/>
          </p:cNvSpPr>
          <p:nvPr>
            <p:ph type="body" idx="1"/>
          </p:nvPr>
        </p:nvSpPr>
        <p:spPr>
          <a:xfrm>
            <a:off x="6038021" y="4589464"/>
            <a:ext cx="5846393" cy="1823942"/>
          </a:xfrm>
        </p:spPr>
        <p:txBody>
          <a:bodyPr>
            <a:normAutofit/>
          </a:bodyPr>
          <a:lstStyle>
            <a:lvl1pPr marL="0" indent="0">
              <a:lnSpc>
                <a:spcPct val="100000"/>
              </a:lnSpc>
              <a:spcBef>
                <a:spcPts val="60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482" y="443714"/>
            <a:ext cx="1073932" cy="839098"/>
          </a:xfrm>
          <a:prstGeom prst="rect">
            <a:avLst/>
          </a:prstGeom>
        </p:spPr>
      </p:pic>
    </p:spTree>
    <p:extLst>
      <p:ext uri="{BB962C8B-B14F-4D97-AF65-F5344CB8AC3E}">
        <p14:creationId xmlns:p14="http://schemas.microsoft.com/office/powerpoint/2010/main" val="19124457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3657600"/>
            <a:ext cx="10041561" cy="1766469"/>
          </a:xfrm>
        </p:spPr>
        <p:txBody>
          <a:bodyPr anchor="b">
            <a:normAutofit/>
          </a:bodyPr>
          <a:lstStyle>
            <a:lvl1pPr algn="ctr">
              <a:defRPr sz="4800">
                <a:solidFill>
                  <a:srgbClr val="333F7F"/>
                </a:solidFill>
              </a:defRPr>
            </a:lvl1pPr>
          </a:lstStyle>
          <a:p>
            <a:r>
              <a:rPr lang="en-US" dirty="0"/>
              <a:t>Click to edit Master title style</a:t>
            </a:r>
          </a:p>
        </p:txBody>
      </p:sp>
      <p:sp>
        <p:nvSpPr>
          <p:cNvPr id="3" name="Subtitle 2"/>
          <p:cNvSpPr>
            <a:spLocks noGrp="1"/>
          </p:cNvSpPr>
          <p:nvPr>
            <p:ph type="subTitle" idx="1"/>
          </p:nvPr>
        </p:nvSpPr>
        <p:spPr>
          <a:xfrm>
            <a:off x="1714500" y="5533053"/>
            <a:ext cx="10041561" cy="9678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420" y="723322"/>
            <a:ext cx="2834640" cy="2834640"/>
          </a:xfrm>
          <a:prstGeom prst="rect">
            <a:avLst/>
          </a:prstGeom>
          <a:ln w="57150">
            <a:solidFill>
              <a:srgbClr val="333F7F"/>
            </a:solidFill>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3265164" y="723324"/>
            <a:ext cx="2834640" cy="2834640"/>
          </a:xfrm>
          <a:prstGeom prst="rect">
            <a:avLst/>
          </a:prstGeom>
          <a:ln w="57150">
            <a:solidFill>
              <a:srgbClr val="333F7F"/>
            </a:solidFill>
          </a:ln>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l="20840" r="12744"/>
          <a:stretch/>
        </p:blipFill>
        <p:spPr>
          <a:xfrm>
            <a:off x="6095653" y="723322"/>
            <a:ext cx="2831183" cy="2834640"/>
          </a:xfrm>
          <a:prstGeom prst="rect">
            <a:avLst/>
          </a:prstGeom>
          <a:ln w="57150">
            <a:solidFill>
              <a:srgbClr val="333F7F"/>
            </a:solidFill>
          </a:ln>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2167" y="723322"/>
            <a:ext cx="2834640" cy="2834640"/>
          </a:xfrm>
          <a:prstGeom prst="rect">
            <a:avLst/>
          </a:prstGeom>
          <a:ln w="57150">
            <a:solidFill>
              <a:srgbClr val="333F7F"/>
            </a:solidFill>
          </a:ln>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0107" y="5815814"/>
            <a:ext cx="1073932" cy="839098"/>
          </a:xfrm>
          <a:prstGeom prst="rect">
            <a:avLst/>
          </a:prstGeom>
        </p:spPr>
      </p:pic>
    </p:spTree>
    <p:extLst>
      <p:ext uri="{BB962C8B-B14F-4D97-AF65-F5344CB8AC3E}">
        <p14:creationId xmlns:p14="http://schemas.microsoft.com/office/powerpoint/2010/main" val="340308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5" name="Rectangle 14"/>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sp>
        <p:nvSpPr>
          <p:cNvPr id="8" name="Title 1"/>
          <p:cNvSpPr>
            <a:spLocks noGrp="1"/>
          </p:cNvSpPr>
          <p:nvPr>
            <p:ph type="title"/>
          </p:nvPr>
        </p:nvSpPr>
        <p:spPr>
          <a:xfrm>
            <a:off x="195942" y="257175"/>
            <a:ext cx="11737910" cy="1068388"/>
          </a:xfrm>
        </p:spPr>
        <p:txBody>
          <a:bodyPr/>
          <a:lstStyle/>
          <a:p>
            <a:r>
              <a:rPr lang="en-US" dirty="0"/>
              <a:t>Click to edit Master title style</a:t>
            </a:r>
          </a:p>
        </p:txBody>
      </p:sp>
    </p:spTree>
    <p:extLst>
      <p:ext uri="{BB962C8B-B14F-4D97-AF65-F5344CB8AC3E}">
        <p14:creationId xmlns:p14="http://schemas.microsoft.com/office/powerpoint/2010/main" val="86794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7" name="Rectangle 16"/>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spTree>
    <p:extLst>
      <p:ext uri="{BB962C8B-B14F-4D97-AF65-F5344CB8AC3E}">
        <p14:creationId xmlns:p14="http://schemas.microsoft.com/office/powerpoint/2010/main" val="111779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3" name="Rectangle 12"/>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sp>
        <p:nvSpPr>
          <p:cNvPr id="5" name="Title 1"/>
          <p:cNvSpPr>
            <a:spLocks noGrp="1"/>
          </p:cNvSpPr>
          <p:nvPr>
            <p:ph type="title"/>
          </p:nvPr>
        </p:nvSpPr>
        <p:spPr>
          <a:xfrm>
            <a:off x="195942" y="257175"/>
            <a:ext cx="11737910" cy="1068388"/>
          </a:xfrm>
        </p:spPr>
        <p:txBody>
          <a:bodyPr/>
          <a:lstStyle/>
          <a:p>
            <a:r>
              <a:rPr lang="en-US" dirty="0"/>
              <a:t>Click to edit Master title style</a:t>
            </a:r>
          </a:p>
        </p:txBody>
      </p:sp>
    </p:spTree>
    <p:extLst>
      <p:ext uri="{BB962C8B-B14F-4D97-AF65-F5344CB8AC3E}">
        <p14:creationId xmlns:p14="http://schemas.microsoft.com/office/powerpoint/2010/main" val="416510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2" name="Rectangle 11"/>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spTree>
    <p:extLst>
      <p:ext uri="{BB962C8B-B14F-4D97-AF65-F5344CB8AC3E}">
        <p14:creationId xmlns:p14="http://schemas.microsoft.com/office/powerpoint/2010/main" val="190679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5942" y="0"/>
            <a:ext cx="1173791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95943" y="1651518"/>
            <a:ext cx="11737909" cy="46654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61071"/>
            <a:ext cx="12207240" cy="0"/>
          </a:xfrm>
          <a:prstGeom prst="line">
            <a:avLst/>
          </a:prstGeom>
          <a:ln w="161925">
            <a:gradFill flip="none" rotWithShape="1">
              <a:gsLst>
                <a:gs pos="0">
                  <a:schemeClr val="accent5">
                    <a:lumMod val="89000"/>
                    <a:alpha val="42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62443"/>
            <a:ext cx="12207240" cy="0"/>
          </a:xfrm>
          <a:prstGeom prst="line">
            <a:avLst/>
          </a:prstGeom>
          <a:ln w="50800">
            <a:gradFill>
              <a:gsLst>
                <a:gs pos="60000">
                  <a:srgbClr val="FFC000">
                    <a:alpha val="44000"/>
                  </a:srgbClr>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844946"/>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57" r:id="rId4"/>
    <p:sldLayoutId id="2147483649" r:id="rId5"/>
    <p:sldLayoutId id="2147483652" r:id="rId6"/>
    <p:sldLayoutId id="2147483653" r:id="rId7"/>
    <p:sldLayoutId id="2147483654" r:id="rId8"/>
    <p:sldLayoutId id="2147483655" r:id="rId9"/>
    <p:sldLayoutId id="2147483662" r:id="rId10"/>
    <p:sldLayoutId id="2147483665" r:id="rId11"/>
    <p:sldLayoutId id="2147483666" r:id="rId12"/>
    <p:sldLayoutId id="2147483667" r:id="rId13"/>
    <p:sldLayoutId id="2147483668" r:id="rId14"/>
  </p:sldLayoutIdLst>
  <p:hf sldNum="0" hdr="0" ftr="0" dt="0"/>
  <p:txStyles>
    <p:titleStyle>
      <a:lvl1pPr algn="l" defTabSz="914400" rtl="0" eaLnBrk="1" latinLnBrk="0" hangingPunct="1">
        <a:lnSpc>
          <a:spcPct val="90000"/>
        </a:lnSpc>
        <a:spcBef>
          <a:spcPct val="0"/>
        </a:spcBef>
        <a:buNone/>
        <a:defRPr sz="4000" kern="1200">
          <a:solidFill>
            <a:srgbClr val="333F7F"/>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9122" y="949883"/>
            <a:ext cx="10515600" cy="2852737"/>
          </a:xfrm>
        </p:spPr>
        <p:txBody>
          <a:bodyPr/>
          <a:lstStyle/>
          <a:p>
            <a:r>
              <a:rPr lang="en-US" b="1" dirty="0">
                <a:latin typeface="CorporateS"/>
              </a:rPr>
              <a:t>Are all CDK 4/6 inhibitors the same? NO</a:t>
            </a:r>
            <a:endParaRPr lang="en-US" dirty="0"/>
          </a:p>
        </p:txBody>
      </p:sp>
      <p:sp>
        <p:nvSpPr>
          <p:cNvPr id="5" name="Text Placeholder 4"/>
          <p:cNvSpPr>
            <a:spLocks noGrp="1"/>
          </p:cNvSpPr>
          <p:nvPr>
            <p:ph type="body" idx="1"/>
          </p:nvPr>
        </p:nvSpPr>
        <p:spPr>
          <a:xfrm>
            <a:off x="831850" y="4149951"/>
            <a:ext cx="10515600" cy="2708049"/>
          </a:xfrm>
        </p:spPr>
        <p:txBody>
          <a:bodyPr>
            <a:normAutofit/>
          </a:bodyPr>
          <a:lstStyle/>
          <a:p>
            <a:r>
              <a:rPr lang="en-US" dirty="0"/>
              <a:t>Manali Bhave, MD</a:t>
            </a:r>
          </a:p>
          <a:p>
            <a:r>
              <a:rPr lang="en-US" dirty="0"/>
              <a:t>Assistant Professor of Medicine</a:t>
            </a:r>
          </a:p>
          <a:p>
            <a:r>
              <a:rPr lang="en-US" dirty="0"/>
              <a:t>Phase I Medical Director</a:t>
            </a:r>
          </a:p>
          <a:p>
            <a:r>
              <a:rPr lang="en-US" dirty="0" err="1"/>
              <a:t>Winship</a:t>
            </a:r>
            <a:r>
              <a:rPr lang="en-US" dirty="0"/>
              <a:t> Cancer Center</a:t>
            </a:r>
          </a:p>
          <a:p>
            <a:r>
              <a:rPr lang="en-US" dirty="0"/>
              <a:t>Emory University</a:t>
            </a:r>
          </a:p>
          <a:p>
            <a:endParaRPr lang="en-US" dirty="0"/>
          </a:p>
        </p:txBody>
      </p:sp>
    </p:spTree>
    <p:extLst>
      <p:ext uri="{BB962C8B-B14F-4D97-AF65-F5344CB8AC3E}">
        <p14:creationId xmlns:p14="http://schemas.microsoft.com/office/powerpoint/2010/main" val="11231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743A65B-0231-F84F-8556-6040D2867E6B}"/>
              </a:ext>
            </a:extLst>
          </p:cNvPr>
          <p:cNvSpPr txBox="1">
            <a:spLocks/>
          </p:cNvSpPr>
          <p:nvPr/>
        </p:nvSpPr>
        <p:spPr>
          <a:xfrm>
            <a:off x="3368040" y="6493805"/>
            <a:ext cx="4058675" cy="330743"/>
          </a:xfrm>
          <a:prstGeom prst="rect">
            <a:avLst/>
          </a:prstGeom>
        </p:spPr>
        <p:txBody>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pPr>
            <a:r>
              <a:rPr lang="en-US" sz="1000" dirty="0"/>
              <a:t>Kevin Kalinsky, MD, MS</a:t>
            </a:r>
          </a:p>
        </p:txBody>
      </p:sp>
      <p:sp>
        <p:nvSpPr>
          <p:cNvPr id="2" name="Title 1">
            <a:extLst>
              <a:ext uri="{FF2B5EF4-FFF2-40B4-BE49-F238E27FC236}">
                <a16:creationId xmlns:a16="http://schemas.microsoft.com/office/drawing/2014/main" id="{7BC79A4E-6D73-844C-B328-409C2001BEAD}"/>
              </a:ext>
            </a:extLst>
          </p:cNvPr>
          <p:cNvSpPr>
            <a:spLocks noGrp="1"/>
          </p:cNvSpPr>
          <p:nvPr>
            <p:ph type="title"/>
          </p:nvPr>
        </p:nvSpPr>
        <p:spPr>
          <a:xfrm>
            <a:off x="317668" y="30227"/>
            <a:ext cx="11593285" cy="1097280"/>
          </a:xfrm>
        </p:spPr>
        <p:txBody>
          <a:bodyPr>
            <a:noAutofit/>
          </a:bodyPr>
          <a:lstStyle/>
          <a:p>
            <a:pPr algn="ctr"/>
            <a:r>
              <a:rPr lang="en-US" dirty="0"/>
              <a:t>Progression Free Survival</a:t>
            </a:r>
          </a:p>
        </p:txBody>
      </p:sp>
      <p:pic>
        <p:nvPicPr>
          <p:cNvPr id="4" name="Picture 3">
            <a:extLst>
              <a:ext uri="{FF2B5EF4-FFF2-40B4-BE49-F238E27FC236}">
                <a16:creationId xmlns:a16="http://schemas.microsoft.com/office/drawing/2014/main" id="{1B7CCD34-B6E9-8C4D-A721-EB66847D78CF}"/>
              </a:ext>
            </a:extLst>
          </p:cNvPr>
          <p:cNvPicPr>
            <a:picLocks noChangeAspect="1"/>
          </p:cNvPicPr>
          <p:nvPr/>
        </p:nvPicPr>
        <p:blipFill rotWithShape="1">
          <a:blip r:embed="rId3"/>
          <a:srcRect t="12520" b="35197"/>
          <a:stretch/>
        </p:blipFill>
        <p:spPr>
          <a:xfrm>
            <a:off x="1235293" y="1495401"/>
            <a:ext cx="8639655" cy="3226503"/>
          </a:xfrm>
          <a:prstGeom prst="rect">
            <a:avLst/>
          </a:prstGeom>
        </p:spPr>
      </p:pic>
      <p:pic>
        <p:nvPicPr>
          <p:cNvPr id="13" name="Picture 12">
            <a:extLst>
              <a:ext uri="{FF2B5EF4-FFF2-40B4-BE49-F238E27FC236}">
                <a16:creationId xmlns:a16="http://schemas.microsoft.com/office/drawing/2014/main" id="{1E241113-2613-F242-B16C-0A5382994F18}"/>
              </a:ext>
            </a:extLst>
          </p:cNvPr>
          <p:cNvPicPr>
            <a:picLocks noChangeAspect="1"/>
          </p:cNvPicPr>
          <p:nvPr/>
        </p:nvPicPr>
        <p:blipFill rotWithShape="1">
          <a:blip r:embed="rId3"/>
          <a:srcRect l="-215" t="77517" r="215"/>
          <a:stretch/>
        </p:blipFill>
        <p:spPr>
          <a:xfrm>
            <a:off x="1175332" y="4791340"/>
            <a:ext cx="8768429" cy="1339637"/>
          </a:xfrm>
          <a:prstGeom prst="rect">
            <a:avLst/>
          </a:prstGeom>
        </p:spPr>
      </p:pic>
      <p:pic>
        <p:nvPicPr>
          <p:cNvPr id="12" name="Picture 11">
            <a:extLst>
              <a:ext uri="{FF2B5EF4-FFF2-40B4-BE49-F238E27FC236}">
                <a16:creationId xmlns:a16="http://schemas.microsoft.com/office/drawing/2014/main" id="{8F561F6C-5C4A-C248-9B60-15C658EE6A5B}"/>
              </a:ext>
            </a:extLst>
          </p:cNvPr>
          <p:cNvPicPr>
            <a:picLocks noChangeAspect="1"/>
          </p:cNvPicPr>
          <p:nvPr/>
        </p:nvPicPr>
        <p:blipFill rotWithShape="1">
          <a:blip r:embed="rId4"/>
          <a:srcRect l="43348" t="2355" r="27824" b="90700"/>
          <a:stretch/>
        </p:blipFill>
        <p:spPr>
          <a:xfrm>
            <a:off x="4680858" y="1582001"/>
            <a:ext cx="2563551" cy="441041"/>
          </a:xfrm>
          <a:prstGeom prst="rect">
            <a:avLst/>
          </a:prstGeom>
        </p:spPr>
      </p:pic>
      <p:sp>
        <p:nvSpPr>
          <p:cNvPr id="3" name="TextBox 2">
            <a:extLst>
              <a:ext uri="{FF2B5EF4-FFF2-40B4-BE49-F238E27FC236}">
                <a16:creationId xmlns:a16="http://schemas.microsoft.com/office/drawing/2014/main" id="{65D85511-E850-E648-90E0-0B16B521D705}"/>
              </a:ext>
            </a:extLst>
          </p:cNvPr>
          <p:cNvSpPr txBox="1"/>
          <p:nvPr/>
        </p:nvSpPr>
        <p:spPr>
          <a:xfrm>
            <a:off x="4302182" y="2425013"/>
            <a:ext cx="3747541" cy="369332"/>
          </a:xfrm>
          <a:prstGeom prst="rect">
            <a:avLst/>
          </a:prstGeom>
          <a:solidFill>
            <a:schemeClr val="bg1"/>
          </a:solidFill>
        </p:spPr>
        <p:txBody>
          <a:bodyPr wrap="square" rtlCol="0">
            <a:spAutoFit/>
          </a:bodyPr>
          <a:lstStyle/>
          <a:p>
            <a:pPr defTabSz="914377"/>
            <a:endParaRPr lang="en-US" dirty="0">
              <a:solidFill>
                <a:prstClr val="white"/>
              </a:solidFill>
              <a:latin typeface="Arial" panose="020B0604020202020204"/>
              <a:ea typeface="ＭＳ Ｐゴシック" charset="0"/>
            </a:endParaRPr>
          </a:p>
        </p:txBody>
      </p:sp>
      <p:graphicFrame>
        <p:nvGraphicFramePr>
          <p:cNvPr id="14" name="Table 6">
            <a:extLst>
              <a:ext uri="{FF2B5EF4-FFF2-40B4-BE49-F238E27FC236}">
                <a16:creationId xmlns:a16="http://schemas.microsoft.com/office/drawing/2014/main" id="{A0A63EE2-2508-7B4C-9D0D-91FAA0AD19A9}"/>
              </a:ext>
            </a:extLst>
          </p:cNvPr>
          <p:cNvGraphicFramePr>
            <a:graphicFrameLocks/>
          </p:cNvGraphicFramePr>
          <p:nvPr/>
        </p:nvGraphicFramePr>
        <p:xfrm>
          <a:off x="7632316" y="889000"/>
          <a:ext cx="4297681" cy="2834640"/>
        </p:xfrm>
        <a:graphic>
          <a:graphicData uri="http://schemas.openxmlformats.org/drawingml/2006/table">
            <a:tbl>
              <a:tblPr firstRow="1" bandRow="1">
                <a:tableStyleId>{2D5ABB26-0587-4C30-8999-92F81FD0307C}</a:tableStyleId>
              </a:tblPr>
              <a:tblGrid>
                <a:gridCol w="1523203">
                  <a:extLst>
                    <a:ext uri="{9D8B030D-6E8A-4147-A177-3AD203B41FA5}">
                      <a16:colId xmlns:a16="http://schemas.microsoft.com/office/drawing/2014/main" val="3390625411"/>
                    </a:ext>
                  </a:extLst>
                </a:gridCol>
                <a:gridCol w="1360449">
                  <a:extLst>
                    <a:ext uri="{9D8B030D-6E8A-4147-A177-3AD203B41FA5}">
                      <a16:colId xmlns:a16="http://schemas.microsoft.com/office/drawing/2014/main" val="3240478151"/>
                    </a:ext>
                  </a:extLst>
                </a:gridCol>
                <a:gridCol w="1414029">
                  <a:extLst>
                    <a:ext uri="{9D8B030D-6E8A-4147-A177-3AD203B41FA5}">
                      <a16:colId xmlns:a16="http://schemas.microsoft.com/office/drawing/2014/main" val="2126089307"/>
                    </a:ext>
                  </a:extLst>
                </a:gridCol>
              </a:tblGrid>
              <a:tr h="538480">
                <a:tc>
                  <a:txBody>
                    <a:bodyPr/>
                    <a:lstStyle/>
                    <a:p>
                      <a:pPr algn="ct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solidFill>
                            <a:schemeClr val="bg1"/>
                          </a:solidFill>
                        </a:rPr>
                        <a:t>Placebo + ET (n=59)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500" b="1" dirty="0">
                          <a:solidFill>
                            <a:schemeClr val="bg1"/>
                          </a:solidFill>
                        </a:rPr>
                        <a:t>Ribociclib + ET (n=60)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87"/>
                    </a:solidFill>
                  </a:tcPr>
                </a:tc>
                <a:extLst>
                  <a:ext uri="{0D108BD9-81ED-4DB2-BD59-A6C34878D82A}">
                    <a16:rowId xmlns:a16="http://schemas.microsoft.com/office/drawing/2014/main" val="2247105804"/>
                  </a:ext>
                </a:extLst>
              </a:tr>
              <a:tr h="762000">
                <a:tc>
                  <a:txBody>
                    <a:bodyPr/>
                    <a:lstStyle/>
                    <a:p>
                      <a:pPr algn="ctr"/>
                      <a:r>
                        <a:rPr lang="en-US" sz="1500" dirty="0"/>
                        <a:t>Median: </a:t>
                      </a:r>
                    </a:p>
                    <a:p>
                      <a:pPr algn="ctr"/>
                      <a:r>
                        <a:rPr lang="en-US" sz="1500" dirty="0"/>
                        <a:t>95% CI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t>2.76</a:t>
                      </a:r>
                    </a:p>
                    <a:p>
                      <a:pPr algn="ctr"/>
                      <a:r>
                        <a:rPr lang="en-US" sz="1500" dirty="0"/>
                        <a:t>(2.66-3.25)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t>5.29</a:t>
                      </a:r>
                      <a:r>
                        <a:rPr lang="en-US" sz="1500" dirty="0"/>
                        <a:t> </a:t>
                      </a:r>
                    </a:p>
                    <a:p>
                      <a:pPr algn="ctr"/>
                      <a:r>
                        <a:rPr lang="en-US" sz="1500" dirty="0"/>
                        <a:t>(3.02-8.12)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750981"/>
                  </a:ext>
                </a:extLst>
              </a:tr>
              <a:tr h="762000">
                <a:tc>
                  <a:txBody>
                    <a:bodyPr/>
                    <a:lstStyle/>
                    <a:p>
                      <a:pPr algn="ctr"/>
                      <a:r>
                        <a:rPr lang="en-US" sz="1500" dirty="0"/>
                        <a:t>PFS rate at 6 months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t>23.9%</a:t>
                      </a:r>
                    </a:p>
                    <a:p>
                      <a:pPr algn="ctr"/>
                      <a:r>
                        <a:rPr lang="en-US" sz="1500" dirty="0"/>
                        <a:t>(12.8%-35%)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t>41.2%</a:t>
                      </a:r>
                      <a:endParaRPr lang="en-US" sz="1500" dirty="0"/>
                    </a:p>
                    <a:p>
                      <a:pPr algn="ctr"/>
                      <a:r>
                        <a:rPr lang="en-US" sz="1500" dirty="0"/>
                        <a:t>(27.8%-54.6%)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056067"/>
                  </a:ext>
                </a:extLst>
              </a:tr>
              <a:tr h="762000">
                <a:tc>
                  <a:txBody>
                    <a:bodyPr/>
                    <a:lstStyle/>
                    <a:p>
                      <a:pPr algn="ctr"/>
                      <a:r>
                        <a:rPr lang="en-US" sz="1500" dirty="0"/>
                        <a:t>PFS rate at 12 months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t>7.4%</a:t>
                      </a:r>
                    </a:p>
                    <a:p>
                      <a:pPr algn="ctr"/>
                      <a:r>
                        <a:rPr lang="en-US" sz="1500" b="0" dirty="0"/>
                        <a:t>(0.4%-14.3%)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t>24.6% </a:t>
                      </a:r>
                    </a:p>
                    <a:p>
                      <a:pPr algn="ctr"/>
                      <a:r>
                        <a:rPr lang="en-US" sz="1500" b="0" dirty="0"/>
                        <a:t>(12.5%-36.7%)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854967"/>
                  </a:ext>
                </a:extLst>
              </a:tr>
            </a:tbl>
          </a:graphicData>
        </a:graphic>
      </p:graphicFrame>
      <p:sp>
        <p:nvSpPr>
          <p:cNvPr id="6" name="TextBox 5">
            <a:extLst>
              <a:ext uri="{FF2B5EF4-FFF2-40B4-BE49-F238E27FC236}">
                <a16:creationId xmlns:a16="http://schemas.microsoft.com/office/drawing/2014/main" id="{7305B66F-C0A5-FBAC-8414-8918E0EC638D}"/>
              </a:ext>
            </a:extLst>
          </p:cNvPr>
          <p:cNvSpPr txBox="1"/>
          <p:nvPr/>
        </p:nvSpPr>
        <p:spPr>
          <a:xfrm>
            <a:off x="3411971" y="2016851"/>
            <a:ext cx="4722768" cy="584775"/>
          </a:xfrm>
          <a:prstGeom prst="rect">
            <a:avLst/>
          </a:prstGeom>
          <a:noFill/>
        </p:spPr>
        <p:txBody>
          <a:bodyPr wrap="square" rtlCol="0">
            <a:spAutoFit/>
          </a:bodyPr>
          <a:lstStyle/>
          <a:p>
            <a:pPr algn="ctr" defTabSz="914377"/>
            <a:r>
              <a:rPr lang="en-US" sz="1600" dirty="0">
                <a:solidFill>
                  <a:prstClr val="black"/>
                </a:solidFill>
                <a:latin typeface="Arial" panose="020B0604020202020204"/>
                <a:ea typeface="ＭＳ Ｐゴシック" charset="0"/>
              </a:rPr>
              <a:t>Median PFS:</a:t>
            </a:r>
          </a:p>
          <a:p>
            <a:pPr algn="ctr" defTabSz="914377"/>
            <a:r>
              <a:rPr lang="en-US" sz="1600" dirty="0">
                <a:solidFill>
                  <a:prstClr val="black"/>
                </a:solidFill>
                <a:latin typeface="Arial" panose="020B0604020202020204"/>
                <a:ea typeface="ＭＳ Ｐゴシック" charset="0"/>
              </a:rPr>
              <a:t>HR=0.57 (95% CI: 0.39-0.95), p=0.006</a:t>
            </a:r>
          </a:p>
        </p:txBody>
      </p:sp>
    </p:spTree>
    <p:extLst>
      <p:ext uri="{BB962C8B-B14F-4D97-AF65-F5344CB8AC3E}">
        <p14:creationId xmlns:p14="http://schemas.microsoft.com/office/powerpoint/2010/main" val="161872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4" name="Google Shape;534;p51"/>
          <p:cNvSpPr txBox="1"/>
          <p:nvPr/>
        </p:nvSpPr>
        <p:spPr>
          <a:xfrm>
            <a:off x="6289158" y="2767641"/>
            <a:ext cx="5160625" cy="830956"/>
          </a:xfrm>
          <a:prstGeom prst="rect">
            <a:avLst/>
          </a:prstGeom>
          <a:solidFill>
            <a:schemeClr val="accent1">
              <a:lumMod val="60000"/>
              <a:lumOff val="40000"/>
              <a:alpha val="72000"/>
            </a:schemeClr>
          </a:solidFill>
          <a:ln w="19050" cap="flat" cmpd="sng">
            <a:solidFill>
              <a:schemeClr val="dk1"/>
            </a:solidFill>
            <a:prstDash val="solid"/>
            <a:miter lim="800000"/>
            <a:headEnd type="none" w="sm" len="sm"/>
            <a:tailEnd type="none" w="sm" len="sm"/>
          </a:ln>
        </p:spPr>
        <p:txBody>
          <a:bodyPr spcFirstLastPara="1" wrap="square" lIns="91433" tIns="45700" rIns="91433" bIns="45700" anchor="t" anchorCtr="0">
            <a:spAutoFit/>
          </a:bodyPr>
          <a:lstStyle/>
          <a:p>
            <a:pPr defTabSz="914377">
              <a:defRPr/>
            </a:pPr>
            <a:r>
              <a:rPr lang="en" sz="1600" b="1" dirty="0">
                <a:solidFill>
                  <a:prstClr val="black"/>
                </a:solidFill>
                <a:latin typeface="Calibri" panose="020F0502020204030204" pitchFamily="34" charset="0"/>
                <a:ea typeface="ＭＳ Ｐゴシック" charset="0"/>
                <a:cs typeface="Calibri" panose="020F0502020204030204" pitchFamily="34" charset="0"/>
              </a:rPr>
              <a:t>Fulvestrant: </a:t>
            </a:r>
            <a:r>
              <a:rPr lang="en-US" sz="1600" dirty="0">
                <a:solidFill>
                  <a:prstClr val="black"/>
                </a:solidFill>
                <a:latin typeface="Calibri" panose="020F0502020204030204" pitchFamily="34" charset="0"/>
                <a:ea typeface="ＭＳ Ｐゴシック" charset="0"/>
                <a:cs typeface="Calibri" panose="020F0502020204030204" pitchFamily="34" charset="0"/>
              </a:rPr>
              <a:t>500 mg IM C1D1,15, then q28d</a:t>
            </a:r>
          </a:p>
          <a:p>
            <a:pPr defTabSz="914377">
              <a:defRPr/>
            </a:pPr>
            <a:r>
              <a:rPr lang="en" sz="1600" b="1" dirty="0">
                <a:solidFill>
                  <a:prstClr val="black"/>
                </a:solidFill>
                <a:latin typeface="Calibri" panose="020F0502020204030204" pitchFamily="34" charset="0"/>
                <a:ea typeface="ＭＳ Ｐゴシック" charset="0"/>
                <a:cs typeface="Calibri" panose="020F0502020204030204" pitchFamily="34" charset="0"/>
              </a:rPr>
              <a:t>Palbociclib:  </a:t>
            </a:r>
            <a:r>
              <a:rPr lang="en-US" sz="1600" dirty="0">
                <a:solidFill>
                  <a:prstClr val="black"/>
                </a:solidFill>
                <a:latin typeface="Calibri" panose="020F0502020204030204" pitchFamily="34" charset="0"/>
                <a:ea typeface="ＭＳ Ｐゴシック" charset="0"/>
                <a:cs typeface="Calibri" panose="020F0502020204030204" pitchFamily="34" charset="0"/>
              </a:rPr>
              <a:t>125 mg PO </a:t>
            </a:r>
            <a:r>
              <a:rPr lang="en-US" sz="1600" dirty="0" err="1">
                <a:solidFill>
                  <a:prstClr val="black"/>
                </a:solidFill>
                <a:latin typeface="Calibri" panose="020F0502020204030204" pitchFamily="34" charset="0"/>
                <a:ea typeface="ＭＳ Ｐゴシック" charset="0"/>
                <a:cs typeface="Calibri" panose="020F0502020204030204" pitchFamily="34" charset="0"/>
              </a:rPr>
              <a:t>qd</a:t>
            </a:r>
            <a:r>
              <a:rPr lang="en-US" sz="1600" dirty="0">
                <a:solidFill>
                  <a:prstClr val="black"/>
                </a:solidFill>
                <a:latin typeface="Calibri" panose="020F0502020204030204" pitchFamily="34" charset="0"/>
                <a:ea typeface="ＭＳ Ｐゴシック" charset="0"/>
                <a:cs typeface="Calibri" panose="020F0502020204030204" pitchFamily="34" charset="0"/>
              </a:rPr>
              <a:t> 1-21d in a 28d cycle</a:t>
            </a:r>
            <a:endParaRPr lang="en" sz="1600" b="1" dirty="0">
              <a:solidFill>
                <a:prstClr val="black"/>
              </a:solidFill>
              <a:latin typeface="Calibri" panose="020F0502020204030204" pitchFamily="34" charset="0"/>
              <a:ea typeface="ＭＳ Ｐゴシック" charset="0"/>
              <a:cs typeface="Calibri" panose="020F0502020204030204" pitchFamily="34" charset="0"/>
            </a:endParaRPr>
          </a:p>
          <a:p>
            <a:pPr defTabSz="914377">
              <a:defRPr/>
            </a:pPr>
            <a:r>
              <a:rPr lang="en" sz="1600" b="1" dirty="0">
                <a:solidFill>
                  <a:prstClr val="black"/>
                </a:solidFill>
                <a:latin typeface="Calibri" panose="020F0502020204030204" pitchFamily="34" charset="0"/>
                <a:ea typeface="ＭＳ Ｐゴシック" charset="0"/>
                <a:cs typeface="Calibri" panose="020F0502020204030204" pitchFamily="34" charset="0"/>
              </a:rPr>
              <a:t>Avelumab: </a:t>
            </a:r>
            <a:r>
              <a:rPr lang="en-US" sz="1600" dirty="0">
                <a:solidFill>
                  <a:prstClr val="black"/>
                </a:solidFill>
                <a:latin typeface="Calibri" panose="020F0502020204030204" pitchFamily="34" charset="0"/>
                <a:ea typeface="ＭＳ Ｐゴシック" charset="0"/>
                <a:cs typeface="Calibri" panose="020F0502020204030204" pitchFamily="34" charset="0"/>
              </a:rPr>
              <a:t>10 mg/kg IV q14d</a:t>
            </a:r>
          </a:p>
        </p:txBody>
      </p:sp>
      <p:sp>
        <p:nvSpPr>
          <p:cNvPr id="531" name="Google Shape;531;p51"/>
          <p:cNvSpPr txBox="1"/>
          <p:nvPr/>
        </p:nvSpPr>
        <p:spPr>
          <a:xfrm>
            <a:off x="216733" y="1386201"/>
            <a:ext cx="2540711" cy="2062063"/>
          </a:xfrm>
          <a:prstGeom prst="rect">
            <a:avLst/>
          </a:prstGeom>
          <a:solidFill>
            <a:schemeClr val="accent1">
              <a:lumMod val="20000"/>
              <a:lumOff val="80000"/>
            </a:schemeClr>
          </a:solidFill>
          <a:ln w="19050" cap="flat" cmpd="sng">
            <a:solidFill>
              <a:schemeClr val="dk1"/>
            </a:solidFill>
            <a:prstDash val="solid"/>
            <a:miter lim="800000"/>
            <a:headEnd type="none" w="sm" len="sm"/>
            <a:tailEnd type="none" w="sm" len="sm"/>
          </a:ln>
        </p:spPr>
        <p:txBody>
          <a:bodyPr spcFirstLastPara="1" wrap="square" lIns="91433" tIns="45700" rIns="91433" bIns="45700" anchor="t" anchorCtr="0">
            <a:spAutoFit/>
          </a:bodyPr>
          <a:lstStyle/>
          <a:p>
            <a:pPr defTabSz="914377">
              <a:defRPr/>
            </a:pPr>
            <a:r>
              <a:rPr lang="en" sz="1600" b="1" u="sng" dirty="0">
                <a:solidFill>
                  <a:prstClr val="black"/>
                </a:solidFill>
                <a:latin typeface="Calibri" panose="020F0502020204030204" pitchFamily="34" charset="0"/>
                <a:ea typeface="ＭＳ Ｐゴシック" charset="0"/>
                <a:cs typeface="Calibri" panose="020F0502020204030204" pitchFamily="34" charset="0"/>
              </a:rPr>
              <a:t>Eligibility Criteria</a:t>
            </a:r>
          </a:p>
          <a:p>
            <a:pPr marL="285744" indent="-285744" defTabSz="914377">
              <a:buFontTx/>
              <a:buChar char="-"/>
              <a:defRPr/>
            </a:pPr>
            <a:r>
              <a:rPr lang="en" sz="1600" dirty="0">
                <a:solidFill>
                  <a:prstClr val="black"/>
                </a:solidFill>
                <a:latin typeface="Calibri" panose="020F0502020204030204" pitchFamily="34" charset="0"/>
                <a:ea typeface="ＭＳ Ｐゴシック" charset="0"/>
                <a:cs typeface="Calibri" panose="020F0502020204030204" pitchFamily="34" charset="0"/>
              </a:rPr>
              <a:t>HR+/HER2- MBC</a:t>
            </a:r>
          </a:p>
          <a:p>
            <a:pPr marL="285744" indent="-285744" defTabSz="914377">
              <a:buFontTx/>
              <a:buChar char="-"/>
              <a:defRPr/>
            </a:pPr>
            <a:r>
              <a:rPr lang="en" sz="1600" dirty="0">
                <a:solidFill>
                  <a:prstClr val="black"/>
                </a:solidFill>
                <a:latin typeface="Calibri" panose="020F0502020204030204" pitchFamily="34" charset="0"/>
                <a:ea typeface="ＭＳ Ｐゴシック" charset="0"/>
                <a:cs typeface="Calibri" panose="020F0502020204030204" pitchFamily="34" charset="0"/>
              </a:rPr>
              <a:t>Progression on CDK4/6i and ET, with </a:t>
            </a:r>
            <a:r>
              <a:rPr lang="en" sz="1600" u="sng" dirty="0">
                <a:solidFill>
                  <a:prstClr val="black"/>
                </a:solidFill>
                <a:latin typeface="Calibri" panose="020F0502020204030204" pitchFamily="34" charset="0"/>
                <a:ea typeface="ＭＳ Ｐゴシック" charset="0"/>
                <a:cs typeface="Calibri" panose="020F0502020204030204" pitchFamily="34" charset="0"/>
              </a:rPr>
              <a:t>&gt;</a:t>
            </a:r>
            <a:r>
              <a:rPr lang="en" sz="1600" dirty="0">
                <a:solidFill>
                  <a:prstClr val="black"/>
                </a:solidFill>
                <a:latin typeface="Calibri" panose="020F0502020204030204" pitchFamily="34" charset="0"/>
                <a:ea typeface="ＭＳ Ｐゴシック" charset="0"/>
                <a:cs typeface="Calibri" panose="020F0502020204030204" pitchFamily="34" charset="0"/>
              </a:rPr>
              <a:t>6mo SD on prior regimen</a:t>
            </a:r>
          </a:p>
          <a:p>
            <a:pPr marL="285744" indent="-285744" defTabSz="914377">
              <a:buFontTx/>
              <a:buChar char="-"/>
              <a:defRPr/>
            </a:pPr>
            <a:r>
              <a:rPr lang="en" sz="1600" u="sng" dirty="0">
                <a:solidFill>
                  <a:prstClr val="black"/>
                </a:solidFill>
                <a:latin typeface="Calibri" panose="020F0502020204030204" pitchFamily="34" charset="0"/>
                <a:ea typeface="ＭＳ Ｐゴシック" charset="0"/>
                <a:cs typeface="Calibri" panose="020F0502020204030204" pitchFamily="34" charset="0"/>
              </a:rPr>
              <a:t>&lt;</a:t>
            </a:r>
            <a:r>
              <a:rPr lang="en" sz="1600" dirty="0">
                <a:solidFill>
                  <a:prstClr val="black"/>
                </a:solidFill>
                <a:latin typeface="Calibri" panose="020F0502020204030204" pitchFamily="34" charset="0"/>
                <a:ea typeface="ＭＳ Ｐゴシック" charset="0"/>
                <a:cs typeface="Calibri" panose="020F0502020204030204" pitchFamily="34" charset="0"/>
              </a:rPr>
              <a:t>2 prior lines ET for MBC</a:t>
            </a:r>
          </a:p>
          <a:p>
            <a:pPr marL="285744" indent="-285744" defTabSz="914377">
              <a:buFontTx/>
              <a:buChar char="-"/>
              <a:defRPr/>
            </a:pPr>
            <a:r>
              <a:rPr lang="en" sz="1600" dirty="0">
                <a:solidFill>
                  <a:prstClr val="black"/>
                </a:solidFill>
                <a:latin typeface="Calibri" panose="020F0502020204030204" pitchFamily="34" charset="0"/>
                <a:ea typeface="ＭＳ Ｐゴシック" charset="0"/>
                <a:cs typeface="Calibri" panose="020F0502020204030204" pitchFamily="34" charset="0"/>
              </a:rPr>
              <a:t>No prior fulvestrant</a:t>
            </a:r>
          </a:p>
          <a:p>
            <a:pPr marL="285744" indent="-285744" defTabSz="914377">
              <a:buFontTx/>
              <a:buChar char="-"/>
              <a:defRPr/>
            </a:pPr>
            <a:r>
              <a:rPr lang="en" sz="1600" dirty="0">
                <a:solidFill>
                  <a:prstClr val="black"/>
                </a:solidFill>
                <a:latin typeface="Calibri" panose="020F0502020204030204" pitchFamily="34" charset="0"/>
                <a:ea typeface="ＭＳ Ｐゴシック" charset="0"/>
                <a:cs typeface="Calibri" panose="020F0502020204030204" pitchFamily="34" charset="0"/>
              </a:rPr>
              <a:t>0-1 prior chemo for MBC</a:t>
            </a:r>
            <a:endParaRPr sz="1600" dirty="0">
              <a:solidFill>
                <a:prstClr val="black"/>
              </a:solidFill>
              <a:latin typeface="Calibri" panose="020F0502020204030204" pitchFamily="34" charset="0"/>
              <a:ea typeface="ＭＳ Ｐゴシック" charset="0"/>
              <a:cs typeface="Calibri" panose="020F0502020204030204" pitchFamily="34" charset="0"/>
            </a:endParaRPr>
          </a:p>
        </p:txBody>
      </p:sp>
      <p:cxnSp>
        <p:nvCxnSpPr>
          <p:cNvPr id="532" name="Google Shape;532;p51"/>
          <p:cNvCxnSpPr>
            <a:cxnSpLocks/>
          </p:cNvCxnSpPr>
          <p:nvPr/>
        </p:nvCxnSpPr>
        <p:spPr>
          <a:xfrm>
            <a:off x="5255847" y="2287835"/>
            <a:ext cx="872991" cy="0"/>
          </a:xfrm>
          <a:prstGeom prst="straightConnector1">
            <a:avLst/>
          </a:prstGeom>
          <a:noFill/>
          <a:ln w="28575" cap="flat" cmpd="sng">
            <a:solidFill>
              <a:srgbClr val="0000FF"/>
            </a:solidFill>
            <a:prstDash val="solid"/>
            <a:round/>
            <a:headEnd type="none" w="med" len="med"/>
            <a:tailEnd type="triangle" w="med" len="med"/>
          </a:ln>
        </p:spPr>
      </p:cxnSp>
      <p:cxnSp>
        <p:nvCxnSpPr>
          <p:cNvPr id="533" name="Google Shape;533;p51"/>
          <p:cNvCxnSpPr>
            <a:cxnSpLocks/>
          </p:cNvCxnSpPr>
          <p:nvPr/>
        </p:nvCxnSpPr>
        <p:spPr>
          <a:xfrm>
            <a:off x="5267607" y="2287489"/>
            <a:ext cx="850811" cy="654009"/>
          </a:xfrm>
          <a:prstGeom prst="straightConnector1">
            <a:avLst/>
          </a:prstGeom>
          <a:noFill/>
          <a:ln w="28575" cap="flat" cmpd="sng">
            <a:solidFill>
              <a:srgbClr val="0000FF"/>
            </a:solidFill>
            <a:prstDash val="solid"/>
            <a:round/>
            <a:headEnd type="none" w="med" len="med"/>
            <a:tailEnd type="triangle" w="med" len="med"/>
          </a:ln>
        </p:spPr>
      </p:cxnSp>
      <p:sp>
        <p:nvSpPr>
          <p:cNvPr id="535" name="Google Shape;535;p51"/>
          <p:cNvSpPr txBox="1"/>
          <p:nvPr/>
        </p:nvSpPr>
        <p:spPr>
          <a:xfrm>
            <a:off x="6289149" y="1295314"/>
            <a:ext cx="5160647" cy="338514"/>
          </a:xfrm>
          <a:prstGeom prst="rect">
            <a:avLst/>
          </a:prstGeom>
          <a:solidFill>
            <a:schemeClr val="accent1">
              <a:lumMod val="20000"/>
              <a:lumOff val="80000"/>
              <a:alpha val="49951"/>
            </a:schemeClr>
          </a:solidFill>
          <a:ln w="19050" cap="flat" cmpd="sng">
            <a:solidFill>
              <a:schemeClr val="dk1"/>
            </a:solidFill>
            <a:prstDash val="solid"/>
            <a:miter lim="800000"/>
            <a:headEnd type="none" w="sm" len="sm"/>
            <a:tailEnd type="none" w="sm" len="sm"/>
          </a:ln>
        </p:spPr>
        <p:txBody>
          <a:bodyPr spcFirstLastPara="1" wrap="square" lIns="91433" tIns="45700" rIns="91433" bIns="45700" anchor="t" anchorCtr="0">
            <a:spAutoFit/>
          </a:bodyPr>
          <a:lstStyle/>
          <a:p>
            <a:pPr defTabSz="914377">
              <a:defRPr/>
            </a:pPr>
            <a:r>
              <a:rPr lang="en" sz="1600" b="1" dirty="0">
                <a:solidFill>
                  <a:prstClr val="black"/>
                </a:solidFill>
                <a:latin typeface="Calibri" panose="020F0502020204030204" pitchFamily="34" charset="0"/>
                <a:ea typeface="ＭＳ Ｐゴシック" charset="0"/>
                <a:cs typeface="Calibri" panose="020F0502020204030204" pitchFamily="34" charset="0"/>
              </a:rPr>
              <a:t>Fulvestrant: </a:t>
            </a:r>
            <a:r>
              <a:rPr lang="en-US" sz="1600" dirty="0">
                <a:solidFill>
                  <a:prstClr val="black"/>
                </a:solidFill>
                <a:latin typeface="Calibri" panose="020F0502020204030204" pitchFamily="34" charset="0"/>
                <a:ea typeface="ＭＳ Ｐゴシック" charset="0"/>
                <a:cs typeface="Calibri" panose="020F0502020204030204" pitchFamily="34" charset="0"/>
              </a:rPr>
              <a:t>500 mg IM C1D1,15, then q28d</a:t>
            </a:r>
            <a:endParaRPr sz="1600" dirty="0">
              <a:solidFill>
                <a:prstClr val="black"/>
              </a:solidFill>
              <a:latin typeface="Calibri" panose="020F0502020204030204" pitchFamily="34" charset="0"/>
              <a:ea typeface="ＭＳ Ｐゴシック" charset="0"/>
              <a:cs typeface="Calibri" panose="020F0502020204030204" pitchFamily="34" charset="0"/>
            </a:endParaRPr>
          </a:p>
        </p:txBody>
      </p:sp>
      <p:sp>
        <p:nvSpPr>
          <p:cNvPr id="536" name="Google Shape;536;p51"/>
          <p:cNvSpPr/>
          <p:nvPr/>
        </p:nvSpPr>
        <p:spPr>
          <a:xfrm>
            <a:off x="4804053" y="1024723"/>
            <a:ext cx="381200" cy="2609600"/>
          </a:xfrm>
          <a:prstGeom prst="rect">
            <a:avLst/>
          </a:prstGeom>
          <a:solidFill>
            <a:srgbClr val="CCFF99"/>
          </a:solidFill>
          <a:ln w="19050" cap="flat" cmpd="sng">
            <a:solidFill>
              <a:schemeClr val="dk1"/>
            </a:solidFill>
            <a:prstDash val="solid"/>
            <a:miter lim="800000"/>
            <a:headEnd type="none" w="sm" len="sm"/>
            <a:tailEnd type="none" w="sm" len="sm"/>
          </a:ln>
        </p:spPr>
        <p:txBody>
          <a:bodyPr spcFirstLastPara="1" wrap="square" lIns="91433" tIns="45700" rIns="91433" bIns="45700" anchor="t" anchorCtr="0">
            <a:noAutofit/>
          </a:bodyPr>
          <a:lstStyle/>
          <a:p>
            <a:pPr algn="ctr" defTabSz="914377">
              <a:defRPr/>
            </a:pPr>
            <a:r>
              <a:rPr lang="en" sz="1867" dirty="0">
                <a:solidFill>
                  <a:prstClr val="black"/>
                </a:solidFill>
                <a:latin typeface="Calibri" panose="020F0502020204030204" pitchFamily="34" charset="0"/>
                <a:ea typeface="ＭＳ Ｐゴシック" charset="0"/>
                <a:cs typeface="Calibri" panose="020F0502020204030204" pitchFamily="34" charset="0"/>
              </a:rPr>
              <a:t>RANDOMI</a:t>
            </a:r>
            <a:endParaRPr sz="1467" dirty="0">
              <a:solidFill>
                <a:prstClr val="black"/>
              </a:solidFill>
              <a:latin typeface="Calibri" panose="020F0502020204030204" pitchFamily="34" charset="0"/>
              <a:ea typeface="ＭＳ Ｐゴシック" charset="0"/>
              <a:cs typeface="Calibri" panose="020F0502020204030204" pitchFamily="34" charset="0"/>
            </a:endParaRPr>
          </a:p>
          <a:p>
            <a:pPr algn="ctr" defTabSz="914377">
              <a:defRPr/>
            </a:pPr>
            <a:r>
              <a:rPr lang="en" sz="1867" dirty="0">
                <a:solidFill>
                  <a:prstClr val="black"/>
                </a:solidFill>
                <a:latin typeface="Calibri" panose="020F0502020204030204" pitchFamily="34" charset="0"/>
                <a:ea typeface="ＭＳ Ｐゴシック" charset="0"/>
                <a:cs typeface="Calibri" panose="020F0502020204030204" pitchFamily="34" charset="0"/>
              </a:rPr>
              <a:t>Z</a:t>
            </a:r>
            <a:endParaRPr sz="1467" dirty="0">
              <a:solidFill>
                <a:prstClr val="black"/>
              </a:solidFill>
              <a:latin typeface="Calibri" panose="020F0502020204030204" pitchFamily="34" charset="0"/>
              <a:ea typeface="ＭＳ Ｐゴシック" charset="0"/>
              <a:cs typeface="Calibri" panose="020F0502020204030204" pitchFamily="34" charset="0"/>
            </a:endParaRPr>
          </a:p>
          <a:p>
            <a:pPr algn="ctr" defTabSz="914377">
              <a:defRPr/>
            </a:pPr>
            <a:r>
              <a:rPr lang="en" sz="1867" dirty="0">
                <a:solidFill>
                  <a:prstClr val="black"/>
                </a:solidFill>
                <a:latin typeface="Calibri" panose="020F0502020204030204" pitchFamily="34" charset="0"/>
                <a:ea typeface="ＭＳ Ｐゴシック" charset="0"/>
                <a:cs typeface="Calibri" panose="020F0502020204030204" pitchFamily="34" charset="0"/>
              </a:rPr>
              <a:t>E</a:t>
            </a:r>
            <a:endParaRPr sz="1467" dirty="0">
              <a:solidFill>
                <a:prstClr val="black"/>
              </a:solidFill>
              <a:latin typeface="Calibri" panose="020F0502020204030204" pitchFamily="34" charset="0"/>
              <a:ea typeface="ＭＳ Ｐゴシック" charset="0"/>
              <a:cs typeface="Calibri" panose="020F0502020204030204" pitchFamily="34" charset="0"/>
            </a:endParaRPr>
          </a:p>
        </p:txBody>
      </p:sp>
      <p:cxnSp>
        <p:nvCxnSpPr>
          <p:cNvPr id="538" name="Google Shape;538;p51"/>
          <p:cNvCxnSpPr>
            <a:cxnSpLocks/>
          </p:cNvCxnSpPr>
          <p:nvPr/>
        </p:nvCxnSpPr>
        <p:spPr>
          <a:xfrm flipV="1">
            <a:off x="5255847" y="1693289"/>
            <a:ext cx="872991" cy="594547"/>
          </a:xfrm>
          <a:prstGeom prst="straightConnector1">
            <a:avLst/>
          </a:prstGeom>
          <a:noFill/>
          <a:ln w="28575" cap="flat" cmpd="sng">
            <a:solidFill>
              <a:srgbClr val="0000FF"/>
            </a:solidFill>
            <a:prstDash val="solid"/>
            <a:round/>
            <a:headEnd type="none" w="med" len="med"/>
            <a:tailEnd type="triangle" w="med" len="med"/>
          </a:ln>
        </p:spPr>
      </p:cxnSp>
      <p:sp>
        <p:nvSpPr>
          <p:cNvPr id="539" name="Google Shape;539;p51"/>
          <p:cNvSpPr txBox="1"/>
          <p:nvPr/>
        </p:nvSpPr>
        <p:spPr>
          <a:xfrm>
            <a:off x="6289150" y="1808116"/>
            <a:ext cx="5160636" cy="830956"/>
          </a:xfrm>
          <a:prstGeom prst="rect">
            <a:avLst/>
          </a:prstGeom>
          <a:solidFill>
            <a:schemeClr val="accent1">
              <a:lumMod val="40000"/>
              <a:lumOff val="60000"/>
              <a:alpha val="74715"/>
            </a:schemeClr>
          </a:solidFill>
          <a:ln w="19050" cap="flat" cmpd="sng">
            <a:solidFill>
              <a:schemeClr val="dk1"/>
            </a:solidFill>
            <a:prstDash val="solid"/>
            <a:miter lim="800000"/>
            <a:headEnd type="none" w="sm" len="sm"/>
            <a:tailEnd type="none" w="sm" len="sm"/>
          </a:ln>
        </p:spPr>
        <p:txBody>
          <a:bodyPr spcFirstLastPara="1" wrap="square" lIns="91433" tIns="45700" rIns="91433" bIns="45700" anchor="t" anchorCtr="0">
            <a:spAutoFit/>
          </a:bodyPr>
          <a:lstStyle/>
          <a:p>
            <a:pPr defTabSz="914377">
              <a:defRPr/>
            </a:pPr>
            <a:r>
              <a:rPr lang="en" sz="1600" b="1" dirty="0">
                <a:solidFill>
                  <a:prstClr val="black"/>
                </a:solidFill>
                <a:latin typeface="Calibri" panose="020F0502020204030204" pitchFamily="34" charset="0"/>
                <a:ea typeface="ＭＳ Ｐゴシック" charset="0"/>
                <a:cs typeface="Calibri" panose="020F0502020204030204" pitchFamily="34" charset="0"/>
              </a:rPr>
              <a:t>Fulvestrant: </a:t>
            </a:r>
            <a:r>
              <a:rPr lang="en-US" sz="1600" dirty="0">
                <a:solidFill>
                  <a:prstClr val="black"/>
                </a:solidFill>
                <a:latin typeface="Calibri" panose="020F0502020204030204" pitchFamily="34" charset="0"/>
                <a:ea typeface="ＭＳ Ｐゴシック" charset="0"/>
                <a:cs typeface="Calibri" panose="020F0502020204030204" pitchFamily="34" charset="0"/>
              </a:rPr>
              <a:t>500 mg IM C1D1,15, then q28d</a:t>
            </a:r>
            <a:endParaRPr lang="en" sz="1600" b="1" dirty="0">
              <a:solidFill>
                <a:prstClr val="black"/>
              </a:solidFill>
              <a:latin typeface="Calibri" panose="020F0502020204030204" pitchFamily="34" charset="0"/>
              <a:ea typeface="ＭＳ Ｐゴシック" charset="0"/>
              <a:cs typeface="Calibri" panose="020F0502020204030204" pitchFamily="34" charset="0"/>
            </a:endParaRPr>
          </a:p>
          <a:p>
            <a:pPr defTabSz="914377">
              <a:defRPr/>
            </a:pPr>
            <a:r>
              <a:rPr lang="en" sz="1600" b="1" dirty="0">
                <a:solidFill>
                  <a:prstClr val="black"/>
                </a:solidFill>
                <a:latin typeface="Calibri" panose="020F0502020204030204" pitchFamily="34" charset="0"/>
                <a:ea typeface="ＭＳ Ｐゴシック" charset="0"/>
                <a:cs typeface="Calibri" panose="020F0502020204030204" pitchFamily="34" charset="0"/>
              </a:rPr>
              <a:t>Palbociclib:  </a:t>
            </a:r>
            <a:r>
              <a:rPr lang="en-US" sz="1600" dirty="0">
                <a:solidFill>
                  <a:prstClr val="black"/>
                </a:solidFill>
                <a:latin typeface="Calibri" panose="020F0502020204030204" pitchFamily="34" charset="0"/>
                <a:ea typeface="ＭＳ Ｐゴシック" charset="0"/>
                <a:cs typeface="Calibri" panose="020F0502020204030204" pitchFamily="34" charset="0"/>
              </a:rPr>
              <a:t>125 mg PO </a:t>
            </a:r>
            <a:r>
              <a:rPr lang="en-US" sz="1600" dirty="0" err="1">
                <a:solidFill>
                  <a:prstClr val="black"/>
                </a:solidFill>
                <a:latin typeface="Calibri" panose="020F0502020204030204" pitchFamily="34" charset="0"/>
                <a:ea typeface="ＭＳ Ｐゴシック" charset="0"/>
                <a:cs typeface="Calibri" panose="020F0502020204030204" pitchFamily="34" charset="0"/>
              </a:rPr>
              <a:t>qd</a:t>
            </a:r>
            <a:r>
              <a:rPr lang="en-US" sz="1600" dirty="0">
                <a:solidFill>
                  <a:prstClr val="black"/>
                </a:solidFill>
                <a:latin typeface="Calibri" panose="020F0502020204030204" pitchFamily="34" charset="0"/>
                <a:ea typeface="ＭＳ Ｐゴシック" charset="0"/>
                <a:cs typeface="Calibri" panose="020F0502020204030204" pitchFamily="34" charset="0"/>
              </a:rPr>
              <a:t> 1-21d in a 28d cycle (or lower starting dose to match prior treatment)</a:t>
            </a:r>
          </a:p>
        </p:txBody>
      </p:sp>
      <p:sp>
        <p:nvSpPr>
          <p:cNvPr id="540" name="Google Shape;540;p51"/>
          <p:cNvSpPr txBox="1"/>
          <p:nvPr/>
        </p:nvSpPr>
        <p:spPr>
          <a:xfrm>
            <a:off x="3228721" y="1837354"/>
            <a:ext cx="1495177" cy="954067"/>
          </a:xfrm>
          <a:prstGeom prst="rect">
            <a:avLst/>
          </a:prstGeom>
          <a:noFill/>
          <a:ln w="19050" cap="flat" cmpd="sng">
            <a:solidFill>
              <a:schemeClr val="dk1"/>
            </a:solidFill>
            <a:prstDash val="solid"/>
            <a:miter lim="800000"/>
            <a:headEnd type="none" w="sm" len="sm"/>
            <a:tailEnd type="none" w="sm" len="sm"/>
          </a:ln>
        </p:spPr>
        <p:txBody>
          <a:bodyPr spcFirstLastPara="1" wrap="square" lIns="91433" tIns="45700" rIns="91433" bIns="45700" anchor="t" anchorCtr="0">
            <a:spAutoFit/>
          </a:bodyPr>
          <a:lstStyle/>
          <a:p>
            <a:pPr algn="ctr" defTabSz="914377">
              <a:defRPr/>
            </a:pPr>
            <a:r>
              <a:rPr lang="en" sz="1200" dirty="0">
                <a:solidFill>
                  <a:prstClr val="black"/>
                </a:solidFill>
                <a:latin typeface="Calibri" panose="020F0502020204030204" pitchFamily="34" charset="0"/>
                <a:ea typeface="ＭＳ Ｐゴシック" charset="0"/>
                <a:cs typeface="Calibri" panose="020F0502020204030204" pitchFamily="34" charset="0"/>
              </a:rPr>
              <a:t>1:2:1 randomization; </a:t>
            </a:r>
            <a:r>
              <a:rPr lang="en" sz="1100" dirty="0">
                <a:solidFill>
                  <a:prstClr val="black"/>
                </a:solidFill>
                <a:latin typeface="Calibri" panose="020F0502020204030204" pitchFamily="34" charset="0"/>
                <a:ea typeface="ＭＳ Ｐゴシック" charset="0"/>
                <a:cs typeface="Calibri" panose="020F0502020204030204" pitchFamily="34" charset="0"/>
              </a:rPr>
              <a:t>str</a:t>
            </a:r>
            <a:r>
              <a:rPr lang="en-US" sz="1100" dirty="0">
                <a:solidFill>
                  <a:prstClr val="black"/>
                </a:solidFill>
                <a:latin typeface="Calibri" panose="020F0502020204030204" pitchFamily="34" charset="0"/>
                <a:ea typeface="ＭＳ Ｐゴシック" charset="0"/>
                <a:cs typeface="Calibri" panose="020F0502020204030204" pitchFamily="34" charset="0"/>
              </a:rPr>
              <a:t>a</a:t>
            </a:r>
            <a:r>
              <a:rPr lang="en" sz="1100" dirty="0" err="1">
                <a:solidFill>
                  <a:prstClr val="black"/>
                </a:solidFill>
                <a:latin typeface="Calibri" panose="020F0502020204030204" pitchFamily="34" charset="0"/>
                <a:ea typeface="ＭＳ Ｐゴシック" charset="0"/>
                <a:cs typeface="Calibri" panose="020F0502020204030204" pitchFamily="34" charset="0"/>
              </a:rPr>
              <a:t>tified</a:t>
            </a:r>
            <a:r>
              <a:rPr lang="en" sz="1100" dirty="0">
                <a:solidFill>
                  <a:prstClr val="black"/>
                </a:solidFill>
                <a:latin typeface="Calibri" panose="020F0502020204030204" pitchFamily="34" charset="0"/>
                <a:ea typeface="ＭＳ Ｐゴシック" charset="0"/>
                <a:cs typeface="Calibri" panose="020F0502020204030204" pitchFamily="34" charset="0"/>
              </a:rPr>
              <a:t> by exposure to chemo between CDK4/6i and entry onto trial</a:t>
            </a:r>
            <a:endParaRPr lang="en" sz="1200" dirty="0">
              <a:solidFill>
                <a:prstClr val="black"/>
              </a:solidFill>
              <a:latin typeface="Calibri" panose="020F0502020204030204" pitchFamily="34" charset="0"/>
              <a:ea typeface="ＭＳ Ｐゴシック" charset="0"/>
              <a:cs typeface="Calibri" panose="020F0502020204030204" pitchFamily="34" charset="0"/>
            </a:endParaRPr>
          </a:p>
        </p:txBody>
      </p:sp>
      <p:sp>
        <p:nvSpPr>
          <p:cNvPr id="541" name="Google Shape;541;p51"/>
          <p:cNvSpPr txBox="1"/>
          <p:nvPr/>
        </p:nvSpPr>
        <p:spPr>
          <a:xfrm>
            <a:off x="93733" y="159161"/>
            <a:ext cx="11911600" cy="648400"/>
          </a:xfrm>
          <a:prstGeom prst="rect">
            <a:avLst/>
          </a:prstGeom>
          <a:noFill/>
          <a:ln>
            <a:noFill/>
          </a:ln>
        </p:spPr>
        <p:txBody>
          <a:bodyPr spcFirstLastPara="1" wrap="square" lIns="91433" tIns="45700" rIns="91433" bIns="45700" anchor="ctr" anchorCtr="0">
            <a:noAutofit/>
          </a:bodyPr>
          <a:lstStyle/>
          <a:p>
            <a:pPr algn="ctr" defTabSz="914377">
              <a:lnSpc>
                <a:spcPct val="90000"/>
              </a:lnSpc>
              <a:buClr>
                <a:prstClr val="black"/>
              </a:buClr>
              <a:buSzPts val="2400"/>
              <a:defRPr/>
            </a:pPr>
            <a:r>
              <a:rPr lang="en" sz="3200" b="1" dirty="0">
                <a:solidFill>
                  <a:prstClr val="black"/>
                </a:solidFill>
                <a:latin typeface="Arial" charset="0"/>
                <a:ea typeface="Arial" charset="0"/>
                <a:cs typeface="Arial" charset="0"/>
              </a:rPr>
              <a:t>PACE Trial: Schema</a:t>
            </a:r>
            <a:endParaRPr sz="3200" b="1" dirty="0">
              <a:solidFill>
                <a:prstClr val="black"/>
              </a:solidFill>
              <a:latin typeface="Arial" charset="0"/>
              <a:ea typeface="Arial" charset="0"/>
              <a:cs typeface="Arial" charset="0"/>
            </a:endParaRPr>
          </a:p>
        </p:txBody>
      </p:sp>
      <p:sp>
        <p:nvSpPr>
          <p:cNvPr id="542" name="Google Shape;542;p51"/>
          <p:cNvSpPr txBox="1">
            <a:spLocks noGrp="1"/>
          </p:cNvSpPr>
          <p:nvPr>
            <p:ph idx="4294967295"/>
          </p:nvPr>
        </p:nvSpPr>
        <p:spPr>
          <a:xfrm>
            <a:off x="901127" y="5346639"/>
            <a:ext cx="10204132" cy="973276"/>
          </a:xfrm>
          <a:prstGeom prst="rect">
            <a:avLst/>
          </a:prstGeom>
          <a:noFill/>
          <a:ln>
            <a:solidFill>
              <a:schemeClr val="tx1"/>
            </a:solidFill>
          </a:ln>
        </p:spPr>
        <p:txBody>
          <a:bodyPr spcFirstLastPara="1" vert="horz" wrap="square" lIns="91433" tIns="45700" rIns="91433" bIns="45700" rtlCol="0" anchor="t" anchorCtr="0">
            <a:noAutofit/>
          </a:bodyPr>
          <a:lstStyle/>
          <a:p>
            <a:pPr marL="0" indent="0">
              <a:spcBef>
                <a:spcPts val="0"/>
              </a:spcBef>
              <a:spcAft>
                <a:spcPts val="1600"/>
              </a:spcAft>
              <a:buClr>
                <a:schemeClr val="dk1"/>
              </a:buClr>
              <a:buSzPts val="1400"/>
              <a:buNone/>
            </a:pPr>
            <a:r>
              <a:rPr lang="en" sz="1800" b="1" dirty="0">
                <a:latin typeface="Calibri" panose="020F0502020204030204" pitchFamily="34" charset="0"/>
                <a:ea typeface="Arial"/>
                <a:cs typeface="Calibri" panose="020F0502020204030204" pitchFamily="34" charset="0"/>
                <a:sym typeface="Arial"/>
              </a:rPr>
              <a:t>Primary objective: </a:t>
            </a:r>
            <a:r>
              <a:rPr lang="en-US" sz="1800" dirty="0">
                <a:solidFill>
                  <a:prstClr val="black"/>
                </a:solidFill>
                <a:latin typeface="Calibri" panose="020F0502020204030204" pitchFamily="34" charset="0"/>
                <a:cs typeface="Calibri" panose="020F0502020204030204" pitchFamily="34" charset="0"/>
              </a:rPr>
              <a:t>To compare PFS (RECIST-confirmed) for </a:t>
            </a:r>
            <a:r>
              <a:rPr lang="en-US" sz="1800" dirty="0" err="1">
                <a:solidFill>
                  <a:prstClr val="black"/>
                </a:solidFill>
                <a:latin typeface="Calibri" panose="020F0502020204030204" pitchFamily="34" charset="0"/>
                <a:cs typeface="Calibri" panose="020F0502020204030204" pitchFamily="34" charset="0"/>
              </a:rPr>
              <a:t>fulvestrant+palbociclib</a:t>
            </a:r>
            <a:r>
              <a:rPr lang="en-US" sz="1800" dirty="0">
                <a:solidFill>
                  <a:prstClr val="black"/>
                </a:solidFill>
                <a:latin typeface="Calibri" panose="020F0502020204030204" pitchFamily="34" charset="0"/>
                <a:cs typeface="Calibri" panose="020F0502020204030204" pitchFamily="34" charset="0"/>
              </a:rPr>
              <a:t> vs. fulvestrant alone</a:t>
            </a:r>
          </a:p>
          <a:p>
            <a:pPr marL="0" indent="0">
              <a:spcBef>
                <a:spcPts val="0"/>
              </a:spcBef>
              <a:spcAft>
                <a:spcPts val="1600"/>
              </a:spcAft>
              <a:buClr>
                <a:schemeClr val="dk1"/>
              </a:buClr>
              <a:buSzPts val="1400"/>
              <a:buNone/>
            </a:pPr>
            <a:r>
              <a:rPr lang="en-US" sz="1800" b="1" dirty="0">
                <a:solidFill>
                  <a:schemeClr val="dk1"/>
                </a:solidFill>
                <a:latin typeface="Calibri" panose="020F0502020204030204" pitchFamily="34" charset="0"/>
                <a:cs typeface="Calibri" panose="020F0502020204030204" pitchFamily="34" charset="0"/>
              </a:rPr>
              <a:t>Secondary objectives: </a:t>
            </a:r>
            <a:r>
              <a:rPr lang="en-US" sz="1800" dirty="0">
                <a:solidFill>
                  <a:prstClr val="black"/>
                </a:solidFill>
                <a:latin typeface="Calibri" panose="020F0502020204030204" pitchFamily="34" charset="0"/>
                <a:cs typeface="Calibri" panose="020F0502020204030204" pitchFamily="34" charset="0"/>
              </a:rPr>
              <a:t>To compare PFS for </a:t>
            </a:r>
            <a:r>
              <a:rPr lang="en-US" sz="1800" dirty="0" err="1">
                <a:solidFill>
                  <a:prstClr val="black"/>
                </a:solidFill>
                <a:latin typeface="Calibri" panose="020F0502020204030204" pitchFamily="34" charset="0"/>
                <a:cs typeface="Calibri" panose="020F0502020204030204" pitchFamily="34" charset="0"/>
              </a:rPr>
              <a:t>fulvestrant+palbociclib+avelumab</a:t>
            </a:r>
            <a:r>
              <a:rPr lang="en-US" sz="1800" dirty="0">
                <a:solidFill>
                  <a:prstClr val="black"/>
                </a:solidFill>
                <a:latin typeface="Calibri" panose="020F0502020204030204" pitchFamily="34" charset="0"/>
                <a:cs typeface="Calibri" panose="020F0502020204030204" pitchFamily="34" charset="0"/>
              </a:rPr>
              <a:t> vs fulvestrant alone, response endpoints, safety, outcomes in predefined molecular subgroups including ESR1, PIK3CA, and Rb.</a:t>
            </a:r>
            <a:endParaRPr lang="en-US" sz="1800" dirty="0">
              <a:latin typeface="Calibri" panose="020F0502020204030204" pitchFamily="34" charset="0"/>
              <a:cs typeface="Calibri" panose="020F0502020204030204" pitchFamily="34" charset="0"/>
            </a:endParaRPr>
          </a:p>
        </p:txBody>
      </p:sp>
      <p:sp>
        <p:nvSpPr>
          <p:cNvPr id="543" name="Google Shape;543;p51"/>
          <p:cNvSpPr txBox="1"/>
          <p:nvPr/>
        </p:nvSpPr>
        <p:spPr>
          <a:xfrm>
            <a:off x="3823461" y="4392960"/>
            <a:ext cx="2246000" cy="543826"/>
          </a:xfrm>
          <a:prstGeom prst="rect">
            <a:avLst/>
          </a:prstGeom>
          <a:noFill/>
          <a:ln w="9525"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914377">
              <a:defRPr/>
            </a:pPr>
            <a:r>
              <a:rPr lang="en" sz="1467" dirty="0">
                <a:solidFill>
                  <a:prstClr val="black"/>
                </a:solidFill>
                <a:latin typeface="Calibri" panose="020F0502020204030204" pitchFamily="34" charset="0"/>
                <a:ea typeface="ＭＳ Ｐゴシック" charset="0"/>
                <a:cs typeface="Calibri" panose="020F0502020204030204" pitchFamily="34" charset="0"/>
              </a:rPr>
              <a:t>Baseline archival tissue</a:t>
            </a:r>
            <a:endParaRPr sz="1467" dirty="0">
              <a:solidFill>
                <a:prstClr val="black"/>
              </a:solidFill>
              <a:latin typeface="Calibri" panose="020F0502020204030204" pitchFamily="34" charset="0"/>
              <a:ea typeface="ＭＳ Ｐゴシック" charset="0"/>
              <a:cs typeface="Calibri" panose="020F0502020204030204" pitchFamily="34" charset="0"/>
            </a:endParaRPr>
          </a:p>
          <a:p>
            <a:pPr algn="ctr" defTabSz="914377">
              <a:defRPr/>
            </a:pPr>
            <a:r>
              <a:rPr lang="en" sz="1467" dirty="0">
                <a:solidFill>
                  <a:prstClr val="black"/>
                </a:solidFill>
                <a:latin typeface="Calibri" panose="020F0502020204030204" pitchFamily="34" charset="0"/>
                <a:ea typeface="ＭＳ Ｐゴシック" charset="0"/>
                <a:cs typeface="Calibri" panose="020F0502020204030204" pitchFamily="34" charset="0"/>
              </a:rPr>
              <a:t>Baseline </a:t>
            </a:r>
            <a:r>
              <a:rPr lang="en" sz="1467" dirty="0" err="1">
                <a:solidFill>
                  <a:prstClr val="black"/>
                </a:solidFill>
                <a:latin typeface="Calibri" panose="020F0502020204030204" pitchFamily="34" charset="0"/>
                <a:ea typeface="ＭＳ Ｐゴシック" charset="0"/>
                <a:cs typeface="Calibri" panose="020F0502020204030204" pitchFamily="34" charset="0"/>
              </a:rPr>
              <a:t>ctDNA</a:t>
            </a:r>
            <a:r>
              <a:rPr lang="en" sz="1467" dirty="0">
                <a:solidFill>
                  <a:prstClr val="black"/>
                </a:solidFill>
                <a:latin typeface="Calibri" panose="020F0502020204030204" pitchFamily="34" charset="0"/>
                <a:ea typeface="ＭＳ Ｐゴシック" charset="0"/>
                <a:cs typeface="Calibri" panose="020F0502020204030204" pitchFamily="34" charset="0"/>
              </a:rPr>
              <a:t>, CTC</a:t>
            </a:r>
            <a:endParaRPr sz="1467" dirty="0">
              <a:solidFill>
                <a:prstClr val="black"/>
              </a:solidFill>
              <a:latin typeface="Calibri" panose="020F0502020204030204" pitchFamily="34" charset="0"/>
              <a:ea typeface="ＭＳ Ｐゴシック" charset="0"/>
              <a:cs typeface="Calibri" panose="020F0502020204030204" pitchFamily="34" charset="0"/>
            </a:endParaRPr>
          </a:p>
        </p:txBody>
      </p:sp>
      <p:sp>
        <p:nvSpPr>
          <p:cNvPr id="544" name="Google Shape;544;p51"/>
          <p:cNvSpPr txBox="1"/>
          <p:nvPr/>
        </p:nvSpPr>
        <p:spPr>
          <a:xfrm>
            <a:off x="6761983" y="4405658"/>
            <a:ext cx="731200" cy="318060"/>
          </a:xfrm>
          <a:prstGeom prst="rect">
            <a:avLst/>
          </a:prstGeom>
          <a:noFill/>
          <a:ln w="9525"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914377">
              <a:defRPr/>
            </a:pPr>
            <a:r>
              <a:rPr lang="en" sz="1467">
                <a:solidFill>
                  <a:prstClr val="black"/>
                </a:solidFill>
                <a:latin typeface="Calibri" panose="020F0502020204030204" pitchFamily="34" charset="0"/>
                <a:ea typeface="ＭＳ Ｐゴシック" charset="0"/>
                <a:cs typeface="Calibri" panose="020F0502020204030204" pitchFamily="34" charset="0"/>
              </a:rPr>
              <a:t>ctDNA</a:t>
            </a:r>
            <a:endParaRPr sz="1467">
              <a:solidFill>
                <a:prstClr val="black"/>
              </a:solidFill>
              <a:latin typeface="Calibri" panose="020F0502020204030204" pitchFamily="34" charset="0"/>
              <a:ea typeface="ＭＳ Ｐゴシック" charset="0"/>
              <a:cs typeface="Calibri" panose="020F0502020204030204" pitchFamily="34" charset="0"/>
            </a:endParaRPr>
          </a:p>
        </p:txBody>
      </p:sp>
      <p:sp>
        <p:nvSpPr>
          <p:cNvPr id="545" name="Google Shape;545;p51"/>
          <p:cNvSpPr txBox="1"/>
          <p:nvPr/>
        </p:nvSpPr>
        <p:spPr>
          <a:xfrm>
            <a:off x="8003972" y="4392960"/>
            <a:ext cx="731200" cy="543826"/>
          </a:xfrm>
          <a:prstGeom prst="rect">
            <a:avLst/>
          </a:prstGeom>
          <a:noFill/>
          <a:ln w="9525"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914377">
              <a:defRPr/>
            </a:pPr>
            <a:r>
              <a:rPr lang="en" sz="1467" dirty="0" err="1">
                <a:solidFill>
                  <a:prstClr val="black"/>
                </a:solidFill>
                <a:latin typeface="Calibri" panose="020F0502020204030204" pitchFamily="34" charset="0"/>
                <a:ea typeface="ＭＳ Ｐゴシック" charset="0"/>
                <a:cs typeface="Calibri" panose="020F0502020204030204" pitchFamily="34" charset="0"/>
              </a:rPr>
              <a:t>ctDNA</a:t>
            </a:r>
            <a:r>
              <a:rPr lang="en" sz="1467" dirty="0">
                <a:solidFill>
                  <a:prstClr val="black"/>
                </a:solidFill>
                <a:latin typeface="Calibri" panose="020F0502020204030204" pitchFamily="34" charset="0"/>
                <a:ea typeface="ＭＳ Ｐゴシック" charset="0"/>
                <a:cs typeface="Calibri" panose="020F0502020204030204" pitchFamily="34" charset="0"/>
              </a:rPr>
              <a:t>, CTC</a:t>
            </a:r>
            <a:endParaRPr sz="1467" dirty="0">
              <a:solidFill>
                <a:prstClr val="black"/>
              </a:solidFill>
              <a:latin typeface="Calibri" panose="020F0502020204030204" pitchFamily="34" charset="0"/>
              <a:ea typeface="ＭＳ Ｐゴシック" charset="0"/>
              <a:cs typeface="Calibri" panose="020F0502020204030204" pitchFamily="34" charset="0"/>
            </a:endParaRPr>
          </a:p>
        </p:txBody>
      </p:sp>
      <p:sp>
        <p:nvSpPr>
          <p:cNvPr id="546" name="Google Shape;546;p51"/>
          <p:cNvSpPr txBox="1"/>
          <p:nvPr/>
        </p:nvSpPr>
        <p:spPr>
          <a:xfrm>
            <a:off x="10219783" y="4392958"/>
            <a:ext cx="731200" cy="318060"/>
          </a:xfrm>
          <a:prstGeom prst="rect">
            <a:avLst/>
          </a:prstGeom>
          <a:noFill/>
          <a:ln w="9525"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914377">
              <a:defRPr/>
            </a:pPr>
            <a:r>
              <a:rPr lang="en" sz="1467">
                <a:solidFill>
                  <a:prstClr val="black"/>
                </a:solidFill>
                <a:latin typeface="Calibri" panose="020F0502020204030204" pitchFamily="34" charset="0"/>
                <a:ea typeface="ＭＳ Ｐゴシック" charset="0"/>
                <a:cs typeface="Calibri" panose="020F0502020204030204" pitchFamily="34" charset="0"/>
              </a:rPr>
              <a:t>ctDNA</a:t>
            </a:r>
            <a:endParaRPr sz="1467">
              <a:solidFill>
                <a:prstClr val="black"/>
              </a:solidFill>
              <a:latin typeface="Calibri" panose="020F0502020204030204" pitchFamily="34" charset="0"/>
              <a:ea typeface="ＭＳ Ｐゴシック" charset="0"/>
              <a:cs typeface="Calibri" panose="020F0502020204030204" pitchFamily="34" charset="0"/>
            </a:endParaRPr>
          </a:p>
        </p:txBody>
      </p:sp>
      <p:sp>
        <p:nvSpPr>
          <p:cNvPr id="547" name="Google Shape;547;p51"/>
          <p:cNvSpPr txBox="1"/>
          <p:nvPr/>
        </p:nvSpPr>
        <p:spPr>
          <a:xfrm>
            <a:off x="9163319" y="4392958"/>
            <a:ext cx="731200" cy="318060"/>
          </a:xfrm>
          <a:prstGeom prst="rect">
            <a:avLst/>
          </a:prstGeom>
          <a:noFill/>
          <a:ln w="9525" cap="flat" cmpd="sng">
            <a:solidFill>
              <a:schemeClr val="dk1"/>
            </a:solidFill>
            <a:prstDash val="solid"/>
            <a:round/>
            <a:headEnd type="none" w="sm" len="sm"/>
            <a:tailEnd type="none" w="sm" len="sm"/>
          </a:ln>
        </p:spPr>
        <p:txBody>
          <a:bodyPr spcFirstLastPara="1" wrap="square" lIns="91433" tIns="45700" rIns="91433" bIns="45700" anchor="t" anchorCtr="0">
            <a:spAutoFit/>
          </a:bodyPr>
          <a:lstStyle/>
          <a:p>
            <a:pPr algn="ctr" defTabSz="914377">
              <a:defRPr/>
            </a:pPr>
            <a:r>
              <a:rPr lang="en" sz="1467">
                <a:solidFill>
                  <a:prstClr val="black"/>
                </a:solidFill>
                <a:latin typeface="Calibri" panose="020F0502020204030204" pitchFamily="34" charset="0"/>
                <a:ea typeface="ＭＳ Ｐゴシック" charset="0"/>
                <a:cs typeface="Calibri" panose="020F0502020204030204" pitchFamily="34" charset="0"/>
              </a:rPr>
              <a:t>ctDNA</a:t>
            </a:r>
            <a:endParaRPr sz="1467">
              <a:solidFill>
                <a:prstClr val="black"/>
              </a:solidFill>
              <a:latin typeface="Calibri" panose="020F0502020204030204" pitchFamily="34" charset="0"/>
              <a:ea typeface="ＭＳ Ｐゴシック" charset="0"/>
              <a:cs typeface="Calibri" panose="020F0502020204030204" pitchFamily="34" charset="0"/>
            </a:endParaRPr>
          </a:p>
        </p:txBody>
      </p:sp>
      <p:cxnSp>
        <p:nvCxnSpPr>
          <p:cNvPr id="548" name="Google Shape;548;p51"/>
          <p:cNvCxnSpPr>
            <a:cxnSpLocks/>
          </p:cNvCxnSpPr>
          <p:nvPr/>
        </p:nvCxnSpPr>
        <p:spPr>
          <a:xfrm flipV="1">
            <a:off x="10585380" y="3827331"/>
            <a:ext cx="0" cy="524351"/>
          </a:xfrm>
          <a:prstGeom prst="straightConnector1">
            <a:avLst/>
          </a:prstGeom>
          <a:noFill/>
          <a:ln w="38100" cap="flat" cmpd="sng">
            <a:solidFill>
              <a:srgbClr val="0070C0"/>
            </a:solidFill>
            <a:prstDash val="solid"/>
            <a:miter lim="800000"/>
            <a:headEnd type="none" w="sm" len="sm"/>
            <a:tailEnd type="triangle" w="med" len="med"/>
          </a:ln>
        </p:spPr>
      </p:cxnSp>
      <p:cxnSp>
        <p:nvCxnSpPr>
          <p:cNvPr id="550" name="Google Shape;550;p51"/>
          <p:cNvCxnSpPr/>
          <p:nvPr/>
        </p:nvCxnSpPr>
        <p:spPr>
          <a:xfrm rot="10800000">
            <a:off x="9528915" y="3827331"/>
            <a:ext cx="0" cy="492800"/>
          </a:xfrm>
          <a:prstGeom prst="straightConnector1">
            <a:avLst/>
          </a:prstGeom>
          <a:noFill/>
          <a:ln w="38100" cap="flat" cmpd="sng">
            <a:solidFill>
              <a:srgbClr val="0070C0"/>
            </a:solidFill>
            <a:prstDash val="solid"/>
            <a:miter lim="800000"/>
            <a:headEnd type="none" w="sm" len="sm"/>
            <a:tailEnd type="triangle" w="med" len="med"/>
          </a:ln>
        </p:spPr>
      </p:cxnSp>
      <p:cxnSp>
        <p:nvCxnSpPr>
          <p:cNvPr id="551" name="Google Shape;551;p51"/>
          <p:cNvCxnSpPr/>
          <p:nvPr/>
        </p:nvCxnSpPr>
        <p:spPr>
          <a:xfrm rot="10800000">
            <a:off x="8369580" y="3827331"/>
            <a:ext cx="0" cy="492800"/>
          </a:xfrm>
          <a:prstGeom prst="straightConnector1">
            <a:avLst/>
          </a:prstGeom>
          <a:noFill/>
          <a:ln w="38100" cap="flat" cmpd="sng">
            <a:solidFill>
              <a:srgbClr val="0070C0"/>
            </a:solidFill>
            <a:prstDash val="solid"/>
            <a:miter lim="800000"/>
            <a:headEnd type="none" w="sm" len="sm"/>
            <a:tailEnd type="triangle" w="med" len="med"/>
          </a:ln>
        </p:spPr>
      </p:cxnSp>
      <p:cxnSp>
        <p:nvCxnSpPr>
          <p:cNvPr id="552" name="Google Shape;552;p51"/>
          <p:cNvCxnSpPr/>
          <p:nvPr/>
        </p:nvCxnSpPr>
        <p:spPr>
          <a:xfrm rot="10800000">
            <a:off x="7210247" y="3827331"/>
            <a:ext cx="0" cy="492800"/>
          </a:xfrm>
          <a:prstGeom prst="straightConnector1">
            <a:avLst/>
          </a:prstGeom>
          <a:noFill/>
          <a:ln w="38100" cap="flat" cmpd="sng">
            <a:solidFill>
              <a:srgbClr val="0070C0"/>
            </a:solidFill>
            <a:prstDash val="solid"/>
            <a:miter lim="800000"/>
            <a:headEnd type="none" w="sm" len="sm"/>
            <a:tailEnd type="triangle" w="med" len="med"/>
          </a:ln>
        </p:spPr>
      </p:cxnSp>
      <p:cxnSp>
        <p:nvCxnSpPr>
          <p:cNvPr id="553" name="Google Shape;553;p51"/>
          <p:cNvCxnSpPr/>
          <p:nvPr/>
        </p:nvCxnSpPr>
        <p:spPr>
          <a:xfrm rot="10800000">
            <a:off x="4970211" y="3827331"/>
            <a:ext cx="0" cy="492800"/>
          </a:xfrm>
          <a:prstGeom prst="straightConnector1">
            <a:avLst/>
          </a:prstGeom>
          <a:noFill/>
          <a:ln w="38100" cap="flat" cmpd="sng">
            <a:solidFill>
              <a:srgbClr val="0070C0"/>
            </a:solidFill>
            <a:prstDash val="solid"/>
            <a:miter lim="800000"/>
            <a:headEnd type="none" w="sm" len="sm"/>
            <a:tailEnd type="triangle" w="med" len="med"/>
          </a:ln>
        </p:spPr>
      </p:cxnSp>
      <p:cxnSp>
        <p:nvCxnSpPr>
          <p:cNvPr id="554" name="Google Shape;554;p51"/>
          <p:cNvCxnSpPr/>
          <p:nvPr/>
        </p:nvCxnSpPr>
        <p:spPr>
          <a:xfrm rot="10800000" flipH="1">
            <a:off x="556592" y="723973"/>
            <a:ext cx="10893200" cy="41200"/>
          </a:xfrm>
          <a:prstGeom prst="straightConnector1">
            <a:avLst/>
          </a:prstGeom>
          <a:noFill/>
          <a:ln w="9525" cap="flat" cmpd="sng">
            <a:solidFill>
              <a:schemeClr val="dk1"/>
            </a:solidFill>
            <a:prstDash val="solid"/>
            <a:round/>
            <a:headEnd type="none" w="med" len="med"/>
            <a:tailEnd type="none" w="med" len="med"/>
          </a:ln>
        </p:spPr>
      </p:cxnSp>
      <p:cxnSp>
        <p:nvCxnSpPr>
          <p:cNvPr id="4" name="Google Shape;537;p51">
            <a:extLst>
              <a:ext uri="{FF2B5EF4-FFF2-40B4-BE49-F238E27FC236}">
                <a16:creationId xmlns:a16="http://schemas.microsoft.com/office/drawing/2014/main" id="{D0F31D6E-1DF9-BA0C-8EA2-35129D11A15E}"/>
              </a:ext>
            </a:extLst>
          </p:cNvPr>
          <p:cNvCxnSpPr>
            <a:cxnSpLocks/>
          </p:cNvCxnSpPr>
          <p:nvPr/>
        </p:nvCxnSpPr>
        <p:spPr>
          <a:xfrm flipV="1">
            <a:off x="2798619" y="2351494"/>
            <a:ext cx="383512" cy="1641"/>
          </a:xfrm>
          <a:prstGeom prst="straightConnector1">
            <a:avLst/>
          </a:prstGeom>
          <a:noFill/>
          <a:ln w="28575" cap="flat" cmpd="sng">
            <a:solidFill>
              <a:srgbClr val="0000FF"/>
            </a:solidFill>
            <a:prstDash val="solid"/>
            <a:round/>
            <a:headEnd type="none" w="med" len="med"/>
            <a:tailEnd type="triangle" w="med" len="med"/>
          </a:ln>
        </p:spPr>
      </p:cxnSp>
      <p:sp>
        <p:nvSpPr>
          <p:cNvPr id="5" name="TextBox 4">
            <a:extLst>
              <a:ext uri="{FF2B5EF4-FFF2-40B4-BE49-F238E27FC236}">
                <a16:creationId xmlns:a16="http://schemas.microsoft.com/office/drawing/2014/main" id="{0C5BC5BF-2FE2-1687-A5BC-AF6A0EDC5C9F}"/>
              </a:ext>
            </a:extLst>
          </p:cNvPr>
          <p:cNvSpPr txBox="1"/>
          <p:nvPr/>
        </p:nvSpPr>
        <p:spPr>
          <a:xfrm>
            <a:off x="3228720" y="2941497"/>
            <a:ext cx="1502221" cy="369332"/>
          </a:xfrm>
          <a:prstGeom prst="rect">
            <a:avLst/>
          </a:prstGeom>
          <a:noFill/>
        </p:spPr>
        <p:txBody>
          <a:bodyPr wrap="square" rtlCol="0">
            <a:spAutoFit/>
          </a:bodyPr>
          <a:lstStyle/>
          <a:p>
            <a:pPr algn="ctr" defTabSz="914377">
              <a:defRPr/>
            </a:pPr>
            <a:r>
              <a:rPr lang="en-US" b="1" dirty="0">
                <a:solidFill>
                  <a:prstClr val="black"/>
                </a:solidFill>
                <a:latin typeface="Calibri" panose="020F0502020204030204" pitchFamily="34" charset="0"/>
                <a:ea typeface="ＭＳ Ｐゴシック" charset="0"/>
                <a:cs typeface="Calibri" panose="020F0502020204030204" pitchFamily="34" charset="0"/>
              </a:rPr>
              <a:t>N=220</a:t>
            </a:r>
          </a:p>
        </p:txBody>
      </p:sp>
    </p:spTree>
    <p:extLst>
      <p:ext uri="{BB962C8B-B14F-4D97-AF65-F5344CB8AC3E}">
        <p14:creationId xmlns:p14="http://schemas.microsoft.com/office/powerpoint/2010/main" val="52155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9507-06D8-8D6F-4196-28B8CEC4A3FF}"/>
              </a:ext>
            </a:extLst>
          </p:cNvPr>
          <p:cNvSpPr>
            <a:spLocks noGrp="1"/>
          </p:cNvSpPr>
          <p:nvPr>
            <p:ph type="title"/>
          </p:nvPr>
        </p:nvSpPr>
        <p:spPr>
          <a:xfrm>
            <a:off x="835154" y="252866"/>
            <a:ext cx="10512751" cy="742559"/>
          </a:xfrm>
        </p:spPr>
        <p:txBody>
          <a:bodyPr>
            <a:normAutofit/>
          </a:bodyPr>
          <a:lstStyle/>
          <a:p>
            <a:r>
              <a:rPr lang="en-US" sz="3200" b="1" dirty="0">
                <a:latin typeface="Arial" charset="0"/>
                <a:ea typeface="Arial" charset="0"/>
                <a:cs typeface="Arial" charset="0"/>
              </a:rPr>
              <a:t>PACE Trial: Patient Demographics</a:t>
            </a:r>
          </a:p>
        </p:txBody>
      </p:sp>
      <p:graphicFrame>
        <p:nvGraphicFramePr>
          <p:cNvPr id="4" name="Table 4">
            <a:extLst>
              <a:ext uri="{FF2B5EF4-FFF2-40B4-BE49-F238E27FC236}">
                <a16:creationId xmlns:a16="http://schemas.microsoft.com/office/drawing/2014/main" id="{71554C83-5133-1126-EB97-C2070B6E29C2}"/>
              </a:ext>
            </a:extLst>
          </p:cNvPr>
          <p:cNvGraphicFramePr>
            <a:graphicFrameLocks noGrp="1"/>
          </p:cNvGraphicFramePr>
          <p:nvPr>
            <p:ph idx="4294967295"/>
          </p:nvPr>
        </p:nvGraphicFramePr>
        <p:xfrm>
          <a:off x="546156" y="1189755"/>
          <a:ext cx="11275939" cy="5008212"/>
        </p:xfrm>
        <a:graphic>
          <a:graphicData uri="http://schemas.openxmlformats.org/drawingml/2006/table">
            <a:tbl>
              <a:tblPr firstRow="1" bandRow="1">
                <a:tableStyleId>{BC89EF96-8CEA-46FF-86C4-4CE0E7609802}</a:tableStyleId>
              </a:tblPr>
              <a:tblGrid>
                <a:gridCol w="2660427">
                  <a:extLst>
                    <a:ext uri="{9D8B030D-6E8A-4147-A177-3AD203B41FA5}">
                      <a16:colId xmlns:a16="http://schemas.microsoft.com/office/drawing/2014/main" val="2550290361"/>
                    </a:ext>
                  </a:extLst>
                </a:gridCol>
                <a:gridCol w="1076939">
                  <a:extLst>
                    <a:ext uri="{9D8B030D-6E8A-4147-A177-3AD203B41FA5}">
                      <a16:colId xmlns:a16="http://schemas.microsoft.com/office/drawing/2014/main" val="1474542148"/>
                    </a:ext>
                  </a:extLst>
                </a:gridCol>
                <a:gridCol w="1076939">
                  <a:extLst>
                    <a:ext uri="{9D8B030D-6E8A-4147-A177-3AD203B41FA5}">
                      <a16:colId xmlns:a16="http://schemas.microsoft.com/office/drawing/2014/main" val="3233835000"/>
                    </a:ext>
                  </a:extLst>
                </a:gridCol>
                <a:gridCol w="1076939">
                  <a:extLst>
                    <a:ext uri="{9D8B030D-6E8A-4147-A177-3AD203B41FA5}">
                      <a16:colId xmlns:a16="http://schemas.microsoft.com/office/drawing/2014/main" val="886635887"/>
                    </a:ext>
                  </a:extLst>
                </a:gridCol>
                <a:gridCol w="1076939">
                  <a:extLst>
                    <a:ext uri="{9D8B030D-6E8A-4147-A177-3AD203B41FA5}">
                      <a16:colId xmlns:a16="http://schemas.microsoft.com/office/drawing/2014/main" val="2802304699"/>
                    </a:ext>
                  </a:extLst>
                </a:gridCol>
                <a:gridCol w="1076939">
                  <a:extLst>
                    <a:ext uri="{9D8B030D-6E8A-4147-A177-3AD203B41FA5}">
                      <a16:colId xmlns:a16="http://schemas.microsoft.com/office/drawing/2014/main" val="1682913191"/>
                    </a:ext>
                  </a:extLst>
                </a:gridCol>
                <a:gridCol w="1076939">
                  <a:extLst>
                    <a:ext uri="{9D8B030D-6E8A-4147-A177-3AD203B41FA5}">
                      <a16:colId xmlns:a16="http://schemas.microsoft.com/office/drawing/2014/main" val="1035286095"/>
                    </a:ext>
                  </a:extLst>
                </a:gridCol>
                <a:gridCol w="1076939">
                  <a:extLst>
                    <a:ext uri="{9D8B030D-6E8A-4147-A177-3AD203B41FA5}">
                      <a16:colId xmlns:a16="http://schemas.microsoft.com/office/drawing/2014/main" val="3262580442"/>
                    </a:ext>
                  </a:extLst>
                </a:gridCol>
                <a:gridCol w="1076939">
                  <a:extLst>
                    <a:ext uri="{9D8B030D-6E8A-4147-A177-3AD203B41FA5}">
                      <a16:colId xmlns:a16="http://schemas.microsoft.com/office/drawing/2014/main" val="2069615654"/>
                    </a:ext>
                  </a:extLst>
                </a:gridCol>
              </a:tblGrid>
              <a:tr h="822960">
                <a:tc rowSpan="2">
                  <a:txBody>
                    <a:bodyPr/>
                    <a:lstStyle/>
                    <a:p>
                      <a:endParaRPr lang="en-US" sz="1300"/>
                    </a:p>
                  </a:txBody>
                  <a:tcPr/>
                </a:tc>
                <a:tc gridSpan="2">
                  <a:txBody>
                    <a:bodyPr/>
                    <a:lstStyle/>
                    <a:p>
                      <a:pPr algn="ctr"/>
                      <a:r>
                        <a:rPr lang="en-US" sz="1600" b="1" dirty="0">
                          <a:solidFill>
                            <a:schemeClr val="bg1"/>
                          </a:solidFill>
                          <a:latin typeface="Calibri" panose="020F0502020204030204" pitchFamily="34" charset="0"/>
                          <a:cs typeface="Calibri" panose="020F0502020204030204" pitchFamily="34" charset="0"/>
                        </a:rPr>
                        <a:t>Fulvestrant </a:t>
                      </a:r>
                    </a:p>
                    <a:p>
                      <a:pPr algn="ctr"/>
                      <a:r>
                        <a:rPr lang="en-US" sz="1600" b="1" dirty="0">
                          <a:solidFill>
                            <a:schemeClr val="bg1"/>
                          </a:solidFill>
                          <a:latin typeface="Calibri" panose="020F0502020204030204" pitchFamily="34" charset="0"/>
                          <a:cs typeface="Calibri" panose="020F0502020204030204" pitchFamily="34" charset="0"/>
                        </a:rPr>
                        <a:t>(n=55)</a:t>
                      </a:r>
                    </a:p>
                  </a:txBody>
                  <a:tcPr>
                    <a:solidFill>
                      <a:schemeClr val="accent4">
                        <a:lumMod val="50000"/>
                        <a:lumOff val="50000"/>
                      </a:schemeClr>
                    </a:solidFill>
                  </a:tcPr>
                </a:tc>
                <a:tc hMerge="1">
                  <a:txBody>
                    <a:bodyPr/>
                    <a:lstStyle/>
                    <a:p>
                      <a:endParaRPr lang="en-US" dirty="0"/>
                    </a:p>
                  </a:txBody>
                  <a:tcPr/>
                </a:tc>
                <a:tc gridSpan="2">
                  <a:txBody>
                    <a:bodyPr/>
                    <a:lstStyle/>
                    <a:p>
                      <a:pPr algn="ctr"/>
                      <a:r>
                        <a:rPr lang="en-US" sz="1600" b="1" dirty="0">
                          <a:solidFill>
                            <a:schemeClr val="bg1"/>
                          </a:solidFill>
                          <a:latin typeface="Calibri" panose="020F0502020204030204" pitchFamily="34" charset="0"/>
                          <a:cs typeface="Calibri" panose="020F0502020204030204" pitchFamily="34" charset="0"/>
                        </a:rPr>
                        <a:t>Fulvestrant  + Palbociclib </a:t>
                      </a:r>
                    </a:p>
                    <a:p>
                      <a:pPr algn="ctr"/>
                      <a:r>
                        <a:rPr lang="en-US" sz="1600" b="1" dirty="0">
                          <a:solidFill>
                            <a:schemeClr val="bg1"/>
                          </a:solidFill>
                          <a:latin typeface="Calibri" panose="020F0502020204030204" pitchFamily="34" charset="0"/>
                          <a:cs typeface="Calibri" panose="020F0502020204030204" pitchFamily="34" charset="0"/>
                        </a:rPr>
                        <a:t>(N=111)</a:t>
                      </a:r>
                    </a:p>
                  </a:txBody>
                  <a:tcPr>
                    <a:solidFill>
                      <a:srgbClr val="FF0000"/>
                    </a:solidFill>
                  </a:tcPr>
                </a:tc>
                <a:tc hMerge="1">
                  <a:txBody>
                    <a:bodyPr/>
                    <a:lstStyle/>
                    <a:p>
                      <a:endParaRPr lang="en-US" dirty="0"/>
                    </a:p>
                  </a:txBody>
                  <a:tcPr/>
                </a:tc>
                <a:tc gridSpan="2">
                  <a:txBody>
                    <a:bodyPr/>
                    <a:lstStyle/>
                    <a:p>
                      <a:pPr algn="ctr"/>
                      <a:r>
                        <a:rPr lang="en-US" sz="1600" b="1" dirty="0">
                          <a:solidFill>
                            <a:schemeClr val="bg1"/>
                          </a:solidFill>
                          <a:latin typeface="Calibri" panose="020F0502020204030204" pitchFamily="34" charset="0"/>
                          <a:cs typeface="Calibri" panose="020F0502020204030204" pitchFamily="34" charset="0"/>
                        </a:rPr>
                        <a:t>Fulvestrant + Palbociclib + Avelumab (N=54)</a:t>
                      </a:r>
                    </a:p>
                  </a:txBody>
                  <a:tcPr>
                    <a:solidFill>
                      <a:srgbClr val="00B050"/>
                    </a:solidFill>
                  </a:tcPr>
                </a:tc>
                <a:tc hMerge="1">
                  <a:txBody>
                    <a:bodyPr/>
                    <a:lstStyle/>
                    <a:p>
                      <a:endParaRPr lang="en-US" dirty="0"/>
                    </a:p>
                  </a:txBody>
                  <a:tcPr/>
                </a:tc>
                <a:tc gridSpan="2">
                  <a:txBody>
                    <a:bodyPr/>
                    <a:lstStyle/>
                    <a:p>
                      <a:pPr algn="ctr"/>
                      <a:r>
                        <a:rPr lang="en-US" sz="1600" dirty="0">
                          <a:solidFill>
                            <a:schemeClr val="bg1"/>
                          </a:solidFill>
                          <a:latin typeface="Calibri" panose="020F0502020204030204" pitchFamily="34" charset="0"/>
                          <a:cs typeface="Calibri" panose="020F0502020204030204" pitchFamily="34" charset="0"/>
                        </a:rPr>
                        <a:t>Overall</a:t>
                      </a:r>
                    </a:p>
                    <a:p>
                      <a:pPr algn="ctr"/>
                      <a:r>
                        <a:rPr lang="en-US" sz="1600" dirty="0">
                          <a:solidFill>
                            <a:schemeClr val="bg1"/>
                          </a:solidFill>
                          <a:latin typeface="Calibri" panose="020F0502020204030204" pitchFamily="34" charset="0"/>
                          <a:cs typeface="Calibri" panose="020F0502020204030204" pitchFamily="34" charset="0"/>
                        </a:rPr>
                        <a:t>(n = 220)</a:t>
                      </a:r>
                    </a:p>
                  </a:txBody>
                  <a:tcPr>
                    <a:solidFill>
                      <a:schemeClr val="accent1"/>
                    </a:solidFill>
                  </a:tcPr>
                </a:tc>
                <a:tc hMerge="1">
                  <a:txBody>
                    <a:bodyPr/>
                    <a:lstStyle/>
                    <a:p>
                      <a:pPr algn="ctr"/>
                      <a:endParaRPr lang="en-US" dirty="0"/>
                    </a:p>
                  </a:txBody>
                  <a:tcPr/>
                </a:tc>
                <a:extLst>
                  <a:ext uri="{0D108BD9-81ED-4DB2-BD59-A6C34878D82A}">
                    <a16:rowId xmlns:a16="http://schemas.microsoft.com/office/drawing/2014/main" val="2173680892"/>
                  </a:ext>
                </a:extLst>
              </a:tr>
              <a:tr h="349805">
                <a:tc vMerge="1">
                  <a:txBody>
                    <a:bodyPr/>
                    <a:lstStyle/>
                    <a:p>
                      <a:endParaRPr lang="en-US"/>
                    </a:p>
                  </a:txBody>
                  <a:tcPr/>
                </a:tc>
                <a:tc>
                  <a:txBody>
                    <a:bodyPr/>
                    <a:lstStyle/>
                    <a:p>
                      <a:pPr algn="ctr"/>
                      <a:r>
                        <a:rPr lang="en-US" sz="1600" dirty="0">
                          <a:latin typeface="Calibri" panose="020F0502020204030204" pitchFamily="34" charset="0"/>
                          <a:cs typeface="Calibri" panose="020F0502020204030204" pitchFamily="34" charset="0"/>
                        </a:rPr>
                        <a:t>N</a:t>
                      </a:r>
                    </a:p>
                  </a:txBody>
                  <a:tcPr/>
                </a:tc>
                <a:tc>
                  <a:txBody>
                    <a:bodyPr/>
                    <a:lstStyle/>
                    <a:p>
                      <a:pPr algn="ctr"/>
                      <a:r>
                        <a:rPr lang="en-US" sz="1600" dirty="0">
                          <a:latin typeface="Calibri" panose="020F0502020204030204" pitchFamily="34" charset="0"/>
                          <a:cs typeface="Calibri" panose="020F0502020204030204" pitchFamily="34" charset="0"/>
                        </a:rPr>
                        <a:t>%</a:t>
                      </a:r>
                    </a:p>
                  </a:txBody>
                  <a:tcPr/>
                </a:tc>
                <a:tc>
                  <a:txBody>
                    <a:bodyPr/>
                    <a:lstStyle/>
                    <a:p>
                      <a:pPr algn="ctr"/>
                      <a:r>
                        <a:rPr lang="en-US" sz="1600" dirty="0">
                          <a:latin typeface="Calibri" panose="020F0502020204030204" pitchFamily="34" charset="0"/>
                          <a:cs typeface="Calibri" panose="020F0502020204030204" pitchFamily="34" charset="0"/>
                        </a:rPr>
                        <a:t>N</a:t>
                      </a:r>
                    </a:p>
                  </a:txBody>
                  <a:tcPr/>
                </a:tc>
                <a:tc>
                  <a:txBody>
                    <a:bodyPr/>
                    <a:lstStyle/>
                    <a:p>
                      <a:pPr algn="ctr"/>
                      <a:r>
                        <a:rPr lang="en-US" sz="1600" dirty="0">
                          <a:latin typeface="Calibri" panose="020F0502020204030204" pitchFamily="34" charset="0"/>
                          <a:cs typeface="Calibri" panose="020F0502020204030204" pitchFamily="34" charset="0"/>
                        </a:rPr>
                        <a:t>%</a:t>
                      </a:r>
                    </a:p>
                  </a:txBody>
                  <a:tcPr/>
                </a:tc>
                <a:tc>
                  <a:txBody>
                    <a:bodyPr/>
                    <a:lstStyle/>
                    <a:p>
                      <a:pPr algn="ctr"/>
                      <a:r>
                        <a:rPr lang="en-US" sz="1600" dirty="0">
                          <a:latin typeface="Calibri" panose="020F0502020204030204" pitchFamily="34" charset="0"/>
                          <a:cs typeface="Calibri" panose="020F0502020204030204" pitchFamily="34" charset="0"/>
                        </a:rPr>
                        <a:t>N</a:t>
                      </a:r>
                    </a:p>
                  </a:txBody>
                  <a:tcPr/>
                </a:tc>
                <a:tc>
                  <a:txBody>
                    <a:bodyPr/>
                    <a:lstStyle/>
                    <a:p>
                      <a:pPr algn="ctr"/>
                      <a:r>
                        <a:rPr lang="en-US" sz="1600" dirty="0">
                          <a:latin typeface="Calibri" panose="020F0502020204030204" pitchFamily="34" charset="0"/>
                          <a:cs typeface="Calibri" panose="020F0502020204030204" pitchFamily="34" charset="0"/>
                        </a:rPr>
                        <a:t>%</a:t>
                      </a:r>
                    </a:p>
                  </a:txBody>
                  <a:tcPr/>
                </a:tc>
                <a:tc>
                  <a:txBody>
                    <a:bodyPr/>
                    <a:lstStyle/>
                    <a:p>
                      <a:pPr algn="ctr"/>
                      <a:r>
                        <a:rPr lang="en-US" sz="1600" dirty="0">
                          <a:latin typeface="Calibri" panose="020F0502020204030204" pitchFamily="34" charset="0"/>
                          <a:cs typeface="Calibri" panose="020F0502020204030204" pitchFamily="34" charset="0"/>
                        </a:rPr>
                        <a:t>N</a:t>
                      </a:r>
                    </a:p>
                  </a:txBody>
                  <a:tcPr/>
                </a:tc>
                <a:tc>
                  <a:txBody>
                    <a:bodyPr/>
                    <a:lstStyle/>
                    <a:p>
                      <a:pPr algn="ctr"/>
                      <a:r>
                        <a:rPr lang="en-US" sz="16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650744222"/>
                  </a:ext>
                </a:extLst>
              </a:tr>
              <a:tr h="354664">
                <a:tc>
                  <a:txBody>
                    <a:bodyPr/>
                    <a:lstStyle/>
                    <a:p>
                      <a:r>
                        <a:rPr lang="en-US" sz="1600" dirty="0">
                          <a:latin typeface="Calibri" panose="020F0502020204030204" pitchFamily="34" charset="0"/>
                          <a:cs typeface="Calibri" panose="020F0502020204030204" pitchFamily="34" charset="0"/>
                        </a:rPr>
                        <a:t>Female</a:t>
                      </a:r>
                    </a:p>
                  </a:txBody>
                  <a:tcPr/>
                </a:tc>
                <a:tc>
                  <a:txBody>
                    <a:bodyPr/>
                    <a:lstStyle/>
                    <a:p>
                      <a:pPr algn="ctr"/>
                      <a:r>
                        <a:rPr lang="en-US" sz="1600" dirty="0">
                          <a:latin typeface="Calibri" panose="020F0502020204030204" pitchFamily="34" charset="0"/>
                          <a:cs typeface="Calibri" panose="020F0502020204030204" pitchFamily="34" charset="0"/>
                        </a:rPr>
                        <a:t>55</a:t>
                      </a:r>
                    </a:p>
                  </a:txBody>
                  <a:tcPr/>
                </a:tc>
                <a:tc>
                  <a:txBody>
                    <a:bodyPr/>
                    <a:lstStyle/>
                    <a:p>
                      <a:pPr algn="ctr"/>
                      <a:r>
                        <a:rPr lang="en-US" sz="1600" b="1" dirty="0">
                          <a:latin typeface="Calibri" panose="020F0502020204030204" pitchFamily="34" charset="0"/>
                          <a:cs typeface="Calibri" panose="020F0502020204030204" pitchFamily="34" charset="0"/>
                        </a:rPr>
                        <a:t>100.0</a:t>
                      </a:r>
                    </a:p>
                  </a:txBody>
                  <a:tcPr/>
                </a:tc>
                <a:tc>
                  <a:txBody>
                    <a:bodyPr/>
                    <a:lstStyle/>
                    <a:p>
                      <a:pPr algn="ctr"/>
                      <a:r>
                        <a:rPr lang="en-US" sz="1600" dirty="0">
                          <a:latin typeface="Calibri" panose="020F0502020204030204" pitchFamily="34" charset="0"/>
                          <a:cs typeface="Calibri" panose="020F0502020204030204" pitchFamily="34" charset="0"/>
                        </a:rPr>
                        <a:t>109</a:t>
                      </a:r>
                    </a:p>
                  </a:txBody>
                  <a:tcPr/>
                </a:tc>
                <a:tc>
                  <a:txBody>
                    <a:bodyPr/>
                    <a:lstStyle/>
                    <a:p>
                      <a:pPr algn="ctr"/>
                      <a:r>
                        <a:rPr lang="en-US" sz="1600" b="1" dirty="0">
                          <a:latin typeface="Calibri" panose="020F0502020204030204" pitchFamily="34" charset="0"/>
                          <a:cs typeface="Calibri" panose="020F0502020204030204" pitchFamily="34" charset="0"/>
                        </a:rPr>
                        <a:t>98.2</a:t>
                      </a:r>
                    </a:p>
                  </a:txBody>
                  <a:tcPr/>
                </a:tc>
                <a:tc>
                  <a:txBody>
                    <a:bodyPr/>
                    <a:lstStyle/>
                    <a:p>
                      <a:pPr algn="ctr"/>
                      <a:r>
                        <a:rPr lang="en-US" sz="1600" dirty="0">
                          <a:latin typeface="Calibri" panose="020F0502020204030204" pitchFamily="34" charset="0"/>
                          <a:cs typeface="Calibri" panose="020F0502020204030204" pitchFamily="34" charset="0"/>
                        </a:rPr>
                        <a:t>54</a:t>
                      </a:r>
                    </a:p>
                  </a:txBody>
                  <a:tcPr/>
                </a:tc>
                <a:tc>
                  <a:txBody>
                    <a:bodyPr/>
                    <a:lstStyle/>
                    <a:p>
                      <a:pPr algn="ctr"/>
                      <a:r>
                        <a:rPr lang="en-US" sz="1600" b="1" dirty="0">
                          <a:latin typeface="Calibri" panose="020F0502020204030204" pitchFamily="34" charset="0"/>
                          <a:cs typeface="Calibri" panose="020F0502020204030204" pitchFamily="34" charset="0"/>
                        </a:rPr>
                        <a:t>100.0</a:t>
                      </a:r>
                    </a:p>
                  </a:txBody>
                  <a:tcPr/>
                </a:tc>
                <a:tc>
                  <a:txBody>
                    <a:bodyPr/>
                    <a:lstStyle/>
                    <a:p>
                      <a:pPr algn="ctr"/>
                      <a:r>
                        <a:rPr lang="en-US" sz="1600" dirty="0">
                          <a:latin typeface="Calibri" panose="020F0502020204030204" pitchFamily="34" charset="0"/>
                          <a:cs typeface="Calibri" panose="020F0502020204030204" pitchFamily="34" charset="0"/>
                        </a:rPr>
                        <a:t>218</a:t>
                      </a:r>
                    </a:p>
                  </a:txBody>
                  <a:tcPr/>
                </a:tc>
                <a:tc>
                  <a:txBody>
                    <a:bodyPr/>
                    <a:lstStyle/>
                    <a:p>
                      <a:pPr algn="ctr"/>
                      <a:r>
                        <a:rPr lang="en-US" sz="1600" b="1" dirty="0">
                          <a:latin typeface="Calibri" panose="020F0502020204030204" pitchFamily="34" charset="0"/>
                          <a:cs typeface="Calibri" panose="020F0502020204030204" pitchFamily="34" charset="0"/>
                        </a:rPr>
                        <a:t>99.0</a:t>
                      </a:r>
                    </a:p>
                  </a:txBody>
                  <a:tcPr/>
                </a:tc>
                <a:extLst>
                  <a:ext uri="{0D108BD9-81ED-4DB2-BD59-A6C34878D82A}">
                    <a16:rowId xmlns:a16="http://schemas.microsoft.com/office/drawing/2014/main" val="1474723183"/>
                  </a:ext>
                </a:extLst>
              </a:tr>
              <a:tr h="354664">
                <a:tc>
                  <a:txBody>
                    <a:bodyPr/>
                    <a:lstStyle/>
                    <a:p>
                      <a:r>
                        <a:rPr lang="en-US" sz="1600" dirty="0">
                          <a:latin typeface="Calibri" panose="020F0502020204030204" pitchFamily="34" charset="0"/>
                          <a:cs typeface="Calibri" panose="020F0502020204030204" pitchFamily="34" charset="0"/>
                        </a:rPr>
                        <a:t>Age (median, range)</a:t>
                      </a:r>
                    </a:p>
                  </a:txBody>
                  <a:tcPr/>
                </a:tc>
                <a:tc gridSpan="2">
                  <a:txBody>
                    <a:bodyPr/>
                    <a:lstStyle/>
                    <a:p>
                      <a:pPr algn="ctr"/>
                      <a:r>
                        <a:rPr lang="en-US" sz="1600" dirty="0">
                          <a:latin typeface="Calibri" panose="020F0502020204030204" pitchFamily="34" charset="0"/>
                          <a:cs typeface="Calibri" panose="020F0502020204030204" pitchFamily="34" charset="0"/>
                        </a:rPr>
                        <a:t>58 (36-77)</a:t>
                      </a:r>
                    </a:p>
                  </a:txBody>
                  <a:tcPr/>
                </a:tc>
                <a:tc hMerge="1">
                  <a:txBody>
                    <a:bodyPr/>
                    <a:lstStyle/>
                    <a:p>
                      <a:pPr algn="ctr"/>
                      <a:endParaRPr lang="en-US" sz="1600" dirty="0">
                        <a:latin typeface="Calibri" panose="020F0502020204030204" pitchFamily="34" charset="0"/>
                        <a:cs typeface="Calibri" panose="020F0502020204030204" pitchFamily="34" charset="0"/>
                      </a:endParaRPr>
                    </a:p>
                  </a:txBody>
                  <a:tcPr/>
                </a:tc>
                <a:tc gridSpan="2">
                  <a:txBody>
                    <a:bodyPr/>
                    <a:lstStyle/>
                    <a:p>
                      <a:pPr algn="ctr"/>
                      <a:r>
                        <a:rPr lang="en-US" sz="1600" dirty="0">
                          <a:latin typeface="Calibri" panose="020F0502020204030204" pitchFamily="34" charset="0"/>
                          <a:cs typeface="Calibri" panose="020F0502020204030204" pitchFamily="34" charset="0"/>
                        </a:rPr>
                        <a:t>55 (28-77)</a:t>
                      </a:r>
                    </a:p>
                  </a:txBody>
                  <a:tcPr/>
                </a:tc>
                <a:tc hMerge="1">
                  <a:txBody>
                    <a:bodyPr/>
                    <a:lstStyle/>
                    <a:p>
                      <a:pPr algn="ctr"/>
                      <a:endParaRPr lang="en-US" sz="1600" dirty="0">
                        <a:latin typeface="Calibri" panose="020F0502020204030204" pitchFamily="34" charset="0"/>
                        <a:cs typeface="Calibri" panose="020F0502020204030204" pitchFamily="34" charset="0"/>
                      </a:endParaRPr>
                    </a:p>
                  </a:txBody>
                  <a:tcPr/>
                </a:tc>
                <a:tc gridSpan="2">
                  <a:txBody>
                    <a:bodyPr/>
                    <a:lstStyle/>
                    <a:p>
                      <a:pPr algn="ctr"/>
                      <a:r>
                        <a:rPr lang="en-US" sz="1600" dirty="0">
                          <a:latin typeface="Calibri" panose="020F0502020204030204" pitchFamily="34" charset="0"/>
                          <a:cs typeface="Calibri" panose="020F0502020204030204" pitchFamily="34" charset="0"/>
                        </a:rPr>
                        <a:t>58 (25-83)</a:t>
                      </a:r>
                    </a:p>
                  </a:txBody>
                  <a:tcPr/>
                </a:tc>
                <a:tc hMerge="1">
                  <a:txBody>
                    <a:bodyPr/>
                    <a:lstStyle/>
                    <a:p>
                      <a:pPr algn="ctr"/>
                      <a:endParaRPr lang="en-US" sz="1600" dirty="0">
                        <a:latin typeface="Calibri" panose="020F0502020204030204" pitchFamily="34" charset="0"/>
                        <a:cs typeface="Calibri" panose="020F0502020204030204" pitchFamily="34" charset="0"/>
                      </a:endParaRPr>
                    </a:p>
                  </a:txBody>
                  <a:tcPr/>
                </a:tc>
                <a:tc gridSpan="2">
                  <a:txBody>
                    <a:bodyPr/>
                    <a:lstStyle/>
                    <a:p>
                      <a:pPr algn="ctr"/>
                      <a:r>
                        <a:rPr lang="en-US" sz="1600" dirty="0">
                          <a:latin typeface="Calibri" panose="020F0502020204030204" pitchFamily="34" charset="0"/>
                          <a:cs typeface="Calibri" panose="020F0502020204030204" pitchFamily="34" charset="0"/>
                        </a:rPr>
                        <a:t>57 (25-83)</a:t>
                      </a:r>
                    </a:p>
                  </a:txBody>
                  <a:tcPr/>
                </a:tc>
                <a:tc hMerge="1">
                  <a:txBody>
                    <a:bodyPr/>
                    <a:lstStyle/>
                    <a:p>
                      <a:pPr algn="ct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9322077"/>
                  </a:ext>
                </a:extLst>
              </a:tr>
              <a:tr h="1310640">
                <a:tc>
                  <a:txBody>
                    <a:bodyPr/>
                    <a:lstStyle/>
                    <a:p>
                      <a:r>
                        <a:rPr lang="en-US" sz="1600" dirty="0">
                          <a:latin typeface="Calibri" panose="020F0502020204030204" pitchFamily="34" charset="0"/>
                          <a:cs typeface="Calibri" panose="020F0502020204030204" pitchFamily="34" charset="0"/>
                        </a:rPr>
                        <a:t>Race</a:t>
                      </a:r>
                    </a:p>
                    <a:p>
                      <a:pPr lvl="0"/>
                      <a:r>
                        <a:rPr lang="en-US" sz="1600" dirty="0">
                          <a:latin typeface="Calibri" panose="020F0502020204030204" pitchFamily="34" charset="0"/>
                          <a:cs typeface="Calibri" panose="020F0502020204030204" pitchFamily="34" charset="0"/>
                        </a:rPr>
                        <a:t>   White</a:t>
                      </a:r>
                    </a:p>
                    <a:p>
                      <a:pPr lvl="0"/>
                      <a:r>
                        <a:rPr lang="en-US" sz="1600" dirty="0">
                          <a:latin typeface="Calibri" panose="020F0502020204030204" pitchFamily="34" charset="0"/>
                          <a:cs typeface="Calibri" panose="020F0502020204030204" pitchFamily="34" charset="0"/>
                        </a:rPr>
                        <a:t>   Black</a:t>
                      </a:r>
                    </a:p>
                    <a:p>
                      <a:pPr lvl="0"/>
                      <a:r>
                        <a:rPr lang="en-US" sz="1600" dirty="0">
                          <a:latin typeface="Calibri" panose="020F0502020204030204" pitchFamily="34" charset="0"/>
                          <a:cs typeface="Calibri" panose="020F0502020204030204" pitchFamily="34" charset="0"/>
                        </a:rPr>
                        <a:t>   Asian</a:t>
                      </a:r>
                    </a:p>
                    <a:p>
                      <a:pPr lvl="0"/>
                      <a:r>
                        <a:rPr lang="en-US" sz="1600" dirty="0">
                          <a:latin typeface="Calibri" panose="020F0502020204030204" pitchFamily="34" charset="0"/>
                          <a:cs typeface="Calibri" panose="020F0502020204030204" pitchFamily="34" charset="0"/>
                        </a:rPr>
                        <a:t>   Other</a:t>
                      </a:r>
                    </a:p>
                  </a:txBody>
                  <a:tcPr/>
                </a:tc>
                <a:tc>
                  <a:txBody>
                    <a:bodyPr/>
                    <a:lstStyle/>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47</a:t>
                      </a:r>
                    </a:p>
                    <a:p>
                      <a:pPr algn="ctr"/>
                      <a:r>
                        <a:rPr lang="en-US" sz="1600" dirty="0">
                          <a:latin typeface="Calibri" panose="020F0502020204030204" pitchFamily="34" charset="0"/>
                          <a:cs typeface="Calibri" panose="020F0502020204030204" pitchFamily="34" charset="0"/>
                        </a:rPr>
                        <a:t>3</a:t>
                      </a:r>
                    </a:p>
                    <a:p>
                      <a:pPr algn="ctr"/>
                      <a:r>
                        <a:rPr lang="en-US" sz="1600" dirty="0">
                          <a:latin typeface="Calibri" panose="020F0502020204030204" pitchFamily="34" charset="0"/>
                          <a:cs typeface="Calibri" panose="020F0502020204030204" pitchFamily="34" charset="0"/>
                        </a:rPr>
                        <a:t>0</a:t>
                      </a:r>
                    </a:p>
                    <a:p>
                      <a:pPr algn="ctr"/>
                      <a:r>
                        <a:rPr lang="en-US" sz="1600" dirty="0">
                          <a:latin typeface="Calibri" panose="020F0502020204030204" pitchFamily="34" charset="0"/>
                          <a:cs typeface="Calibri" panose="020F0502020204030204" pitchFamily="34" charset="0"/>
                        </a:rPr>
                        <a:t>5</a:t>
                      </a:r>
                    </a:p>
                  </a:txBody>
                  <a:tcPr/>
                </a:tc>
                <a:tc>
                  <a:txBody>
                    <a:bodyPr/>
                    <a:lstStyle/>
                    <a:p>
                      <a:pPr algn="ctr"/>
                      <a:endParaRPr lang="en-US" sz="1600" b="1" dirty="0">
                        <a:latin typeface="Calibri" panose="020F0502020204030204" pitchFamily="34" charset="0"/>
                        <a:cs typeface="Calibri" panose="020F0502020204030204" pitchFamily="34" charset="0"/>
                      </a:endParaRPr>
                    </a:p>
                    <a:p>
                      <a:pPr algn="ctr"/>
                      <a:r>
                        <a:rPr lang="en-US" sz="1600" b="1" dirty="0">
                          <a:latin typeface="Calibri" panose="020F0502020204030204" pitchFamily="34" charset="0"/>
                          <a:cs typeface="Calibri" panose="020F0502020204030204" pitchFamily="34" charset="0"/>
                        </a:rPr>
                        <a:t>85.5</a:t>
                      </a:r>
                    </a:p>
                    <a:p>
                      <a:pPr algn="ctr"/>
                      <a:r>
                        <a:rPr lang="en-US" sz="1600" b="1" dirty="0">
                          <a:latin typeface="Calibri" panose="020F0502020204030204" pitchFamily="34" charset="0"/>
                          <a:cs typeface="Calibri" panose="020F0502020204030204" pitchFamily="34" charset="0"/>
                        </a:rPr>
                        <a:t>5.5</a:t>
                      </a:r>
                    </a:p>
                    <a:p>
                      <a:pPr algn="ctr"/>
                      <a:r>
                        <a:rPr lang="en-US" sz="1600" b="1" dirty="0">
                          <a:latin typeface="Calibri" panose="020F0502020204030204" pitchFamily="34" charset="0"/>
                          <a:cs typeface="Calibri" panose="020F0502020204030204" pitchFamily="34" charset="0"/>
                        </a:rPr>
                        <a:t>0</a:t>
                      </a:r>
                    </a:p>
                    <a:p>
                      <a:pPr algn="ctr"/>
                      <a:r>
                        <a:rPr lang="en-US" sz="1600" b="1" dirty="0">
                          <a:latin typeface="Calibri" panose="020F0502020204030204" pitchFamily="34" charset="0"/>
                          <a:cs typeface="Calibri" panose="020F0502020204030204" pitchFamily="34" charset="0"/>
                        </a:rPr>
                        <a:t>9.1</a:t>
                      </a:r>
                    </a:p>
                  </a:txBody>
                  <a:tcPr/>
                </a:tc>
                <a:tc>
                  <a:txBody>
                    <a:bodyPr/>
                    <a:lstStyle/>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88</a:t>
                      </a:r>
                    </a:p>
                    <a:p>
                      <a:pPr algn="ctr"/>
                      <a:r>
                        <a:rPr lang="en-US" sz="1600" dirty="0">
                          <a:latin typeface="Calibri" panose="020F0502020204030204" pitchFamily="34" charset="0"/>
                          <a:cs typeface="Calibri" panose="020F0502020204030204" pitchFamily="34" charset="0"/>
                        </a:rPr>
                        <a:t>13</a:t>
                      </a:r>
                    </a:p>
                    <a:p>
                      <a:pPr algn="ctr"/>
                      <a:r>
                        <a:rPr lang="en-US" sz="1600" dirty="0">
                          <a:latin typeface="Calibri" panose="020F0502020204030204" pitchFamily="34" charset="0"/>
                          <a:cs typeface="Calibri" panose="020F0502020204030204" pitchFamily="34" charset="0"/>
                        </a:rPr>
                        <a:t>4</a:t>
                      </a:r>
                    </a:p>
                    <a:p>
                      <a:pPr algn="ctr"/>
                      <a:r>
                        <a:rPr lang="en-US" sz="1600" dirty="0">
                          <a:latin typeface="Calibri" panose="020F0502020204030204" pitchFamily="34" charset="0"/>
                          <a:cs typeface="Calibri" panose="020F0502020204030204" pitchFamily="34" charset="0"/>
                        </a:rPr>
                        <a:t>6</a:t>
                      </a:r>
                    </a:p>
                  </a:txBody>
                  <a:tcPr/>
                </a:tc>
                <a:tc>
                  <a:txBody>
                    <a:bodyPr/>
                    <a:lstStyle/>
                    <a:p>
                      <a:pPr algn="ctr"/>
                      <a:endParaRPr lang="en-US" sz="1600" b="1" dirty="0">
                        <a:latin typeface="Calibri" panose="020F0502020204030204" pitchFamily="34" charset="0"/>
                        <a:cs typeface="Calibri" panose="020F0502020204030204" pitchFamily="34" charset="0"/>
                      </a:endParaRPr>
                    </a:p>
                    <a:p>
                      <a:pPr algn="ctr"/>
                      <a:r>
                        <a:rPr lang="en-US" sz="1600" b="1" dirty="0">
                          <a:latin typeface="Calibri" panose="020F0502020204030204" pitchFamily="34" charset="0"/>
                          <a:cs typeface="Calibri" panose="020F0502020204030204" pitchFamily="34" charset="0"/>
                        </a:rPr>
                        <a:t>79.3</a:t>
                      </a:r>
                    </a:p>
                    <a:p>
                      <a:pPr algn="ctr"/>
                      <a:r>
                        <a:rPr lang="en-US" sz="1600" b="1" dirty="0">
                          <a:latin typeface="Calibri" panose="020F0502020204030204" pitchFamily="34" charset="0"/>
                          <a:cs typeface="Calibri" panose="020F0502020204030204" pitchFamily="34" charset="0"/>
                        </a:rPr>
                        <a:t>11.7</a:t>
                      </a:r>
                    </a:p>
                    <a:p>
                      <a:pPr algn="ctr"/>
                      <a:r>
                        <a:rPr lang="en-US" sz="1600" b="1" dirty="0">
                          <a:latin typeface="Calibri" panose="020F0502020204030204" pitchFamily="34" charset="0"/>
                          <a:cs typeface="Calibri" panose="020F0502020204030204" pitchFamily="34" charset="0"/>
                        </a:rPr>
                        <a:t>3.6</a:t>
                      </a:r>
                    </a:p>
                    <a:p>
                      <a:pPr algn="ctr"/>
                      <a:r>
                        <a:rPr lang="en-US" sz="1600" b="1" dirty="0">
                          <a:latin typeface="Calibri" panose="020F0502020204030204" pitchFamily="34" charset="0"/>
                          <a:cs typeface="Calibri" panose="020F0502020204030204" pitchFamily="34" charset="0"/>
                        </a:rPr>
                        <a:t>5.4</a:t>
                      </a:r>
                    </a:p>
                  </a:txBody>
                  <a:tcPr/>
                </a:tc>
                <a:tc>
                  <a:txBody>
                    <a:bodyPr/>
                    <a:lstStyle/>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44</a:t>
                      </a:r>
                    </a:p>
                    <a:p>
                      <a:pPr algn="ctr"/>
                      <a:r>
                        <a:rPr lang="en-US" sz="1600" dirty="0">
                          <a:latin typeface="Calibri" panose="020F0502020204030204" pitchFamily="34" charset="0"/>
                          <a:cs typeface="Calibri" panose="020F0502020204030204" pitchFamily="34" charset="0"/>
                        </a:rPr>
                        <a:t>4</a:t>
                      </a:r>
                    </a:p>
                    <a:p>
                      <a:pPr algn="ctr"/>
                      <a:r>
                        <a:rPr lang="en-US" sz="1600" dirty="0">
                          <a:latin typeface="Calibri" panose="020F0502020204030204" pitchFamily="34" charset="0"/>
                          <a:cs typeface="Calibri" panose="020F0502020204030204" pitchFamily="34" charset="0"/>
                        </a:rPr>
                        <a:t>3</a:t>
                      </a:r>
                    </a:p>
                    <a:p>
                      <a:pPr algn="ctr"/>
                      <a:r>
                        <a:rPr lang="en-US" sz="1600" dirty="0">
                          <a:latin typeface="Calibri" panose="020F0502020204030204" pitchFamily="34" charset="0"/>
                          <a:cs typeface="Calibri" panose="020F0502020204030204" pitchFamily="34" charset="0"/>
                        </a:rPr>
                        <a:t>3</a:t>
                      </a:r>
                    </a:p>
                  </a:txBody>
                  <a:tcPr/>
                </a:tc>
                <a:tc>
                  <a:txBody>
                    <a:bodyPr/>
                    <a:lstStyle/>
                    <a:p>
                      <a:pPr algn="ctr"/>
                      <a:endParaRPr lang="en-US" sz="1600" b="1" dirty="0">
                        <a:latin typeface="Calibri" panose="020F0502020204030204" pitchFamily="34" charset="0"/>
                        <a:cs typeface="Calibri" panose="020F0502020204030204" pitchFamily="34" charset="0"/>
                      </a:endParaRPr>
                    </a:p>
                    <a:p>
                      <a:pPr algn="ctr"/>
                      <a:r>
                        <a:rPr lang="en-US" sz="1600" b="1" dirty="0">
                          <a:latin typeface="Calibri" panose="020F0502020204030204" pitchFamily="34" charset="0"/>
                          <a:cs typeface="Calibri" panose="020F0502020204030204" pitchFamily="34" charset="0"/>
                        </a:rPr>
                        <a:t>81.5</a:t>
                      </a:r>
                    </a:p>
                    <a:p>
                      <a:pPr algn="ctr"/>
                      <a:r>
                        <a:rPr lang="en-US" sz="1600" b="1" dirty="0">
                          <a:latin typeface="Calibri" panose="020F0502020204030204" pitchFamily="34" charset="0"/>
                          <a:cs typeface="Calibri" panose="020F0502020204030204" pitchFamily="34" charset="0"/>
                        </a:rPr>
                        <a:t>7.4</a:t>
                      </a:r>
                    </a:p>
                    <a:p>
                      <a:pPr algn="ctr"/>
                      <a:r>
                        <a:rPr lang="en-US" sz="1600" b="1" dirty="0">
                          <a:latin typeface="Calibri" panose="020F0502020204030204" pitchFamily="34" charset="0"/>
                          <a:cs typeface="Calibri" panose="020F0502020204030204" pitchFamily="34" charset="0"/>
                        </a:rPr>
                        <a:t>5.6</a:t>
                      </a:r>
                    </a:p>
                    <a:p>
                      <a:pPr algn="ctr"/>
                      <a:r>
                        <a:rPr lang="en-US" sz="1600" b="1" dirty="0">
                          <a:latin typeface="Calibri" panose="020F0502020204030204" pitchFamily="34" charset="0"/>
                          <a:cs typeface="Calibri" panose="020F0502020204030204" pitchFamily="34" charset="0"/>
                        </a:rPr>
                        <a:t>5.6</a:t>
                      </a:r>
                    </a:p>
                  </a:txBody>
                  <a:tcPr/>
                </a:tc>
                <a:tc>
                  <a:txBody>
                    <a:bodyPr/>
                    <a:lstStyle/>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179</a:t>
                      </a:r>
                    </a:p>
                    <a:p>
                      <a:pPr algn="ctr"/>
                      <a:r>
                        <a:rPr lang="en-US" sz="1600" dirty="0">
                          <a:latin typeface="Calibri" panose="020F0502020204030204" pitchFamily="34" charset="0"/>
                          <a:cs typeface="Calibri" panose="020F0502020204030204" pitchFamily="34" charset="0"/>
                        </a:rPr>
                        <a:t>20</a:t>
                      </a:r>
                    </a:p>
                    <a:p>
                      <a:pPr algn="ctr"/>
                      <a:r>
                        <a:rPr lang="en-US" sz="1600" dirty="0">
                          <a:latin typeface="Calibri" panose="020F0502020204030204" pitchFamily="34" charset="0"/>
                          <a:cs typeface="Calibri" panose="020F0502020204030204" pitchFamily="34" charset="0"/>
                        </a:rPr>
                        <a:t>7</a:t>
                      </a:r>
                    </a:p>
                    <a:p>
                      <a:pPr algn="ctr"/>
                      <a:r>
                        <a:rPr lang="en-US" sz="1600" dirty="0">
                          <a:latin typeface="Calibri" panose="020F0502020204030204" pitchFamily="34" charset="0"/>
                          <a:cs typeface="Calibri" panose="020F0502020204030204" pitchFamily="34" charset="0"/>
                        </a:rPr>
                        <a:t>14</a:t>
                      </a:r>
                    </a:p>
                  </a:txBody>
                  <a:tcPr/>
                </a:tc>
                <a:tc>
                  <a:txBody>
                    <a:bodyPr/>
                    <a:lstStyle/>
                    <a:p>
                      <a:pPr algn="ctr"/>
                      <a:endParaRPr lang="en-US" sz="1600" b="1" dirty="0">
                        <a:latin typeface="Calibri" panose="020F0502020204030204" pitchFamily="34" charset="0"/>
                        <a:cs typeface="Calibri" panose="020F0502020204030204" pitchFamily="34" charset="0"/>
                      </a:endParaRPr>
                    </a:p>
                    <a:p>
                      <a:pPr algn="ctr"/>
                      <a:r>
                        <a:rPr lang="en-US" sz="1600" b="1" dirty="0">
                          <a:latin typeface="Calibri" panose="020F0502020204030204" pitchFamily="34" charset="0"/>
                          <a:cs typeface="Calibri" panose="020F0502020204030204" pitchFamily="34" charset="0"/>
                        </a:rPr>
                        <a:t>81.4</a:t>
                      </a:r>
                    </a:p>
                    <a:p>
                      <a:pPr algn="ctr"/>
                      <a:r>
                        <a:rPr lang="en-US" sz="1600" b="1" dirty="0">
                          <a:latin typeface="Calibri" panose="020F0502020204030204" pitchFamily="34" charset="0"/>
                          <a:cs typeface="Calibri" panose="020F0502020204030204" pitchFamily="34" charset="0"/>
                        </a:rPr>
                        <a:t>9.1</a:t>
                      </a:r>
                    </a:p>
                    <a:p>
                      <a:pPr algn="ctr"/>
                      <a:r>
                        <a:rPr lang="en-US" sz="1600" b="1" dirty="0">
                          <a:latin typeface="Calibri" panose="020F0502020204030204" pitchFamily="34" charset="0"/>
                          <a:cs typeface="Calibri" panose="020F0502020204030204" pitchFamily="34" charset="0"/>
                        </a:rPr>
                        <a:t>3.2</a:t>
                      </a:r>
                    </a:p>
                    <a:p>
                      <a:pPr algn="ctr"/>
                      <a:r>
                        <a:rPr lang="en-US" sz="1600" b="1" dirty="0">
                          <a:latin typeface="Calibri" panose="020F0502020204030204" pitchFamily="34" charset="0"/>
                          <a:cs typeface="Calibri" panose="020F0502020204030204" pitchFamily="34" charset="0"/>
                        </a:rPr>
                        <a:t>6.4</a:t>
                      </a:r>
                    </a:p>
                  </a:txBody>
                  <a:tcPr/>
                </a:tc>
                <a:extLst>
                  <a:ext uri="{0D108BD9-81ED-4DB2-BD59-A6C34878D82A}">
                    <a16:rowId xmlns:a16="http://schemas.microsoft.com/office/drawing/2014/main" val="2653116677"/>
                  </a:ext>
                </a:extLst>
              </a:tr>
              <a:tr h="354664">
                <a:tc>
                  <a:txBody>
                    <a:bodyPr/>
                    <a:lstStyle/>
                    <a:p>
                      <a:r>
                        <a:rPr lang="en-US" sz="1600" dirty="0">
                          <a:latin typeface="Calibri" panose="020F0502020204030204" pitchFamily="34" charset="0"/>
                          <a:cs typeface="Calibri" panose="020F0502020204030204" pitchFamily="34" charset="0"/>
                        </a:rPr>
                        <a:t>Post-menopausal</a:t>
                      </a:r>
                    </a:p>
                  </a:txBody>
                  <a:tcPr/>
                </a:tc>
                <a:tc>
                  <a:txBody>
                    <a:bodyPr/>
                    <a:lstStyle/>
                    <a:p>
                      <a:pPr algn="ctr"/>
                      <a:r>
                        <a:rPr lang="en-US" sz="1600" dirty="0">
                          <a:latin typeface="Calibri" panose="020F0502020204030204" pitchFamily="34" charset="0"/>
                          <a:cs typeface="Calibri" panose="020F0502020204030204" pitchFamily="34" charset="0"/>
                        </a:rPr>
                        <a:t>47</a:t>
                      </a:r>
                    </a:p>
                  </a:txBody>
                  <a:tcPr/>
                </a:tc>
                <a:tc>
                  <a:txBody>
                    <a:bodyPr/>
                    <a:lstStyle/>
                    <a:p>
                      <a:pPr algn="ctr"/>
                      <a:r>
                        <a:rPr lang="en-US" sz="1600" b="1" dirty="0">
                          <a:latin typeface="Calibri" panose="020F0502020204030204" pitchFamily="34" charset="0"/>
                          <a:cs typeface="Calibri" panose="020F0502020204030204" pitchFamily="34" charset="0"/>
                        </a:rPr>
                        <a:t>85.5</a:t>
                      </a:r>
                    </a:p>
                  </a:txBody>
                  <a:tcPr/>
                </a:tc>
                <a:tc>
                  <a:txBody>
                    <a:bodyPr/>
                    <a:lstStyle/>
                    <a:p>
                      <a:pPr algn="ctr"/>
                      <a:r>
                        <a:rPr lang="en-US" sz="1600" dirty="0">
                          <a:latin typeface="Calibri" panose="020F0502020204030204" pitchFamily="34" charset="0"/>
                          <a:cs typeface="Calibri" panose="020F0502020204030204" pitchFamily="34" charset="0"/>
                        </a:rPr>
                        <a:t>87</a:t>
                      </a:r>
                    </a:p>
                  </a:txBody>
                  <a:tcPr/>
                </a:tc>
                <a:tc>
                  <a:txBody>
                    <a:bodyPr/>
                    <a:lstStyle/>
                    <a:p>
                      <a:pPr algn="ctr"/>
                      <a:r>
                        <a:rPr lang="en-US" sz="1600" b="1" dirty="0">
                          <a:latin typeface="Calibri" panose="020F0502020204030204" pitchFamily="34" charset="0"/>
                          <a:cs typeface="Calibri" panose="020F0502020204030204" pitchFamily="34" charset="0"/>
                        </a:rPr>
                        <a:t>78.4</a:t>
                      </a:r>
                    </a:p>
                  </a:txBody>
                  <a:tcPr/>
                </a:tc>
                <a:tc>
                  <a:txBody>
                    <a:bodyPr/>
                    <a:lstStyle/>
                    <a:p>
                      <a:pPr algn="ctr"/>
                      <a:r>
                        <a:rPr lang="en-US" sz="1600" dirty="0">
                          <a:latin typeface="Calibri" panose="020F0502020204030204" pitchFamily="34" charset="0"/>
                          <a:cs typeface="Calibri" panose="020F0502020204030204" pitchFamily="34" charset="0"/>
                        </a:rPr>
                        <a:t>44</a:t>
                      </a:r>
                    </a:p>
                  </a:txBody>
                  <a:tcPr/>
                </a:tc>
                <a:tc>
                  <a:txBody>
                    <a:bodyPr/>
                    <a:lstStyle/>
                    <a:p>
                      <a:pPr algn="ctr"/>
                      <a:r>
                        <a:rPr lang="en-US" sz="1600" b="1" dirty="0">
                          <a:latin typeface="Calibri" panose="020F0502020204030204" pitchFamily="34" charset="0"/>
                          <a:cs typeface="Calibri" panose="020F0502020204030204" pitchFamily="34" charset="0"/>
                        </a:rPr>
                        <a:t>81.5</a:t>
                      </a:r>
                    </a:p>
                  </a:txBody>
                  <a:tcPr/>
                </a:tc>
                <a:tc>
                  <a:txBody>
                    <a:bodyPr/>
                    <a:lstStyle/>
                    <a:p>
                      <a:pPr algn="ctr"/>
                      <a:r>
                        <a:rPr lang="en-US" sz="1600" dirty="0">
                          <a:latin typeface="Calibri" panose="020F0502020204030204" pitchFamily="34" charset="0"/>
                          <a:cs typeface="Calibri" panose="020F0502020204030204" pitchFamily="34" charset="0"/>
                        </a:rPr>
                        <a:t>178</a:t>
                      </a:r>
                    </a:p>
                  </a:txBody>
                  <a:tcPr/>
                </a:tc>
                <a:tc>
                  <a:txBody>
                    <a:bodyPr/>
                    <a:lstStyle/>
                    <a:p>
                      <a:pPr algn="ctr"/>
                      <a:r>
                        <a:rPr lang="en-US" sz="1600" b="1" dirty="0">
                          <a:latin typeface="Calibri" panose="020F0502020204030204" pitchFamily="34" charset="0"/>
                          <a:cs typeface="Calibri" panose="020F0502020204030204" pitchFamily="34" charset="0"/>
                        </a:rPr>
                        <a:t>80.9</a:t>
                      </a:r>
                    </a:p>
                  </a:txBody>
                  <a:tcPr/>
                </a:tc>
                <a:extLst>
                  <a:ext uri="{0D108BD9-81ED-4DB2-BD59-A6C34878D82A}">
                    <a16:rowId xmlns:a16="http://schemas.microsoft.com/office/drawing/2014/main" val="3601233847"/>
                  </a:ext>
                </a:extLst>
              </a:tr>
              <a:tr h="354664">
                <a:tc>
                  <a:txBody>
                    <a:bodyPr/>
                    <a:lstStyle/>
                    <a:p>
                      <a:r>
                        <a:rPr lang="en-US" sz="1600" dirty="0">
                          <a:latin typeface="Calibri" panose="020F0502020204030204" pitchFamily="34" charset="0"/>
                          <a:cs typeface="Calibri" panose="020F0502020204030204" pitchFamily="34" charset="0"/>
                        </a:rPr>
                        <a:t>De novo MBC</a:t>
                      </a:r>
                    </a:p>
                  </a:txBody>
                  <a:tcPr/>
                </a:tc>
                <a:tc>
                  <a:txBody>
                    <a:bodyPr/>
                    <a:lstStyle/>
                    <a:p>
                      <a:pPr algn="ctr"/>
                      <a:r>
                        <a:rPr lang="en-US" sz="1600" dirty="0">
                          <a:latin typeface="Calibri" panose="020F0502020204030204" pitchFamily="34" charset="0"/>
                          <a:cs typeface="Calibri" panose="020F0502020204030204" pitchFamily="34" charset="0"/>
                        </a:rPr>
                        <a:t>28</a:t>
                      </a:r>
                    </a:p>
                  </a:txBody>
                  <a:tcPr/>
                </a:tc>
                <a:tc>
                  <a:txBody>
                    <a:bodyPr/>
                    <a:lstStyle/>
                    <a:p>
                      <a:pPr algn="ctr"/>
                      <a:r>
                        <a:rPr lang="en-US" sz="1600" b="1" dirty="0">
                          <a:latin typeface="Calibri" panose="020F0502020204030204" pitchFamily="34" charset="0"/>
                          <a:cs typeface="Calibri" panose="020F0502020204030204" pitchFamily="34" charset="0"/>
                        </a:rPr>
                        <a:t>50.9</a:t>
                      </a:r>
                    </a:p>
                  </a:txBody>
                  <a:tcPr/>
                </a:tc>
                <a:tc>
                  <a:txBody>
                    <a:bodyPr/>
                    <a:lstStyle/>
                    <a:p>
                      <a:pPr algn="ctr"/>
                      <a:r>
                        <a:rPr lang="en-US" sz="1600" dirty="0">
                          <a:latin typeface="Calibri" panose="020F0502020204030204" pitchFamily="34" charset="0"/>
                          <a:cs typeface="Calibri" panose="020F0502020204030204" pitchFamily="34" charset="0"/>
                        </a:rPr>
                        <a:t>40</a:t>
                      </a:r>
                    </a:p>
                  </a:txBody>
                  <a:tcPr/>
                </a:tc>
                <a:tc>
                  <a:txBody>
                    <a:bodyPr/>
                    <a:lstStyle/>
                    <a:p>
                      <a:pPr algn="ctr"/>
                      <a:r>
                        <a:rPr lang="en-US" sz="1600" b="1" dirty="0">
                          <a:latin typeface="Calibri" panose="020F0502020204030204" pitchFamily="34" charset="0"/>
                          <a:cs typeface="Calibri" panose="020F0502020204030204" pitchFamily="34" charset="0"/>
                        </a:rPr>
                        <a:t>36.0</a:t>
                      </a:r>
                    </a:p>
                  </a:txBody>
                  <a:tcPr/>
                </a:tc>
                <a:tc>
                  <a:txBody>
                    <a:bodyPr/>
                    <a:lstStyle/>
                    <a:p>
                      <a:pPr algn="ctr"/>
                      <a:r>
                        <a:rPr lang="en-US" sz="1600" dirty="0">
                          <a:latin typeface="Calibri" panose="020F0502020204030204" pitchFamily="34" charset="0"/>
                          <a:cs typeface="Calibri" panose="020F0502020204030204" pitchFamily="34" charset="0"/>
                        </a:rPr>
                        <a:t>20</a:t>
                      </a:r>
                    </a:p>
                  </a:txBody>
                  <a:tcPr/>
                </a:tc>
                <a:tc>
                  <a:txBody>
                    <a:bodyPr/>
                    <a:lstStyle/>
                    <a:p>
                      <a:pPr algn="ctr"/>
                      <a:r>
                        <a:rPr lang="en-US" sz="1600" b="1" dirty="0">
                          <a:latin typeface="Calibri" panose="020F0502020204030204" pitchFamily="34" charset="0"/>
                          <a:cs typeface="Calibri" panose="020F0502020204030204" pitchFamily="34" charset="0"/>
                        </a:rPr>
                        <a:t>37.0</a:t>
                      </a:r>
                    </a:p>
                  </a:txBody>
                  <a:tcPr/>
                </a:tc>
                <a:tc>
                  <a:txBody>
                    <a:bodyPr/>
                    <a:lstStyle/>
                    <a:p>
                      <a:pPr algn="ctr"/>
                      <a:r>
                        <a:rPr lang="en-US" sz="1600" dirty="0">
                          <a:latin typeface="Calibri" panose="020F0502020204030204" pitchFamily="34" charset="0"/>
                          <a:cs typeface="Calibri" panose="020F0502020204030204" pitchFamily="34" charset="0"/>
                        </a:rPr>
                        <a:t>88</a:t>
                      </a:r>
                    </a:p>
                  </a:txBody>
                  <a:tcPr/>
                </a:tc>
                <a:tc>
                  <a:txBody>
                    <a:bodyPr/>
                    <a:lstStyle/>
                    <a:p>
                      <a:pPr algn="ctr"/>
                      <a:r>
                        <a:rPr lang="en-US" sz="1600" b="1" dirty="0">
                          <a:latin typeface="Calibri" panose="020F0502020204030204" pitchFamily="34" charset="0"/>
                          <a:cs typeface="Calibri" panose="020F0502020204030204" pitchFamily="34" charset="0"/>
                        </a:rPr>
                        <a:t>40.0</a:t>
                      </a:r>
                    </a:p>
                  </a:txBody>
                  <a:tcPr/>
                </a:tc>
                <a:extLst>
                  <a:ext uri="{0D108BD9-81ED-4DB2-BD59-A6C34878D82A}">
                    <a16:rowId xmlns:a16="http://schemas.microsoft.com/office/drawing/2014/main" val="1248209575"/>
                  </a:ext>
                </a:extLst>
              </a:tr>
              <a:tr h="379263">
                <a:tc>
                  <a:txBody>
                    <a:bodyPr/>
                    <a:lstStyle/>
                    <a:p>
                      <a:r>
                        <a:rPr lang="en-US" sz="1600" dirty="0">
                          <a:latin typeface="Calibri" panose="020F0502020204030204" pitchFamily="34" charset="0"/>
                          <a:cs typeface="Calibri" panose="020F0502020204030204" pitchFamily="34" charset="0"/>
                        </a:rPr>
                        <a:t>Visceral disease</a:t>
                      </a:r>
                    </a:p>
                  </a:txBody>
                  <a:tcPr/>
                </a:tc>
                <a:tc>
                  <a:txBody>
                    <a:bodyPr/>
                    <a:lstStyle/>
                    <a:p>
                      <a:pPr algn="ctr"/>
                      <a:r>
                        <a:rPr lang="en-US" sz="1600" dirty="0">
                          <a:latin typeface="Calibri" panose="020F0502020204030204" pitchFamily="34" charset="0"/>
                          <a:cs typeface="Calibri" panose="020F0502020204030204" pitchFamily="34" charset="0"/>
                        </a:rPr>
                        <a:t>29</a:t>
                      </a:r>
                    </a:p>
                  </a:txBody>
                  <a:tcPr/>
                </a:tc>
                <a:tc>
                  <a:txBody>
                    <a:bodyPr/>
                    <a:lstStyle/>
                    <a:p>
                      <a:pPr algn="ctr"/>
                      <a:r>
                        <a:rPr lang="en-US" sz="1600" b="1" dirty="0">
                          <a:latin typeface="Calibri" panose="020F0502020204030204" pitchFamily="34" charset="0"/>
                          <a:cs typeface="Calibri" panose="020F0502020204030204" pitchFamily="34" charset="0"/>
                        </a:rPr>
                        <a:t>52.7</a:t>
                      </a:r>
                    </a:p>
                  </a:txBody>
                  <a:tcPr/>
                </a:tc>
                <a:tc>
                  <a:txBody>
                    <a:bodyPr/>
                    <a:lstStyle/>
                    <a:p>
                      <a:pPr algn="ctr"/>
                      <a:r>
                        <a:rPr lang="en-US" sz="1600" dirty="0">
                          <a:latin typeface="Calibri" panose="020F0502020204030204" pitchFamily="34" charset="0"/>
                          <a:cs typeface="Calibri" panose="020F0502020204030204" pitchFamily="34" charset="0"/>
                        </a:rPr>
                        <a:t>70</a:t>
                      </a:r>
                    </a:p>
                  </a:txBody>
                  <a:tcPr/>
                </a:tc>
                <a:tc>
                  <a:txBody>
                    <a:bodyPr/>
                    <a:lstStyle/>
                    <a:p>
                      <a:pPr algn="ctr"/>
                      <a:r>
                        <a:rPr lang="en-US" sz="1600" b="1" dirty="0">
                          <a:latin typeface="Calibri" panose="020F0502020204030204" pitchFamily="34" charset="0"/>
                          <a:cs typeface="Calibri" panose="020F0502020204030204" pitchFamily="34" charset="0"/>
                        </a:rPr>
                        <a:t>63.1</a:t>
                      </a:r>
                    </a:p>
                  </a:txBody>
                  <a:tcPr/>
                </a:tc>
                <a:tc>
                  <a:txBody>
                    <a:bodyPr/>
                    <a:lstStyle/>
                    <a:p>
                      <a:pPr algn="ctr"/>
                      <a:r>
                        <a:rPr lang="en-US" sz="1600" dirty="0">
                          <a:latin typeface="Calibri" panose="020F0502020204030204" pitchFamily="34" charset="0"/>
                          <a:cs typeface="Calibri" panose="020F0502020204030204" pitchFamily="34" charset="0"/>
                        </a:rPr>
                        <a:t>33</a:t>
                      </a:r>
                    </a:p>
                  </a:txBody>
                  <a:tcPr/>
                </a:tc>
                <a:tc>
                  <a:txBody>
                    <a:bodyPr/>
                    <a:lstStyle/>
                    <a:p>
                      <a:pPr algn="ctr"/>
                      <a:r>
                        <a:rPr lang="en-US" sz="1600" b="1" dirty="0">
                          <a:latin typeface="Calibri" panose="020F0502020204030204" pitchFamily="34" charset="0"/>
                          <a:cs typeface="Calibri" panose="020F0502020204030204" pitchFamily="34" charset="0"/>
                        </a:rPr>
                        <a:t>61.1</a:t>
                      </a:r>
                    </a:p>
                  </a:txBody>
                  <a:tcPr/>
                </a:tc>
                <a:tc>
                  <a:txBody>
                    <a:bodyPr/>
                    <a:lstStyle/>
                    <a:p>
                      <a:pPr algn="ctr"/>
                      <a:r>
                        <a:rPr lang="en-US" sz="1600" dirty="0">
                          <a:latin typeface="Calibri" panose="020F0502020204030204" pitchFamily="34" charset="0"/>
                          <a:cs typeface="Calibri" panose="020F0502020204030204" pitchFamily="34" charset="0"/>
                        </a:rPr>
                        <a:t>132</a:t>
                      </a:r>
                    </a:p>
                  </a:txBody>
                  <a:tcPr/>
                </a:tc>
                <a:tc>
                  <a:txBody>
                    <a:bodyPr/>
                    <a:lstStyle/>
                    <a:p>
                      <a:pPr algn="ctr"/>
                      <a:r>
                        <a:rPr lang="en-US" sz="1600" b="1" dirty="0">
                          <a:latin typeface="Calibri" panose="020F0502020204030204" pitchFamily="34" charset="0"/>
                          <a:cs typeface="Calibri" panose="020F0502020204030204" pitchFamily="34" charset="0"/>
                        </a:rPr>
                        <a:t>60.0</a:t>
                      </a:r>
                    </a:p>
                  </a:txBody>
                  <a:tcPr/>
                </a:tc>
                <a:extLst>
                  <a:ext uri="{0D108BD9-81ED-4DB2-BD59-A6C34878D82A}">
                    <a16:rowId xmlns:a16="http://schemas.microsoft.com/office/drawing/2014/main" val="1778558002"/>
                  </a:ext>
                </a:extLst>
              </a:tr>
              <a:tr h="363444">
                <a:tc>
                  <a:txBody>
                    <a:bodyPr/>
                    <a:lstStyle/>
                    <a:p>
                      <a:r>
                        <a:rPr lang="en-US" sz="1600" dirty="0">
                          <a:latin typeface="Calibri" panose="020F0502020204030204" pitchFamily="34" charset="0"/>
                          <a:cs typeface="Calibri" panose="020F0502020204030204" pitchFamily="34" charset="0"/>
                        </a:rPr>
                        <a:t>Bone only disease</a:t>
                      </a:r>
                    </a:p>
                  </a:txBody>
                  <a:tcPr/>
                </a:tc>
                <a:tc>
                  <a:txBody>
                    <a:bodyPr/>
                    <a:lstStyle/>
                    <a:p>
                      <a:pPr algn="ctr"/>
                      <a:r>
                        <a:rPr lang="en-US" sz="1600" dirty="0">
                          <a:latin typeface="Calibri" panose="020F0502020204030204" pitchFamily="34" charset="0"/>
                          <a:cs typeface="Calibri" panose="020F0502020204030204" pitchFamily="34" charset="0"/>
                        </a:rPr>
                        <a:t>4</a:t>
                      </a:r>
                    </a:p>
                  </a:txBody>
                  <a:tcPr/>
                </a:tc>
                <a:tc>
                  <a:txBody>
                    <a:bodyPr/>
                    <a:lstStyle/>
                    <a:p>
                      <a:pPr algn="ctr"/>
                      <a:r>
                        <a:rPr lang="en-US" sz="1600" b="1" dirty="0">
                          <a:latin typeface="Calibri" panose="020F0502020204030204" pitchFamily="34" charset="0"/>
                          <a:cs typeface="Calibri" panose="020F0502020204030204" pitchFamily="34" charset="0"/>
                        </a:rPr>
                        <a:t>7.3</a:t>
                      </a:r>
                    </a:p>
                  </a:txBody>
                  <a:tcPr/>
                </a:tc>
                <a:tc>
                  <a:txBody>
                    <a:bodyPr/>
                    <a:lstStyle/>
                    <a:p>
                      <a:pPr algn="ctr"/>
                      <a:r>
                        <a:rPr lang="en-US" sz="1600" dirty="0">
                          <a:latin typeface="Calibri" panose="020F0502020204030204" pitchFamily="34" charset="0"/>
                          <a:cs typeface="Calibri" panose="020F0502020204030204" pitchFamily="34" charset="0"/>
                        </a:rPr>
                        <a:t>18</a:t>
                      </a:r>
                    </a:p>
                  </a:txBody>
                  <a:tcPr/>
                </a:tc>
                <a:tc>
                  <a:txBody>
                    <a:bodyPr/>
                    <a:lstStyle/>
                    <a:p>
                      <a:pPr algn="ctr"/>
                      <a:r>
                        <a:rPr lang="en-US" sz="1600" b="1" dirty="0">
                          <a:latin typeface="Calibri" panose="020F0502020204030204" pitchFamily="34" charset="0"/>
                          <a:cs typeface="Calibri" panose="020F0502020204030204" pitchFamily="34" charset="0"/>
                        </a:rPr>
                        <a:t>16.2</a:t>
                      </a:r>
                    </a:p>
                  </a:txBody>
                  <a:tcPr/>
                </a:tc>
                <a:tc>
                  <a:txBody>
                    <a:bodyPr/>
                    <a:lstStyle/>
                    <a:p>
                      <a:pPr algn="ctr"/>
                      <a:r>
                        <a:rPr lang="en-US" sz="1600" dirty="0">
                          <a:latin typeface="Calibri" panose="020F0502020204030204" pitchFamily="34" charset="0"/>
                          <a:cs typeface="Calibri" panose="020F0502020204030204" pitchFamily="34" charset="0"/>
                        </a:rPr>
                        <a:t>8</a:t>
                      </a:r>
                    </a:p>
                  </a:txBody>
                  <a:tcPr/>
                </a:tc>
                <a:tc>
                  <a:txBody>
                    <a:bodyPr/>
                    <a:lstStyle/>
                    <a:p>
                      <a:pPr algn="ctr"/>
                      <a:r>
                        <a:rPr lang="en-US" sz="1600" b="1" dirty="0">
                          <a:latin typeface="Calibri" panose="020F0502020204030204" pitchFamily="34" charset="0"/>
                          <a:cs typeface="Calibri" panose="020F0502020204030204" pitchFamily="34" charset="0"/>
                        </a:rPr>
                        <a:t>14.8</a:t>
                      </a:r>
                    </a:p>
                  </a:txBody>
                  <a:tcPr/>
                </a:tc>
                <a:tc>
                  <a:txBody>
                    <a:bodyPr/>
                    <a:lstStyle/>
                    <a:p>
                      <a:pPr algn="ctr"/>
                      <a:r>
                        <a:rPr lang="en-US" sz="1600" dirty="0">
                          <a:latin typeface="Calibri" panose="020F0502020204030204" pitchFamily="34" charset="0"/>
                          <a:cs typeface="Calibri" panose="020F0502020204030204" pitchFamily="34" charset="0"/>
                        </a:rPr>
                        <a:t>30</a:t>
                      </a:r>
                    </a:p>
                  </a:txBody>
                  <a:tcPr/>
                </a:tc>
                <a:tc>
                  <a:txBody>
                    <a:bodyPr/>
                    <a:lstStyle/>
                    <a:p>
                      <a:pPr algn="ctr"/>
                      <a:r>
                        <a:rPr lang="en-US" sz="1600" b="1" dirty="0">
                          <a:latin typeface="Calibri" panose="020F0502020204030204" pitchFamily="34" charset="0"/>
                          <a:cs typeface="Calibri" panose="020F0502020204030204" pitchFamily="34" charset="0"/>
                        </a:rPr>
                        <a:t>13.6</a:t>
                      </a:r>
                    </a:p>
                  </a:txBody>
                  <a:tcPr/>
                </a:tc>
                <a:extLst>
                  <a:ext uri="{0D108BD9-81ED-4DB2-BD59-A6C34878D82A}">
                    <a16:rowId xmlns:a16="http://schemas.microsoft.com/office/drawing/2014/main" val="4117588629"/>
                  </a:ext>
                </a:extLst>
              </a:tr>
              <a:tr h="363444">
                <a:tc>
                  <a:txBody>
                    <a:bodyPr/>
                    <a:lstStyle/>
                    <a:p>
                      <a:r>
                        <a:rPr lang="en-US" sz="1600" dirty="0">
                          <a:latin typeface="Calibri" panose="020F0502020204030204" pitchFamily="34" charset="0"/>
                          <a:cs typeface="Calibri" panose="020F0502020204030204" pitchFamily="34" charset="0"/>
                        </a:rPr>
                        <a:t>Measurable disease</a:t>
                      </a:r>
                    </a:p>
                  </a:txBody>
                  <a:tcPr/>
                </a:tc>
                <a:tc>
                  <a:txBody>
                    <a:bodyPr/>
                    <a:lstStyle/>
                    <a:p>
                      <a:pPr algn="ctr"/>
                      <a:r>
                        <a:rPr lang="en-US" sz="1600" dirty="0">
                          <a:latin typeface="Calibri" panose="020F0502020204030204" pitchFamily="34" charset="0"/>
                          <a:cs typeface="Calibri" panose="020F0502020204030204" pitchFamily="34" charset="0"/>
                        </a:rPr>
                        <a:t>37</a:t>
                      </a:r>
                    </a:p>
                  </a:txBody>
                  <a:tcPr/>
                </a:tc>
                <a:tc>
                  <a:txBody>
                    <a:bodyPr/>
                    <a:lstStyle/>
                    <a:p>
                      <a:pPr algn="ctr"/>
                      <a:r>
                        <a:rPr lang="en-US" sz="1600" b="1" dirty="0">
                          <a:latin typeface="Calibri" panose="020F0502020204030204" pitchFamily="34" charset="0"/>
                          <a:cs typeface="Calibri" panose="020F0502020204030204" pitchFamily="34" charset="0"/>
                        </a:rPr>
                        <a:t>67.3</a:t>
                      </a:r>
                    </a:p>
                  </a:txBody>
                  <a:tcPr/>
                </a:tc>
                <a:tc>
                  <a:txBody>
                    <a:bodyPr/>
                    <a:lstStyle/>
                    <a:p>
                      <a:pPr algn="ctr"/>
                      <a:r>
                        <a:rPr lang="en-US" sz="1600" dirty="0">
                          <a:latin typeface="Calibri" panose="020F0502020204030204" pitchFamily="34" charset="0"/>
                          <a:cs typeface="Calibri" panose="020F0502020204030204" pitchFamily="34" charset="0"/>
                        </a:rPr>
                        <a:t>73</a:t>
                      </a:r>
                    </a:p>
                  </a:txBody>
                  <a:tcPr/>
                </a:tc>
                <a:tc>
                  <a:txBody>
                    <a:bodyPr/>
                    <a:lstStyle/>
                    <a:p>
                      <a:pPr algn="ctr"/>
                      <a:r>
                        <a:rPr lang="en-US" sz="1600" b="1" dirty="0">
                          <a:latin typeface="Calibri" panose="020F0502020204030204" pitchFamily="34" charset="0"/>
                          <a:cs typeface="Calibri" panose="020F0502020204030204" pitchFamily="34" charset="0"/>
                        </a:rPr>
                        <a:t>65.8</a:t>
                      </a:r>
                    </a:p>
                  </a:txBody>
                  <a:tcPr/>
                </a:tc>
                <a:tc>
                  <a:txBody>
                    <a:bodyPr/>
                    <a:lstStyle/>
                    <a:p>
                      <a:pPr algn="ctr"/>
                      <a:r>
                        <a:rPr lang="en-US" sz="1600" dirty="0">
                          <a:latin typeface="Calibri" panose="020F0502020204030204" pitchFamily="34" charset="0"/>
                          <a:cs typeface="Calibri" panose="020F0502020204030204" pitchFamily="34" charset="0"/>
                        </a:rPr>
                        <a:t>39</a:t>
                      </a:r>
                    </a:p>
                  </a:txBody>
                  <a:tcPr/>
                </a:tc>
                <a:tc>
                  <a:txBody>
                    <a:bodyPr/>
                    <a:lstStyle/>
                    <a:p>
                      <a:pPr algn="ctr"/>
                      <a:r>
                        <a:rPr lang="en-US" sz="1600" b="1" dirty="0">
                          <a:latin typeface="Calibri" panose="020F0502020204030204" pitchFamily="34" charset="0"/>
                          <a:cs typeface="Calibri" panose="020F0502020204030204" pitchFamily="34" charset="0"/>
                        </a:rPr>
                        <a:t>72.2</a:t>
                      </a:r>
                    </a:p>
                  </a:txBody>
                  <a:tcPr/>
                </a:tc>
                <a:tc>
                  <a:txBody>
                    <a:bodyPr/>
                    <a:lstStyle/>
                    <a:p>
                      <a:pPr algn="ctr"/>
                      <a:r>
                        <a:rPr lang="en-US" sz="1600" dirty="0">
                          <a:latin typeface="Calibri" panose="020F0502020204030204" pitchFamily="34" charset="0"/>
                          <a:cs typeface="Calibri" panose="020F0502020204030204" pitchFamily="34" charset="0"/>
                        </a:rPr>
                        <a:t>149</a:t>
                      </a:r>
                    </a:p>
                  </a:txBody>
                  <a:tcPr/>
                </a:tc>
                <a:tc>
                  <a:txBody>
                    <a:bodyPr/>
                    <a:lstStyle/>
                    <a:p>
                      <a:pPr algn="ctr"/>
                      <a:r>
                        <a:rPr lang="en-US" sz="1600" b="1" dirty="0">
                          <a:latin typeface="Calibri" panose="020F0502020204030204" pitchFamily="34" charset="0"/>
                          <a:cs typeface="Calibri" panose="020F0502020204030204" pitchFamily="34" charset="0"/>
                        </a:rPr>
                        <a:t>67.7</a:t>
                      </a:r>
                    </a:p>
                  </a:txBody>
                  <a:tcPr/>
                </a:tc>
                <a:extLst>
                  <a:ext uri="{0D108BD9-81ED-4DB2-BD59-A6C34878D82A}">
                    <a16:rowId xmlns:a16="http://schemas.microsoft.com/office/drawing/2014/main" val="766962439"/>
                  </a:ext>
                </a:extLst>
              </a:tr>
            </a:tbl>
          </a:graphicData>
        </a:graphic>
      </p:graphicFrame>
      <p:sp>
        <p:nvSpPr>
          <p:cNvPr id="3" name="TextBox 2">
            <a:extLst>
              <a:ext uri="{FF2B5EF4-FFF2-40B4-BE49-F238E27FC236}">
                <a16:creationId xmlns:a16="http://schemas.microsoft.com/office/drawing/2014/main" id="{A809E8C3-24D7-F69B-4C56-8A4BE3261748}"/>
              </a:ext>
            </a:extLst>
          </p:cNvPr>
          <p:cNvSpPr txBox="1"/>
          <p:nvPr/>
        </p:nvSpPr>
        <p:spPr>
          <a:xfrm>
            <a:off x="546157" y="6300616"/>
            <a:ext cx="11075671" cy="254044"/>
          </a:xfrm>
          <a:prstGeom prst="rect">
            <a:avLst/>
          </a:prstGeom>
          <a:noFill/>
        </p:spPr>
        <p:txBody>
          <a:bodyPr wrap="square" rtlCol="0">
            <a:spAutoFit/>
          </a:bodyPr>
          <a:lstStyle/>
          <a:p>
            <a:pPr defTabSz="914377">
              <a:defRPr/>
            </a:pPr>
            <a:r>
              <a:rPr lang="en-US" sz="1051" dirty="0">
                <a:solidFill>
                  <a:prstClr val="black"/>
                </a:solidFill>
                <a:latin typeface="Tahoma"/>
                <a:ea typeface="ＭＳ Ｐゴシック" charset="0"/>
              </a:rPr>
              <a:t>Unknown values are omitted from the table.</a:t>
            </a:r>
          </a:p>
        </p:txBody>
      </p:sp>
      <p:sp>
        <p:nvSpPr>
          <p:cNvPr id="5" name="Rectangle 4">
            <a:extLst>
              <a:ext uri="{FF2B5EF4-FFF2-40B4-BE49-F238E27FC236}">
                <a16:creationId xmlns:a16="http://schemas.microsoft.com/office/drawing/2014/main" id="{4FBA4EEC-D642-80F2-ACE0-412DC4F54AA5}"/>
              </a:ext>
            </a:extLst>
          </p:cNvPr>
          <p:cNvSpPr/>
          <p:nvPr/>
        </p:nvSpPr>
        <p:spPr>
          <a:xfrm>
            <a:off x="555103" y="2690037"/>
            <a:ext cx="11266992" cy="382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Tahoma"/>
            </a:endParaRPr>
          </a:p>
        </p:txBody>
      </p:sp>
      <p:sp>
        <p:nvSpPr>
          <p:cNvPr id="6" name="Rectangle 5">
            <a:extLst>
              <a:ext uri="{FF2B5EF4-FFF2-40B4-BE49-F238E27FC236}">
                <a16:creationId xmlns:a16="http://schemas.microsoft.com/office/drawing/2014/main" id="{29A9E72F-1540-EC10-7377-E0F9AA686E43}"/>
              </a:ext>
            </a:extLst>
          </p:cNvPr>
          <p:cNvSpPr/>
          <p:nvPr/>
        </p:nvSpPr>
        <p:spPr>
          <a:xfrm>
            <a:off x="558644" y="4384155"/>
            <a:ext cx="11266992" cy="1070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Tahoma"/>
            </a:endParaRPr>
          </a:p>
        </p:txBody>
      </p:sp>
    </p:spTree>
    <p:extLst>
      <p:ext uri="{BB962C8B-B14F-4D97-AF65-F5344CB8AC3E}">
        <p14:creationId xmlns:p14="http://schemas.microsoft.com/office/powerpoint/2010/main" val="136575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9507-06D8-8D6F-4196-28B8CEC4A3FF}"/>
              </a:ext>
            </a:extLst>
          </p:cNvPr>
          <p:cNvSpPr>
            <a:spLocks noGrp="1"/>
          </p:cNvSpPr>
          <p:nvPr>
            <p:ph type="title"/>
          </p:nvPr>
        </p:nvSpPr>
        <p:spPr>
          <a:xfrm>
            <a:off x="835154" y="229715"/>
            <a:ext cx="10512751" cy="598036"/>
          </a:xfrm>
        </p:spPr>
        <p:txBody>
          <a:bodyPr>
            <a:normAutofit/>
          </a:bodyPr>
          <a:lstStyle/>
          <a:p>
            <a:r>
              <a:rPr lang="en-US" sz="3200" b="1" dirty="0">
                <a:latin typeface="Arial" charset="0"/>
                <a:ea typeface="Arial" charset="0"/>
                <a:cs typeface="Arial" charset="0"/>
              </a:rPr>
              <a:t>PACE: Prior Treatment Characteristics</a:t>
            </a:r>
          </a:p>
        </p:txBody>
      </p:sp>
      <p:graphicFrame>
        <p:nvGraphicFramePr>
          <p:cNvPr id="4" name="Table 4">
            <a:extLst>
              <a:ext uri="{FF2B5EF4-FFF2-40B4-BE49-F238E27FC236}">
                <a16:creationId xmlns:a16="http://schemas.microsoft.com/office/drawing/2014/main" id="{71554C83-5133-1126-EB97-C2070B6E29C2}"/>
              </a:ext>
            </a:extLst>
          </p:cNvPr>
          <p:cNvGraphicFramePr>
            <a:graphicFrameLocks noGrp="1"/>
          </p:cNvGraphicFramePr>
          <p:nvPr>
            <p:ph idx="4294967295"/>
          </p:nvPr>
        </p:nvGraphicFramePr>
        <p:xfrm>
          <a:off x="359114" y="782632"/>
          <a:ext cx="11682411" cy="5658808"/>
        </p:xfrm>
        <a:graphic>
          <a:graphicData uri="http://schemas.openxmlformats.org/drawingml/2006/table">
            <a:tbl>
              <a:tblPr firstRow="1" bandRow="1">
                <a:tableStyleId>{BC89EF96-8CEA-46FF-86C4-4CE0E7609802}</a:tableStyleId>
              </a:tblPr>
              <a:tblGrid>
                <a:gridCol w="3348163">
                  <a:extLst>
                    <a:ext uri="{9D8B030D-6E8A-4147-A177-3AD203B41FA5}">
                      <a16:colId xmlns:a16="http://schemas.microsoft.com/office/drawing/2014/main" val="2550290361"/>
                    </a:ext>
                  </a:extLst>
                </a:gridCol>
                <a:gridCol w="1041781">
                  <a:extLst>
                    <a:ext uri="{9D8B030D-6E8A-4147-A177-3AD203B41FA5}">
                      <a16:colId xmlns:a16="http://schemas.microsoft.com/office/drawing/2014/main" val="1474542148"/>
                    </a:ext>
                  </a:extLst>
                </a:gridCol>
                <a:gridCol w="1041781">
                  <a:extLst>
                    <a:ext uri="{9D8B030D-6E8A-4147-A177-3AD203B41FA5}">
                      <a16:colId xmlns:a16="http://schemas.microsoft.com/office/drawing/2014/main" val="3233835000"/>
                    </a:ext>
                  </a:extLst>
                </a:gridCol>
                <a:gridCol w="1041781">
                  <a:extLst>
                    <a:ext uri="{9D8B030D-6E8A-4147-A177-3AD203B41FA5}">
                      <a16:colId xmlns:a16="http://schemas.microsoft.com/office/drawing/2014/main" val="886635887"/>
                    </a:ext>
                  </a:extLst>
                </a:gridCol>
                <a:gridCol w="1041781">
                  <a:extLst>
                    <a:ext uri="{9D8B030D-6E8A-4147-A177-3AD203B41FA5}">
                      <a16:colId xmlns:a16="http://schemas.microsoft.com/office/drawing/2014/main" val="2802304699"/>
                    </a:ext>
                  </a:extLst>
                </a:gridCol>
                <a:gridCol w="1041781">
                  <a:extLst>
                    <a:ext uri="{9D8B030D-6E8A-4147-A177-3AD203B41FA5}">
                      <a16:colId xmlns:a16="http://schemas.microsoft.com/office/drawing/2014/main" val="1682913191"/>
                    </a:ext>
                  </a:extLst>
                </a:gridCol>
                <a:gridCol w="1041781">
                  <a:extLst>
                    <a:ext uri="{9D8B030D-6E8A-4147-A177-3AD203B41FA5}">
                      <a16:colId xmlns:a16="http://schemas.microsoft.com/office/drawing/2014/main" val="1035286095"/>
                    </a:ext>
                  </a:extLst>
                </a:gridCol>
                <a:gridCol w="1041781">
                  <a:extLst>
                    <a:ext uri="{9D8B030D-6E8A-4147-A177-3AD203B41FA5}">
                      <a16:colId xmlns:a16="http://schemas.microsoft.com/office/drawing/2014/main" val="3262580442"/>
                    </a:ext>
                  </a:extLst>
                </a:gridCol>
                <a:gridCol w="1041781">
                  <a:extLst>
                    <a:ext uri="{9D8B030D-6E8A-4147-A177-3AD203B41FA5}">
                      <a16:colId xmlns:a16="http://schemas.microsoft.com/office/drawing/2014/main" val="2069615654"/>
                    </a:ext>
                  </a:extLst>
                </a:gridCol>
              </a:tblGrid>
              <a:tr h="822960">
                <a:tc rowSpan="2">
                  <a:txBody>
                    <a:bodyPr/>
                    <a:lstStyle/>
                    <a:p>
                      <a:endParaRPr lang="en-US" sz="1300" dirty="0"/>
                    </a:p>
                  </a:txBody>
                  <a:tcPr/>
                </a:tc>
                <a:tc gridSpan="2">
                  <a:txBody>
                    <a:bodyPr/>
                    <a:lstStyle/>
                    <a:p>
                      <a:pPr algn="ctr"/>
                      <a:r>
                        <a:rPr lang="en-US" sz="1600" b="1" dirty="0">
                          <a:solidFill>
                            <a:schemeClr val="bg1"/>
                          </a:solidFill>
                          <a:latin typeface="Calibri" panose="020F0502020204030204" pitchFamily="34" charset="0"/>
                          <a:cs typeface="Calibri" panose="020F0502020204030204" pitchFamily="34" charset="0"/>
                        </a:rPr>
                        <a:t>Fulvestrant </a:t>
                      </a:r>
                    </a:p>
                    <a:p>
                      <a:pPr algn="ctr"/>
                      <a:r>
                        <a:rPr lang="en-US" sz="1600" b="1" dirty="0">
                          <a:solidFill>
                            <a:schemeClr val="bg1"/>
                          </a:solidFill>
                          <a:latin typeface="Calibri" panose="020F0502020204030204" pitchFamily="34" charset="0"/>
                          <a:cs typeface="Calibri" panose="020F0502020204030204" pitchFamily="34" charset="0"/>
                        </a:rPr>
                        <a:t>(n=55)</a:t>
                      </a:r>
                    </a:p>
                  </a:txBody>
                  <a:tcPr>
                    <a:solidFill>
                      <a:schemeClr val="accent4">
                        <a:lumMod val="50000"/>
                        <a:lumOff val="50000"/>
                      </a:schemeClr>
                    </a:solidFill>
                  </a:tcPr>
                </a:tc>
                <a:tc hMerge="1">
                  <a:txBody>
                    <a:bodyPr/>
                    <a:lstStyle/>
                    <a:p>
                      <a:endParaRPr lang="en-US" dirty="0"/>
                    </a:p>
                  </a:txBody>
                  <a:tcPr/>
                </a:tc>
                <a:tc gridSpan="2">
                  <a:txBody>
                    <a:bodyPr/>
                    <a:lstStyle/>
                    <a:p>
                      <a:pPr algn="ctr"/>
                      <a:r>
                        <a:rPr lang="en-US" sz="1600" b="1" dirty="0">
                          <a:solidFill>
                            <a:schemeClr val="bg1"/>
                          </a:solidFill>
                          <a:latin typeface="Calibri" panose="020F0502020204030204" pitchFamily="34" charset="0"/>
                          <a:cs typeface="Calibri" panose="020F0502020204030204" pitchFamily="34" charset="0"/>
                        </a:rPr>
                        <a:t>Fulvestrant  + Palbociclib </a:t>
                      </a:r>
                    </a:p>
                    <a:p>
                      <a:pPr algn="ctr"/>
                      <a:r>
                        <a:rPr lang="en-US" sz="1600" b="1" dirty="0">
                          <a:solidFill>
                            <a:schemeClr val="bg1"/>
                          </a:solidFill>
                          <a:latin typeface="Calibri" panose="020F0502020204030204" pitchFamily="34" charset="0"/>
                          <a:cs typeface="Calibri" panose="020F0502020204030204" pitchFamily="34" charset="0"/>
                        </a:rPr>
                        <a:t>(N=111)</a:t>
                      </a:r>
                    </a:p>
                  </a:txBody>
                  <a:tcPr>
                    <a:solidFill>
                      <a:srgbClr val="FF0000"/>
                    </a:solidFill>
                  </a:tcPr>
                </a:tc>
                <a:tc hMerge="1">
                  <a:txBody>
                    <a:bodyPr/>
                    <a:lstStyle/>
                    <a:p>
                      <a:endParaRPr lang="en-US" dirty="0"/>
                    </a:p>
                  </a:txBody>
                  <a:tcPr/>
                </a:tc>
                <a:tc gridSpan="2">
                  <a:txBody>
                    <a:bodyPr/>
                    <a:lstStyle/>
                    <a:p>
                      <a:pPr algn="ctr"/>
                      <a:r>
                        <a:rPr lang="en-US" sz="1600" b="1" dirty="0">
                          <a:solidFill>
                            <a:schemeClr val="bg1"/>
                          </a:solidFill>
                          <a:latin typeface="Calibri" panose="020F0502020204030204" pitchFamily="34" charset="0"/>
                          <a:cs typeface="Calibri" panose="020F0502020204030204" pitchFamily="34" charset="0"/>
                        </a:rPr>
                        <a:t>Fulvestrant + Palbociclib + Avelumab (N=54)</a:t>
                      </a:r>
                    </a:p>
                  </a:txBody>
                  <a:tcPr>
                    <a:solidFill>
                      <a:srgbClr val="00B050"/>
                    </a:solidFill>
                  </a:tcPr>
                </a:tc>
                <a:tc hMerge="1">
                  <a:txBody>
                    <a:bodyPr/>
                    <a:lstStyle/>
                    <a:p>
                      <a:endParaRPr lang="en-US" dirty="0"/>
                    </a:p>
                  </a:txBody>
                  <a:tcPr/>
                </a:tc>
                <a:tc gridSpan="2">
                  <a:txBody>
                    <a:bodyPr/>
                    <a:lstStyle/>
                    <a:p>
                      <a:pPr algn="ctr"/>
                      <a:r>
                        <a:rPr lang="en-US" sz="1600" dirty="0">
                          <a:solidFill>
                            <a:schemeClr val="bg1"/>
                          </a:solidFill>
                          <a:latin typeface="Calibri" panose="020F0502020204030204" pitchFamily="34" charset="0"/>
                          <a:cs typeface="Calibri" panose="020F0502020204030204" pitchFamily="34" charset="0"/>
                        </a:rPr>
                        <a:t>Overall</a:t>
                      </a:r>
                    </a:p>
                    <a:p>
                      <a:pPr algn="ctr"/>
                      <a:r>
                        <a:rPr lang="en-US" sz="1600" dirty="0">
                          <a:solidFill>
                            <a:schemeClr val="bg1"/>
                          </a:solidFill>
                          <a:latin typeface="Calibri" panose="020F0502020204030204" pitchFamily="34" charset="0"/>
                          <a:cs typeface="Calibri" panose="020F0502020204030204" pitchFamily="34" charset="0"/>
                        </a:rPr>
                        <a:t>(n = 220)</a:t>
                      </a:r>
                    </a:p>
                  </a:txBody>
                  <a:tcPr>
                    <a:solidFill>
                      <a:schemeClr val="accent1"/>
                    </a:solidFill>
                  </a:tcPr>
                </a:tc>
                <a:tc hMerge="1">
                  <a:txBody>
                    <a:bodyPr/>
                    <a:lstStyle/>
                    <a:p>
                      <a:pPr algn="ctr"/>
                      <a:endParaRPr lang="en-US" dirty="0"/>
                    </a:p>
                  </a:txBody>
                  <a:tcPr/>
                </a:tc>
                <a:extLst>
                  <a:ext uri="{0D108BD9-81ED-4DB2-BD59-A6C34878D82A}">
                    <a16:rowId xmlns:a16="http://schemas.microsoft.com/office/drawing/2014/main" val="2173680892"/>
                  </a:ext>
                </a:extLst>
              </a:tr>
              <a:tr h="349805">
                <a:tc vMerge="1">
                  <a:txBody>
                    <a:bodyPr/>
                    <a:lstStyle/>
                    <a:p>
                      <a:endParaRPr lang="en-US"/>
                    </a:p>
                  </a:txBody>
                  <a:tcPr/>
                </a:tc>
                <a:tc>
                  <a:txBody>
                    <a:bodyPr/>
                    <a:lstStyle/>
                    <a:p>
                      <a:pPr algn="ctr"/>
                      <a:r>
                        <a:rPr lang="en-US" sz="1500" dirty="0">
                          <a:latin typeface="Calibri" panose="020F0502020204030204" pitchFamily="34" charset="0"/>
                          <a:cs typeface="Calibri" panose="020F0502020204030204" pitchFamily="34" charset="0"/>
                        </a:rPr>
                        <a:t>N</a:t>
                      </a:r>
                    </a:p>
                  </a:txBody>
                  <a:tcPr/>
                </a:tc>
                <a:tc>
                  <a:txBody>
                    <a:bodyPr/>
                    <a:lstStyle/>
                    <a:p>
                      <a:pPr algn="ctr"/>
                      <a:r>
                        <a:rPr lang="en-US" sz="1500" b="1" dirty="0">
                          <a:latin typeface="Calibri" panose="020F0502020204030204" pitchFamily="34" charset="0"/>
                          <a:cs typeface="Calibri" panose="020F0502020204030204" pitchFamily="34" charset="0"/>
                        </a:rPr>
                        <a:t>%</a:t>
                      </a:r>
                    </a:p>
                  </a:txBody>
                  <a:tcPr/>
                </a:tc>
                <a:tc>
                  <a:txBody>
                    <a:bodyPr/>
                    <a:lstStyle/>
                    <a:p>
                      <a:pPr algn="ctr"/>
                      <a:r>
                        <a:rPr lang="en-US" sz="1500" dirty="0">
                          <a:latin typeface="Calibri" panose="020F0502020204030204" pitchFamily="34" charset="0"/>
                          <a:cs typeface="Calibri" panose="020F0502020204030204" pitchFamily="34" charset="0"/>
                        </a:rPr>
                        <a:t>N</a:t>
                      </a:r>
                    </a:p>
                  </a:txBody>
                  <a:tcPr/>
                </a:tc>
                <a:tc>
                  <a:txBody>
                    <a:bodyPr/>
                    <a:lstStyle/>
                    <a:p>
                      <a:pPr algn="ctr"/>
                      <a:r>
                        <a:rPr lang="en-US" sz="1500" b="1" dirty="0">
                          <a:latin typeface="Calibri" panose="020F0502020204030204" pitchFamily="34" charset="0"/>
                          <a:cs typeface="Calibri" panose="020F0502020204030204" pitchFamily="34" charset="0"/>
                        </a:rPr>
                        <a:t>%</a:t>
                      </a:r>
                    </a:p>
                  </a:txBody>
                  <a:tcPr/>
                </a:tc>
                <a:tc>
                  <a:txBody>
                    <a:bodyPr/>
                    <a:lstStyle/>
                    <a:p>
                      <a:pPr algn="ctr"/>
                      <a:r>
                        <a:rPr lang="en-US" sz="1500" dirty="0">
                          <a:latin typeface="Calibri" panose="020F0502020204030204" pitchFamily="34" charset="0"/>
                          <a:cs typeface="Calibri" panose="020F0502020204030204" pitchFamily="34" charset="0"/>
                        </a:rPr>
                        <a:t>N</a:t>
                      </a:r>
                    </a:p>
                  </a:txBody>
                  <a:tcPr/>
                </a:tc>
                <a:tc>
                  <a:txBody>
                    <a:bodyPr/>
                    <a:lstStyle/>
                    <a:p>
                      <a:pPr algn="ctr"/>
                      <a:r>
                        <a:rPr lang="en-US" sz="1500" b="1" dirty="0">
                          <a:latin typeface="Calibri" panose="020F0502020204030204" pitchFamily="34" charset="0"/>
                          <a:cs typeface="Calibri" panose="020F0502020204030204" pitchFamily="34" charset="0"/>
                        </a:rPr>
                        <a:t>%</a:t>
                      </a:r>
                    </a:p>
                  </a:txBody>
                  <a:tcPr/>
                </a:tc>
                <a:tc>
                  <a:txBody>
                    <a:bodyPr/>
                    <a:lstStyle/>
                    <a:p>
                      <a:pPr algn="ctr"/>
                      <a:r>
                        <a:rPr lang="en-US" sz="1500" dirty="0">
                          <a:latin typeface="Calibri" panose="020F0502020204030204" pitchFamily="34" charset="0"/>
                          <a:cs typeface="Calibri" panose="020F0502020204030204" pitchFamily="34" charset="0"/>
                        </a:rPr>
                        <a:t>N</a:t>
                      </a:r>
                    </a:p>
                  </a:txBody>
                  <a:tcPr/>
                </a:tc>
                <a:tc>
                  <a:txBody>
                    <a:bodyPr/>
                    <a:lstStyle/>
                    <a:p>
                      <a:pPr algn="ctr"/>
                      <a:r>
                        <a:rPr lang="en-US" sz="15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650744222"/>
                  </a:ext>
                </a:extLst>
              </a:tr>
              <a:tr h="785039">
                <a:tc>
                  <a:txBody>
                    <a:bodyPr/>
                    <a:lstStyle/>
                    <a:p>
                      <a:r>
                        <a:rPr lang="en-US" sz="1500" dirty="0">
                          <a:latin typeface="Calibri" panose="020F0502020204030204" pitchFamily="34" charset="0"/>
                          <a:cs typeface="Calibri" panose="020F0502020204030204" pitchFamily="34" charset="0"/>
                        </a:rPr>
                        <a:t>Prior adjuvant endocrine exposure</a:t>
                      </a:r>
                      <a:r>
                        <a:rPr lang="en-US" sz="1500" baseline="30000" dirty="0">
                          <a:latin typeface="Calibri" panose="020F0502020204030204" pitchFamily="34" charset="0"/>
                          <a:cs typeface="Calibri" panose="020F0502020204030204" pitchFamily="34" charset="0"/>
                        </a:rPr>
                        <a:t>*</a:t>
                      </a:r>
                      <a:endParaRPr lang="en-US" sz="1500" dirty="0">
                        <a:latin typeface="Calibri" panose="020F0502020204030204" pitchFamily="34" charset="0"/>
                        <a:cs typeface="Calibri" panose="020F0502020204030204" pitchFamily="34" charset="0"/>
                      </a:endParaRPr>
                    </a:p>
                    <a:p>
                      <a:r>
                        <a:rPr lang="en-US" sz="1500" dirty="0">
                          <a:latin typeface="Calibri" panose="020F0502020204030204" pitchFamily="34" charset="0"/>
                          <a:cs typeface="Calibri" panose="020F0502020204030204" pitchFamily="34" charset="0"/>
                        </a:rPr>
                        <a:t>   Endocrine resistant</a:t>
                      </a:r>
                    </a:p>
                    <a:p>
                      <a:r>
                        <a:rPr lang="en-US" sz="1500" dirty="0">
                          <a:latin typeface="Calibri" panose="020F0502020204030204" pitchFamily="34" charset="0"/>
                          <a:cs typeface="Calibri" panose="020F0502020204030204" pitchFamily="34" charset="0"/>
                        </a:rPr>
                        <a:t>   Endocrine sensitive</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10</a:t>
                      </a:r>
                    </a:p>
                    <a:p>
                      <a:pPr algn="ctr"/>
                      <a:r>
                        <a:rPr lang="en-US" sz="1500" dirty="0">
                          <a:latin typeface="Calibri" panose="020F0502020204030204" pitchFamily="34" charset="0"/>
                          <a:cs typeface="Calibri" panose="020F0502020204030204" pitchFamily="34" charset="0"/>
                        </a:rPr>
                        <a:t>45</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18.2</a:t>
                      </a:r>
                    </a:p>
                    <a:p>
                      <a:pPr algn="ctr"/>
                      <a:r>
                        <a:rPr lang="en-US" sz="1500" b="1" dirty="0">
                          <a:latin typeface="Calibri" panose="020F0502020204030204" pitchFamily="34" charset="0"/>
                          <a:cs typeface="Calibri" panose="020F0502020204030204" pitchFamily="34" charset="0"/>
                        </a:rPr>
                        <a:t>81.8</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32</a:t>
                      </a:r>
                    </a:p>
                    <a:p>
                      <a:pPr algn="ctr"/>
                      <a:r>
                        <a:rPr lang="en-US" sz="1500" dirty="0">
                          <a:latin typeface="Calibri" panose="020F0502020204030204" pitchFamily="34" charset="0"/>
                          <a:cs typeface="Calibri" panose="020F0502020204030204" pitchFamily="34" charset="0"/>
                        </a:rPr>
                        <a:t>78</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28.8</a:t>
                      </a:r>
                    </a:p>
                    <a:p>
                      <a:pPr algn="ctr"/>
                      <a:r>
                        <a:rPr lang="en-US" sz="1500" b="1" dirty="0">
                          <a:latin typeface="Calibri" panose="020F0502020204030204" pitchFamily="34" charset="0"/>
                          <a:cs typeface="Calibri" panose="020F0502020204030204" pitchFamily="34" charset="0"/>
                        </a:rPr>
                        <a:t>70.3</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16</a:t>
                      </a:r>
                    </a:p>
                    <a:p>
                      <a:pPr algn="ctr"/>
                      <a:r>
                        <a:rPr lang="en-US" sz="1500" dirty="0">
                          <a:latin typeface="Calibri" panose="020F0502020204030204" pitchFamily="34" charset="0"/>
                          <a:cs typeface="Calibri" panose="020F0502020204030204" pitchFamily="34" charset="0"/>
                        </a:rPr>
                        <a:t>37</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29.6</a:t>
                      </a:r>
                    </a:p>
                    <a:p>
                      <a:pPr algn="ctr"/>
                      <a:r>
                        <a:rPr lang="en-US" sz="1500" b="1" dirty="0">
                          <a:latin typeface="Calibri" panose="020F0502020204030204" pitchFamily="34" charset="0"/>
                          <a:cs typeface="Calibri" panose="020F0502020204030204" pitchFamily="34" charset="0"/>
                        </a:rPr>
                        <a:t>68.5</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58</a:t>
                      </a:r>
                    </a:p>
                    <a:p>
                      <a:pPr algn="ctr"/>
                      <a:r>
                        <a:rPr lang="en-US" sz="1500" dirty="0">
                          <a:latin typeface="Calibri" panose="020F0502020204030204" pitchFamily="34" charset="0"/>
                          <a:cs typeface="Calibri" panose="020F0502020204030204" pitchFamily="34" charset="0"/>
                        </a:rPr>
                        <a:t>160</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26.4</a:t>
                      </a:r>
                    </a:p>
                    <a:p>
                      <a:pPr algn="ctr"/>
                      <a:r>
                        <a:rPr lang="en-US" sz="1500" b="1" dirty="0">
                          <a:latin typeface="Calibri" panose="020F0502020204030204" pitchFamily="34" charset="0"/>
                          <a:cs typeface="Calibri" panose="020F0502020204030204" pitchFamily="34" charset="0"/>
                        </a:rPr>
                        <a:t>72.7</a:t>
                      </a:r>
                    </a:p>
                  </a:txBody>
                  <a:tcPr/>
                </a:tc>
                <a:extLst>
                  <a:ext uri="{0D108BD9-81ED-4DB2-BD59-A6C34878D82A}">
                    <a16:rowId xmlns:a16="http://schemas.microsoft.com/office/drawing/2014/main" val="3089830697"/>
                  </a:ext>
                </a:extLst>
              </a:tr>
              <a:tr h="985520">
                <a:tc>
                  <a:txBody>
                    <a:bodyPr/>
                    <a:lstStyle/>
                    <a:p>
                      <a:r>
                        <a:rPr lang="en-US" sz="1500" dirty="0">
                          <a:latin typeface="Calibri" panose="020F0502020204030204" pitchFamily="34" charset="0"/>
                          <a:cs typeface="Calibri" panose="020F0502020204030204" pitchFamily="34" charset="0"/>
                        </a:rPr>
                        <a:t>Prior CDK4/6i</a:t>
                      </a:r>
                    </a:p>
                    <a:p>
                      <a:r>
                        <a:rPr lang="en-US" sz="1500" dirty="0">
                          <a:latin typeface="Calibri" panose="020F0502020204030204" pitchFamily="34" charset="0"/>
                          <a:cs typeface="Calibri" panose="020F0502020204030204" pitchFamily="34" charset="0"/>
                        </a:rPr>
                        <a:t>   Palbociclib</a:t>
                      </a:r>
                    </a:p>
                    <a:p>
                      <a:r>
                        <a:rPr lang="en-US" sz="1500" dirty="0">
                          <a:latin typeface="Calibri" panose="020F0502020204030204" pitchFamily="34" charset="0"/>
                          <a:cs typeface="Calibri" panose="020F0502020204030204" pitchFamily="34" charset="0"/>
                        </a:rPr>
                        <a:t>   Ribociclib</a:t>
                      </a:r>
                    </a:p>
                    <a:p>
                      <a:r>
                        <a:rPr lang="en-US" sz="1500" dirty="0">
                          <a:latin typeface="Calibri" panose="020F0502020204030204" pitchFamily="34" charset="0"/>
                          <a:cs typeface="Calibri" panose="020F0502020204030204" pitchFamily="34" charset="0"/>
                        </a:rPr>
                        <a:t>   Abemaciclib</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52</a:t>
                      </a:r>
                    </a:p>
                    <a:p>
                      <a:pPr algn="ctr"/>
                      <a:r>
                        <a:rPr lang="en-US" sz="1500" dirty="0">
                          <a:latin typeface="Calibri" panose="020F0502020204030204" pitchFamily="34" charset="0"/>
                          <a:cs typeface="Calibri" panose="020F0502020204030204" pitchFamily="34" charset="0"/>
                        </a:rPr>
                        <a:t>1</a:t>
                      </a:r>
                    </a:p>
                    <a:p>
                      <a:pPr algn="ctr"/>
                      <a:r>
                        <a:rPr lang="en-US" sz="1500" dirty="0">
                          <a:latin typeface="Calibri" panose="020F0502020204030204" pitchFamily="34" charset="0"/>
                          <a:cs typeface="Calibri" panose="020F0502020204030204" pitchFamily="34" charset="0"/>
                        </a:rPr>
                        <a:t>2</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94.5</a:t>
                      </a:r>
                    </a:p>
                    <a:p>
                      <a:pPr algn="ctr"/>
                      <a:r>
                        <a:rPr lang="en-US" sz="1500" b="1" dirty="0">
                          <a:latin typeface="Calibri" panose="020F0502020204030204" pitchFamily="34" charset="0"/>
                          <a:cs typeface="Calibri" panose="020F0502020204030204" pitchFamily="34" charset="0"/>
                        </a:rPr>
                        <a:t>1.8</a:t>
                      </a:r>
                    </a:p>
                    <a:p>
                      <a:pPr algn="ctr"/>
                      <a:r>
                        <a:rPr lang="en-US" sz="1500" b="1" dirty="0">
                          <a:latin typeface="Calibri" panose="020F0502020204030204" pitchFamily="34" charset="0"/>
                          <a:cs typeface="Calibri" panose="020F0502020204030204" pitchFamily="34" charset="0"/>
                        </a:rPr>
                        <a:t>3.6</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102</a:t>
                      </a:r>
                    </a:p>
                    <a:p>
                      <a:pPr algn="ctr"/>
                      <a:r>
                        <a:rPr lang="en-US" sz="1500" dirty="0">
                          <a:latin typeface="Calibri" panose="020F0502020204030204" pitchFamily="34" charset="0"/>
                          <a:cs typeface="Calibri" panose="020F0502020204030204" pitchFamily="34" charset="0"/>
                        </a:rPr>
                        <a:t>5</a:t>
                      </a:r>
                    </a:p>
                    <a:p>
                      <a:pPr algn="ctr"/>
                      <a:r>
                        <a:rPr lang="en-US" sz="1500" dirty="0">
                          <a:latin typeface="Calibri" panose="020F0502020204030204" pitchFamily="34" charset="0"/>
                          <a:cs typeface="Calibri" panose="020F0502020204030204" pitchFamily="34" charset="0"/>
                        </a:rPr>
                        <a:t>3</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91.9</a:t>
                      </a:r>
                    </a:p>
                    <a:p>
                      <a:pPr algn="ctr"/>
                      <a:r>
                        <a:rPr lang="en-US" sz="1500" b="1" dirty="0">
                          <a:latin typeface="Calibri" panose="020F0502020204030204" pitchFamily="34" charset="0"/>
                          <a:cs typeface="Calibri" panose="020F0502020204030204" pitchFamily="34" charset="0"/>
                        </a:rPr>
                        <a:t>4.5</a:t>
                      </a:r>
                    </a:p>
                    <a:p>
                      <a:pPr algn="ctr"/>
                      <a:r>
                        <a:rPr lang="en-US" sz="1500" b="1" dirty="0">
                          <a:latin typeface="Calibri" panose="020F0502020204030204" pitchFamily="34" charset="0"/>
                          <a:cs typeface="Calibri" panose="020F0502020204030204" pitchFamily="34" charset="0"/>
                        </a:rPr>
                        <a:t>2.7</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46</a:t>
                      </a:r>
                    </a:p>
                    <a:p>
                      <a:pPr algn="ctr"/>
                      <a:r>
                        <a:rPr lang="en-US" sz="1500" dirty="0">
                          <a:latin typeface="Calibri" panose="020F0502020204030204" pitchFamily="34" charset="0"/>
                          <a:cs typeface="Calibri" panose="020F0502020204030204" pitchFamily="34" charset="0"/>
                        </a:rPr>
                        <a:t>4</a:t>
                      </a:r>
                    </a:p>
                    <a:p>
                      <a:pPr algn="ctr"/>
                      <a:r>
                        <a:rPr lang="en-US" sz="1500" dirty="0">
                          <a:latin typeface="Calibri" panose="020F0502020204030204" pitchFamily="34" charset="0"/>
                          <a:cs typeface="Calibri" panose="020F0502020204030204" pitchFamily="34" charset="0"/>
                        </a:rPr>
                        <a:t>4</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85.2</a:t>
                      </a:r>
                    </a:p>
                    <a:p>
                      <a:pPr algn="ctr"/>
                      <a:r>
                        <a:rPr lang="en-US" sz="1500" b="1" dirty="0">
                          <a:latin typeface="Calibri" panose="020F0502020204030204" pitchFamily="34" charset="0"/>
                          <a:cs typeface="Calibri" panose="020F0502020204030204" pitchFamily="34" charset="0"/>
                        </a:rPr>
                        <a:t>7.4</a:t>
                      </a:r>
                    </a:p>
                    <a:p>
                      <a:pPr algn="ctr"/>
                      <a:r>
                        <a:rPr lang="en-US" sz="1500" b="1" dirty="0">
                          <a:latin typeface="Calibri" panose="020F0502020204030204" pitchFamily="34" charset="0"/>
                          <a:cs typeface="Calibri" panose="020F0502020204030204" pitchFamily="34" charset="0"/>
                        </a:rPr>
                        <a:t>7.4</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200</a:t>
                      </a:r>
                    </a:p>
                    <a:p>
                      <a:pPr algn="ctr"/>
                      <a:r>
                        <a:rPr lang="en-US" sz="1500" dirty="0">
                          <a:latin typeface="Calibri" panose="020F0502020204030204" pitchFamily="34" charset="0"/>
                          <a:cs typeface="Calibri" panose="020F0502020204030204" pitchFamily="34" charset="0"/>
                        </a:rPr>
                        <a:t>10</a:t>
                      </a:r>
                    </a:p>
                    <a:p>
                      <a:pPr algn="ctr"/>
                      <a:r>
                        <a:rPr lang="en-US" sz="1500" dirty="0">
                          <a:latin typeface="Calibri" panose="020F0502020204030204" pitchFamily="34" charset="0"/>
                          <a:cs typeface="Calibri" panose="020F0502020204030204" pitchFamily="34" charset="0"/>
                        </a:rPr>
                        <a:t>9</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90.9</a:t>
                      </a:r>
                    </a:p>
                    <a:p>
                      <a:pPr algn="ctr"/>
                      <a:r>
                        <a:rPr lang="en-US" sz="1500" b="1" dirty="0">
                          <a:latin typeface="Calibri" panose="020F0502020204030204" pitchFamily="34" charset="0"/>
                          <a:cs typeface="Calibri" panose="020F0502020204030204" pitchFamily="34" charset="0"/>
                        </a:rPr>
                        <a:t>4.5</a:t>
                      </a:r>
                    </a:p>
                    <a:p>
                      <a:pPr algn="ctr"/>
                      <a:r>
                        <a:rPr lang="en-US" sz="1500" b="1" dirty="0">
                          <a:latin typeface="Calibri" panose="020F0502020204030204" pitchFamily="34" charset="0"/>
                          <a:cs typeface="Calibri" panose="020F0502020204030204" pitchFamily="34" charset="0"/>
                        </a:rPr>
                        <a:t>4.1</a:t>
                      </a:r>
                    </a:p>
                  </a:txBody>
                  <a:tcPr/>
                </a:tc>
                <a:extLst>
                  <a:ext uri="{0D108BD9-81ED-4DB2-BD59-A6C34878D82A}">
                    <a16:rowId xmlns:a16="http://schemas.microsoft.com/office/drawing/2014/main" val="1651681439"/>
                  </a:ext>
                </a:extLst>
              </a:tr>
              <a:tr h="762000">
                <a:tc>
                  <a:txBody>
                    <a:bodyPr/>
                    <a:lstStyle/>
                    <a:p>
                      <a:r>
                        <a:rPr lang="en-US" sz="1500" dirty="0">
                          <a:latin typeface="Calibri" panose="020F0502020204030204" pitchFamily="34" charset="0"/>
                          <a:cs typeface="Calibri" panose="020F0502020204030204" pitchFamily="34" charset="0"/>
                        </a:rPr>
                        <a:t>Duration of prior CDK4/6i + ET</a:t>
                      </a:r>
                    </a:p>
                    <a:p>
                      <a:r>
                        <a:rPr lang="en-US" sz="1500" u="none" dirty="0">
                          <a:solidFill>
                            <a:schemeClr val="tx1"/>
                          </a:solidFill>
                          <a:latin typeface="Calibri" panose="020F0502020204030204" pitchFamily="34" charset="0"/>
                          <a:cs typeface="Calibri" panose="020F0502020204030204" pitchFamily="34" charset="0"/>
                        </a:rPr>
                        <a:t>   6-12 months</a:t>
                      </a:r>
                    </a:p>
                    <a:p>
                      <a:r>
                        <a:rPr lang="en-US" sz="1500" dirty="0">
                          <a:latin typeface="Calibri" panose="020F0502020204030204" pitchFamily="34" charset="0"/>
                          <a:cs typeface="Calibri" panose="020F0502020204030204" pitchFamily="34" charset="0"/>
                        </a:rPr>
                        <a:t>   &gt; 12 months</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10</a:t>
                      </a:r>
                    </a:p>
                    <a:p>
                      <a:pPr algn="ctr"/>
                      <a:r>
                        <a:rPr lang="en-US" sz="1500" dirty="0">
                          <a:latin typeface="Calibri" panose="020F0502020204030204" pitchFamily="34" charset="0"/>
                          <a:cs typeface="Calibri" panose="020F0502020204030204" pitchFamily="34" charset="0"/>
                        </a:rPr>
                        <a:t>45</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18.2</a:t>
                      </a:r>
                    </a:p>
                    <a:p>
                      <a:pPr algn="ctr"/>
                      <a:r>
                        <a:rPr lang="en-US" sz="1500" b="1" dirty="0">
                          <a:latin typeface="Calibri" panose="020F0502020204030204" pitchFamily="34" charset="0"/>
                          <a:cs typeface="Calibri" panose="020F0502020204030204" pitchFamily="34" charset="0"/>
                        </a:rPr>
                        <a:t>81.8</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26</a:t>
                      </a:r>
                    </a:p>
                    <a:p>
                      <a:pPr algn="ctr"/>
                      <a:r>
                        <a:rPr lang="en-US" sz="1500" dirty="0">
                          <a:latin typeface="Calibri" panose="020F0502020204030204" pitchFamily="34" charset="0"/>
                          <a:cs typeface="Calibri" panose="020F0502020204030204" pitchFamily="34" charset="0"/>
                        </a:rPr>
                        <a:t>84</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23.4</a:t>
                      </a:r>
                    </a:p>
                    <a:p>
                      <a:pPr algn="ctr"/>
                      <a:r>
                        <a:rPr lang="en-US" sz="1500" b="1" dirty="0">
                          <a:latin typeface="Calibri" panose="020F0502020204030204" pitchFamily="34" charset="0"/>
                          <a:cs typeface="Calibri" panose="020F0502020204030204" pitchFamily="34" charset="0"/>
                        </a:rPr>
                        <a:t>75.7</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16</a:t>
                      </a:r>
                    </a:p>
                    <a:p>
                      <a:pPr algn="ctr"/>
                      <a:r>
                        <a:rPr lang="en-US" sz="1500" dirty="0">
                          <a:latin typeface="Calibri" panose="020F0502020204030204" pitchFamily="34" charset="0"/>
                          <a:cs typeface="Calibri" panose="020F0502020204030204" pitchFamily="34" charset="0"/>
                        </a:rPr>
                        <a:t>38</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29.6</a:t>
                      </a:r>
                    </a:p>
                    <a:p>
                      <a:pPr algn="ctr"/>
                      <a:r>
                        <a:rPr lang="en-US" sz="1500" b="1" dirty="0">
                          <a:latin typeface="Calibri" panose="020F0502020204030204" pitchFamily="34" charset="0"/>
                          <a:cs typeface="Calibri" panose="020F0502020204030204" pitchFamily="34" charset="0"/>
                        </a:rPr>
                        <a:t>70.4</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52</a:t>
                      </a:r>
                    </a:p>
                    <a:p>
                      <a:pPr algn="ctr"/>
                      <a:r>
                        <a:rPr lang="en-US" sz="1500" dirty="0">
                          <a:latin typeface="Calibri" panose="020F0502020204030204" pitchFamily="34" charset="0"/>
                          <a:cs typeface="Calibri" panose="020F0502020204030204" pitchFamily="34" charset="0"/>
                        </a:rPr>
                        <a:t>167</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23.6</a:t>
                      </a:r>
                    </a:p>
                    <a:p>
                      <a:pPr algn="ctr"/>
                      <a:r>
                        <a:rPr lang="en-US" sz="1500" b="1" dirty="0">
                          <a:latin typeface="Calibri" panose="020F0502020204030204" pitchFamily="34" charset="0"/>
                          <a:cs typeface="Calibri" panose="020F0502020204030204" pitchFamily="34" charset="0"/>
                        </a:rPr>
                        <a:t>75.9</a:t>
                      </a:r>
                    </a:p>
                  </a:txBody>
                  <a:tcPr/>
                </a:tc>
                <a:extLst>
                  <a:ext uri="{0D108BD9-81ED-4DB2-BD59-A6C34878D82A}">
                    <a16:rowId xmlns:a16="http://schemas.microsoft.com/office/drawing/2014/main" val="3057727548"/>
                  </a:ext>
                </a:extLst>
              </a:tr>
              <a:tr h="363444">
                <a:tc>
                  <a:txBody>
                    <a:bodyPr/>
                    <a:lstStyle/>
                    <a:p>
                      <a:r>
                        <a:rPr lang="en-US" sz="1500" dirty="0">
                          <a:latin typeface="Calibri" panose="020F0502020204030204" pitchFamily="34" charset="0"/>
                          <a:cs typeface="Calibri" panose="020F0502020204030204" pitchFamily="34" charset="0"/>
                        </a:rPr>
                        <a:t>Prior chemotherapy for MBC</a:t>
                      </a:r>
                    </a:p>
                  </a:txBody>
                  <a:tcPr/>
                </a:tc>
                <a:tc>
                  <a:txBody>
                    <a:bodyPr/>
                    <a:lstStyle/>
                    <a:p>
                      <a:pPr algn="ctr"/>
                      <a:r>
                        <a:rPr lang="en-US" sz="1500" dirty="0">
                          <a:latin typeface="Calibri" panose="020F0502020204030204" pitchFamily="34" charset="0"/>
                          <a:cs typeface="Calibri" panose="020F0502020204030204" pitchFamily="34" charset="0"/>
                        </a:rPr>
                        <a:t>11</a:t>
                      </a:r>
                    </a:p>
                  </a:txBody>
                  <a:tcPr/>
                </a:tc>
                <a:tc>
                  <a:txBody>
                    <a:bodyPr/>
                    <a:lstStyle/>
                    <a:p>
                      <a:pPr algn="ctr"/>
                      <a:r>
                        <a:rPr lang="en-US" sz="1500" b="1" dirty="0">
                          <a:latin typeface="Calibri" panose="020F0502020204030204" pitchFamily="34" charset="0"/>
                          <a:cs typeface="Calibri" panose="020F0502020204030204" pitchFamily="34" charset="0"/>
                        </a:rPr>
                        <a:t>20.0</a:t>
                      </a:r>
                    </a:p>
                  </a:txBody>
                  <a:tcPr/>
                </a:tc>
                <a:tc>
                  <a:txBody>
                    <a:bodyPr/>
                    <a:lstStyle/>
                    <a:p>
                      <a:pPr algn="ctr"/>
                      <a:r>
                        <a:rPr lang="en-US" sz="1500" dirty="0">
                          <a:latin typeface="Calibri" panose="020F0502020204030204" pitchFamily="34" charset="0"/>
                          <a:cs typeface="Calibri" panose="020F0502020204030204" pitchFamily="34" charset="0"/>
                        </a:rPr>
                        <a:t>16</a:t>
                      </a:r>
                    </a:p>
                  </a:txBody>
                  <a:tcPr/>
                </a:tc>
                <a:tc>
                  <a:txBody>
                    <a:bodyPr/>
                    <a:lstStyle/>
                    <a:p>
                      <a:pPr algn="ctr"/>
                      <a:r>
                        <a:rPr lang="en-US" sz="1500" b="1" dirty="0">
                          <a:latin typeface="Calibri" panose="020F0502020204030204" pitchFamily="34" charset="0"/>
                          <a:cs typeface="Calibri" panose="020F0502020204030204" pitchFamily="34" charset="0"/>
                        </a:rPr>
                        <a:t>14.4</a:t>
                      </a:r>
                    </a:p>
                  </a:txBody>
                  <a:tcPr/>
                </a:tc>
                <a:tc>
                  <a:txBody>
                    <a:bodyPr/>
                    <a:lstStyle/>
                    <a:p>
                      <a:pPr algn="ctr"/>
                      <a:r>
                        <a:rPr lang="en-US" sz="1500" dirty="0">
                          <a:latin typeface="Calibri" panose="020F0502020204030204" pitchFamily="34" charset="0"/>
                          <a:cs typeface="Calibri" panose="020F0502020204030204" pitchFamily="34" charset="0"/>
                        </a:rPr>
                        <a:t>9</a:t>
                      </a:r>
                    </a:p>
                  </a:txBody>
                  <a:tcPr/>
                </a:tc>
                <a:tc>
                  <a:txBody>
                    <a:bodyPr/>
                    <a:lstStyle/>
                    <a:p>
                      <a:pPr algn="ctr"/>
                      <a:r>
                        <a:rPr lang="en-US" sz="1500" b="1" dirty="0">
                          <a:latin typeface="Calibri" panose="020F0502020204030204" pitchFamily="34" charset="0"/>
                          <a:cs typeface="Calibri" panose="020F0502020204030204" pitchFamily="34" charset="0"/>
                        </a:rPr>
                        <a:t>16.7</a:t>
                      </a:r>
                    </a:p>
                  </a:txBody>
                  <a:tcPr/>
                </a:tc>
                <a:tc>
                  <a:txBody>
                    <a:bodyPr/>
                    <a:lstStyle/>
                    <a:p>
                      <a:pPr algn="ctr"/>
                      <a:r>
                        <a:rPr lang="en-US" sz="1500" dirty="0">
                          <a:latin typeface="Calibri" panose="020F0502020204030204" pitchFamily="34" charset="0"/>
                          <a:cs typeface="Calibri" panose="020F0502020204030204" pitchFamily="34" charset="0"/>
                        </a:rPr>
                        <a:t>36</a:t>
                      </a:r>
                    </a:p>
                  </a:txBody>
                  <a:tcPr/>
                </a:tc>
                <a:tc>
                  <a:txBody>
                    <a:bodyPr/>
                    <a:lstStyle/>
                    <a:p>
                      <a:pPr algn="ctr"/>
                      <a:r>
                        <a:rPr lang="en-US" sz="1500" b="1" dirty="0">
                          <a:latin typeface="Calibri" panose="020F0502020204030204" pitchFamily="34" charset="0"/>
                          <a:cs typeface="Calibri" panose="020F0502020204030204" pitchFamily="34" charset="0"/>
                        </a:rPr>
                        <a:t>16.4</a:t>
                      </a:r>
                    </a:p>
                  </a:txBody>
                  <a:tcPr/>
                </a:tc>
                <a:extLst>
                  <a:ext uri="{0D108BD9-81ED-4DB2-BD59-A6C34878D82A}">
                    <a16:rowId xmlns:a16="http://schemas.microsoft.com/office/drawing/2014/main" val="2709448776"/>
                  </a:ext>
                </a:extLst>
              </a:tr>
              <a:tr h="985520">
                <a:tc>
                  <a:txBody>
                    <a:bodyPr/>
                    <a:lstStyle/>
                    <a:p>
                      <a:r>
                        <a:rPr lang="en-US" sz="1500" dirty="0">
                          <a:latin typeface="Calibri" panose="020F0502020204030204" pitchFamily="34" charset="0"/>
                          <a:cs typeface="Calibri" panose="020F0502020204030204" pitchFamily="34" charset="0"/>
                        </a:rPr>
                        <a:t>Line of MBC therapy initiated in PACE</a:t>
                      </a:r>
                    </a:p>
                    <a:p>
                      <a:r>
                        <a:rPr lang="en-US" sz="1500" dirty="0">
                          <a:latin typeface="Calibri" panose="020F0502020204030204" pitchFamily="34" charset="0"/>
                          <a:cs typeface="Calibri" panose="020F0502020204030204" pitchFamily="34" charset="0"/>
                        </a:rPr>
                        <a:t>   First line</a:t>
                      </a:r>
                    </a:p>
                    <a:p>
                      <a:r>
                        <a:rPr lang="en-US" sz="1500" dirty="0">
                          <a:latin typeface="Calibri" panose="020F0502020204030204" pitchFamily="34" charset="0"/>
                          <a:cs typeface="Calibri" panose="020F0502020204030204" pitchFamily="34" charset="0"/>
                        </a:rPr>
                        <a:t>   Second Line</a:t>
                      </a:r>
                    </a:p>
                    <a:p>
                      <a:r>
                        <a:rPr lang="en-US" sz="1500" dirty="0">
                          <a:latin typeface="Calibri" panose="020F0502020204030204" pitchFamily="34" charset="0"/>
                          <a:cs typeface="Calibri" panose="020F0502020204030204" pitchFamily="34" charset="0"/>
                        </a:rPr>
                        <a:t>   &gt; Second Line</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3</a:t>
                      </a:r>
                    </a:p>
                    <a:p>
                      <a:pPr algn="ctr"/>
                      <a:r>
                        <a:rPr lang="en-US" sz="1500" dirty="0">
                          <a:latin typeface="Calibri" panose="020F0502020204030204" pitchFamily="34" charset="0"/>
                          <a:cs typeface="Calibri" panose="020F0502020204030204" pitchFamily="34" charset="0"/>
                        </a:rPr>
                        <a:t>42</a:t>
                      </a:r>
                    </a:p>
                    <a:p>
                      <a:pPr algn="ctr"/>
                      <a:r>
                        <a:rPr lang="en-US" sz="1500" dirty="0">
                          <a:latin typeface="Calibri" panose="020F0502020204030204" pitchFamily="34" charset="0"/>
                          <a:cs typeface="Calibri" panose="020F0502020204030204" pitchFamily="34" charset="0"/>
                        </a:rPr>
                        <a:t>10</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5.5</a:t>
                      </a:r>
                    </a:p>
                    <a:p>
                      <a:pPr algn="ctr"/>
                      <a:r>
                        <a:rPr lang="en-US" sz="1500" b="1" dirty="0">
                          <a:latin typeface="Calibri" panose="020F0502020204030204" pitchFamily="34" charset="0"/>
                          <a:cs typeface="Calibri" panose="020F0502020204030204" pitchFamily="34" charset="0"/>
                        </a:rPr>
                        <a:t>76.4</a:t>
                      </a:r>
                    </a:p>
                    <a:p>
                      <a:pPr algn="ctr"/>
                      <a:r>
                        <a:rPr lang="en-US" sz="1500" b="1" dirty="0">
                          <a:latin typeface="Calibri" panose="020F0502020204030204" pitchFamily="34" charset="0"/>
                          <a:cs typeface="Calibri" panose="020F0502020204030204" pitchFamily="34" charset="0"/>
                        </a:rPr>
                        <a:t>18.2</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5</a:t>
                      </a:r>
                    </a:p>
                    <a:p>
                      <a:pPr algn="ctr"/>
                      <a:r>
                        <a:rPr lang="en-US" sz="1500" dirty="0">
                          <a:latin typeface="Calibri" panose="020F0502020204030204" pitchFamily="34" charset="0"/>
                          <a:cs typeface="Calibri" panose="020F0502020204030204" pitchFamily="34" charset="0"/>
                        </a:rPr>
                        <a:t>83</a:t>
                      </a:r>
                    </a:p>
                    <a:p>
                      <a:pPr algn="ctr"/>
                      <a:r>
                        <a:rPr lang="en-US" sz="1500" dirty="0">
                          <a:latin typeface="Calibri" panose="020F0502020204030204" pitchFamily="34" charset="0"/>
                          <a:cs typeface="Calibri" panose="020F0502020204030204" pitchFamily="34" charset="0"/>
                        </a:rPr>
                        <a:t>21</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4.5</a:t>
                      </a:r>
                    </a:p>
                    <a:p>
                      <a:pPr algn="ctr"/>
                      <a:r>
                        <a:rPr lang="en-US" sz="1500" b="1" dirty="0">
                          <a:latin typeface="Calibri" panose="020F0502020204030204" pitchFamily="34" charset="0"/>
                          <a:cs typeface="Calibri" panose="020F0502020204030204" pitchFamily="34" charset="0"/>
                        </a:rPr>
                        <a:t>74.8</a:t>
                      </a:r>
                    </a:p>
                    <a:p>
                      <a:pPr algn="ctr"/>
                      <a:r>
                        <a:rPr lang="en-US" sz="1500" b="1" dirty="0">
                          <a:latin typeface="Calibri" panose="020F0502020204030204" pitchFamily="34" charset="0"/>
                          <a:cs typeface="Calibri" panose="020F0502020204030204" pitchFamily="34" charset="0"/>
                        </a:rPr>
                        <a:t>18.9</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2</a:t>
                      </a:r>
                    </a:p>
                    <a:p>
                      <a:pPr algn="ctr"/>
                      <a:r>
                        <a:rPr lang="en-US" sz="1500" dirty="0">
                          <a:latin typeface="Calibri" panose="020F0502020204030204" pitchFamily="34" charset="0"/>
                          <a:cs typeface="Calibri" panose="020F0502020204030204" pitchFamily="34" charset="0"/>
                        </a:rPr>
                        <a:t>44</a:t>
                      </a:r>
                    </a:p>
                    <a:p>
                      <a:pPr algn="ctr"/>
                      <a:r>
                        <a:rPr lang="en-US" sz="1500" dirty="0">
                          <a:latin typeface="Calibri" panose="020F0502020204030204" pitchFamily="34" charset="0"/>
                          <a:cs typeface="Calibri" panose="020F0502020204030204" pitchFamily="34" charset="0"/>
                        </a:rPr>
                        <a:t>7</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3.7</a:t>
                      </a:r>
                    </a:p>
                    <a:p>
                      <a:pPr algn="ctr"/>
                      <a:r>
                        <a:rPr lang="en-US" sz="1500" b="1" dirty="0">
                          <a:latin typeface="Calibri" panose="020F0502020204030204" pitchFamily="34" charset="0"/>
                          <a:cs typeface="Calibri" panose="020F0502020204030204" pitchFamily="34" charset="0"/>
                        </a:rPr>
                        <a:t>81.5</a:t>
                      </a:r>
                    </a:p>
                    <a:p>
                      <a:pPr algn="ctr"/>
                      <a:r>
                        <a:rPr lang="en-US" sz="1500" b="1" dirty="0">
                          <a:latin typeface="Calibri" panose="020F0502020204030204" pitchFamily="34" charset="0"/>
                          <a:cs typeface="Calibri" panose="020F0502020204030204" pitchFamily="34" charset="0"/>
                        </a:rPr>
                        <a:t>13.0</a:t>
                      </a:r>
                    </a:p>
                  </a:txBody>
                  <a:tcPr/>
                </a:tc>
                <a:tc>
                  <a:txBody>
                    <a:bodyPr/>
                    <a:lstStyle/>
                    <a:p>
                      <a:pPr algn="ct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10</a:t>
                      </a:r>
                    </a:p>
                    <a:p>
                      <a:pPr algn="ctr"/>
                      <a:r>
                        <a:rPr lang="en-US" sz="1500" dirty="0">
                          <a:latin typeface="Calibri" panose="020F0502020204030204" pitchFamily="34" charset="0"/>
                          <a:cs typeface="Calibri" panose="020F0502020204030204" pitchFamily="34" charset="0"/>
                        </a:rPr>
                        <a:t>169</a:t>
                      </a:r>
                    </a:p>
                    <a:p>
                      <a:pPr algn="ctr"/>
                      <a:r>
                        <a:rPr lang="en-US" sz="1500" dirty="0">
                          <a:latin typeface="Calibri" panose="020F0502020204030204" pitchFamily="34" charset="0"/>
                          <a:cs typeface="Calibri" panose="020F0502020204030204" pitchFamily="34" charset="0"/>
                        </a:rPr>
                        <a:t>38</a:t>
                      </a:r>
                    </a:p>
                  </a:txBody>
                  <a:tcPr/>
                </a:tc>
                <a:tc>
                  <a:txBody>
                    <a:bodyPr/>
                    <a:lstStyle/>
                    <a:p>
                      <a:pPr algn="ctr"/>
                      <a:endParaRPr lang="en-US" sz="1500" b="1" dirty="0">
                        <a:latin typeface="Calibri" panose="020F0502020204030204" pitchFamily="34" charset="0"/>
                        <a:cs typeface="Calibri" panose="020F0502020204030204" pitchFamily="34" charset="0"/>
                      </a:endParaRPr>
                    </a:p>
                    <a:p>
                      <a:pPr algn="ctr"/>
                      <a:r>
                        <a:rPr lang="en-US" sz="1500" b="1" dirty="0">
                          <a:latin typeface="Calibri" panose="020F0502020204030204" pitchFamily="34" charset="0"/>
                          <a:cs typeface="Calibri" panose="020F0502020204030204" pitchFamily="34" charset="0"/>
                        </a:rPr>
                        <a:t>4.5</a:t>
                      </a:r>
                    </a:p>
                    <a:p>
                      <a:pPr algn="ctr"/>
                      <a:r>
                        <a:rPr lang="en-US" sz="1500" b="1" dirty="0">
                          <a:latin typeface="Calibri" panose="020F0502020204030204" pitchFamily="34" charset="0"/>
                          <a:cs typeface="Calibri" panose="020F0502020204030204" pitchFamily="34" charset="0"/>
                        </a:rPr>
                        <a:t>76.8</a:t>
                      </a:r>
                    </a:p>
                    <a:p>
                      <a:pPr algn="ctr"/>
                      <a:r>
                        <a:rPr lang="en-US" sz="1500" b="1" dirty="0">
                          <a:latin typeface="Calibri" panose="020F0502020204030204" pitchFamily="34" charset="0"/>
                          <a:cs typeface="Calibri" panose="020F0502020204030204" pitchFamily="34" charset="0"/>
                        </a:rPr>
                        <a:t>17.3</a:t>
                      </a:r>
                    </a:p>
                  </a:txBody>
                  <a:tcPr/>
                </a:tc>
                <a:extLst>
                  <a:ext uri="{0D108BD9-81ED-4DB2-BD59-A6C34878D82A}">
                    <a16:rowId xmlns:a16="http://schemas.microsoft.com/office/drawing/2014/main" val="3664115008"/>
                  </a:ext>
                </a:extLst>
              </a:tr>
              <a:tr h="538480">
                <a:tc>
                  <a:txBody>
                    <a:bodyPr/>
                    <a:lstStyle/>
                    <a:p>
                      <a:r>
                        <a:rPr lang="en-US" sz="1500" dirty="0">
                          <a:latin typeface="Calibri" panose="020F0502020204030204" pitchFamily="34" charset="0"/>
                          <a:cs typeface="Calibri" panose="020F0502020204030204" pitchFamily="34" charset="0"/>
                        </a:rPr>
                        <a:t>Any systemic therapy between prior CDK4/6i and randomization</a:t>
                      </a:r>
                    </a:p>
                  </a:txBody>
                  <a:tcPr/>
                </a:tc>
                <a:tc>
                  <a:txBody>
                    <a:bodyPr/>
                    <a:lstStyle/>
                    <a:p>
                      <a:pPr algn="ctr"/>
                      <a:r>
                        <a:rPr lang="en-US" sz="1500" dirty="0">
                          <a:latin typeface="Calibri" panose="020F0502020204030204" pitchFamily="34" charset="0"/>
                          <a:cs typeface="Calibri" panose="020F0502020204030204" pitchFamily="34" charset="0"/>
                        </a:rPr>
                        <a:t>5</a:t>
                      </a:r>
                    </a:p>
                  </a:txBody>
                  <a:tcPr/>
                </a:tc>
                <a:tc>
                  <a:txBody>
                    <a:bodyPr/>
                    <a:lstStyle/>
                    <a:p>
                      <a:pPr algn="ctr"/>
                      <a:r>
                        <a:rPr lang="en-US" sz="1500" b="1" dirty="0">
                          <a:latin typeface="Calibri" panose="020F0502020204030204" pitchFamily="34" charset="0"/>
                          <a:cs typeface="Calibri" panose="020F0502020204030204" pitchFamily="34" charset="0"/>
                        </a:rPr>
                        <a:t>9.1</a:t>
                      </a:r>
                    </a:p>
                  </a:txBody>
                  <a:tcPr/>
                </a:tc>
                <a:tc>
                  <a:txBody>
                    <a:bodyPr/>
                    <a:lstStyle/>
                    <a:p>
                      <a:pPr algn="ctr"/>
                      <a:r>
                        <a:rPr lang="en-US" sz="1500" dirty="0">
                          <a:latin typeface="Calibri" panose="020F0502020204030204" pitchFamily="34" charset="0"/>
                          <a:cs typeface="Calibri" panose="020F0502020204030204" pitchFamily="34" charset="0"/>
                        </a:rPr>
                        <a:t>16</a:t>
                      </a:r>
                    </a:p>
                  </a:txBody>
                  <a:tcPr/>
                </a:tc>
                <a:tc>
                  <a:txBody>
                    <a:bodyPr/>
                    <a:lstStyle/>
                    <a:p>
                      <a:pPr algn="ctr"/>
                      <a:r>
                        <a:rPr lang="en-US" sz="1500" b="1" dirty="0">
                          <a:latin typeface="Calibri" panose="020F0502020204030204" pitchFamily="34" charset="0"/>
                          <a:cs typeface="Calibri" panose="020F0502020204030204" pitchFamily="34" charset="0"/>
                        </a:rPr>
                        <a:t>14.4</a:t>
                      </a:r>
                    </a:p>
                  </a:txBody>
                  <a:tcPr/>
                </a:tc>
                <a:tc>
                  <a:txBody>
                    <a:bodyPr/>
                    <a:lstStyle/>
                    <a:p>
                      <a:pPr algn="ctr"/>
                      <a:r>
                        <a:rPr lang="en-US" sz="1500" dirty="0">
                          <a:latin typeface="Calibri" panose="020F0502020204030204" pitchFamily="34" charset="0"/>
                          <a:cs typeface="Calibri" panose="020F0502020204030204" pitchFamily="34" charset="0"/>
                        </a:rPr>
                        <a:t>5</a:t>
                      </a:r>
                    </a:p>
                  </a:txBody>
                  <a:tcPr/>
                </a:tc>
                <a:tc>
                  <a:txBody>
                    <a:bodyPr/>
                    <a:lstStyle/>
                    <a:p>
                      <a:pPr algn="ctr"/>
                      <a:r>
                        <a:rPr lang="en-US" sz="1500" b="1" dirty="0">
                          <a:latin typeface="Calibri" panose="020F0502020204030204" pitchFamily="34" charset="0"/>
                          <a:cs typeface="Calibri" panose="020F0502020204030204" pitchFamily="34" charset="0"/>
                        </a:rPr>
                        <a:t>9.3</a:t>
                      </a:r>
                    </a:p>
                  </a:txBody>
                  <a:tcPr/>
                </a:tc>
                <a:tc>
                  <a:txBody>
                    <a:bodyPr/>
                    <a:lstStyle/>
                    <a:p>
                      <a:pPr algn="ctr"/>
                      <a:r>
                        <a:rPr lang="en-US" sz="1500" dirty="0">
                          <a:latin typeface="Calibri" panose="020F0502020204030204" pitchFamily="34" charset="0"/>
                          <a:cs typeface="Calibri" panose="020F0502020204030204" pitchFamily="34" charset="0"/>
                        </a:rPr>
                        <a:t>26</a:t>
                      </a:r>
                    </a:p>
                  </a:txBody>
                  <a:tcPr/>
                </a:tc>
                <a:tc>
                  <a:txBody>
                    <a:bodyPr/>
                    <a:lstStyle/>
                    <a:p>
                      <a:pPr algn="ctr"/>
                      <a:r>
                        <a:rPr lang="en-US" sz="1500" b="1" dirty="0">
                          <a:latin typeface="Calibri" panose="020F0502020204030204" pitchFamily="34" charset="0"/>
                          <a:cs typeface="Calibri" panose="020F0502020204030204" pitchFamily="34" charset="0"/>
                        </a:rPr>
                        <a:t>11.8</a:t>
                      </a:r>
                    </a:p>
                  </a:txBody>
                  <a:tcPr/>
                </a:tc>
                <a:extLst>
                  <a:ext uri="{0D108BD9-81ED-4DB2-BD59-A6C34878D82A}">
                    <a16:rowId xmlns:a16="http://schemas.microsoft.com/office/drawing/2014/main" val="3090960214"/>
                  </a:ext>
                </a:extLst>
              </a:tr>
            </a:tbl>
          </a:graphicData>
        </a:graphic>
      </p:graphicFrame>
      <p:sp>
        <p:nvSpPr>
          <p:cNvPr id="3" name="TextBox 2">
            <a:extLst>
              <a:ext uri="{FF2B5EF4-FFF2-40B4-BE49-F238E27FC236}">
                <a16:creationId xmlns:a16="http://schemas.microsoft.com/office/drawing/2014/main" id="{F5A78ACD-70F1-B2BC-B2E5-7214F17D5190}"/>
              </a:ext>
            </a:extLst>
          </p:cNvPr>
          <p:cNvSpPr txBox="1"/>
          <p:nvPr/>
        </p:nvSpPr>
        <p:spPr>
          <a:xfrm>
            <a:off x="411130" y="6311588"/>
            <a:ext cx="11075671" cy="415755"/>
          </a:xfrm>
          <a:prstGeom prst="rect">
            <a:avLst/>
          </a:prstGeom>
          <a:noFill/>
        </p:spPr>
        <p:txBody>
          <a:bodyPr wrap="square" rtlCol="0">
            <a:spAutoFit/>
          </a:bodyPr>
          <a:lstStyle/>
          <a:p>
            <a:pPr defTabSz="914377">
              <a:defRPr/>
            </a:pPr>
            <a:r>
              <a:rPr lang="en-US" sz="1051" dirty="0">
                <a:solidFill>
                  <a:prstClr val="black"/>
                </a:solidFill>
                <a:latin typeface="Calibri" panose="020F0502020204030204" pitchFamily="34" charset="0"/>
                <a:ea typeface="ＭＳ Ｐゴシック" charset="0"/>
                <a:cs typeface="Calibri" panose="020F0502020204030204" pitchFamily="34" charset="0"/>
              </a:rPr>
              <a:t>Unknown values are omitted from the table. </a:t>
            </a:r>
          </a:p>
          <a:p>
            <a:pPr defTabSz="914377">
              <a:defRPr/>
            </a:pPr>
            <a:r>
              <a:rPr lang="en-US" sz="1051" baseline="30000" dirty="0">
                <a:solidFill>
                  <a:prstClr val="black"/>
                </a:solidFill>
                <a:latin typeface="Calibri" panose="020F0502020204030204" pitchFamily="34" charset="0"/>
                <a:ea typeface="ＭＳ Ｐゴシック" charset="0"/>
                <a:cs typeface="Calibri" panose="020F0502020204030204" pitchFamily="34" charset="0"/>
              </a:rPr>
              <a:t>*</a:t>
            </a:r>
            <a:r>
              <a:rPr lang="en-US" sz="1051" dirty="0">
                <a:solidFill>
                  <a:prstClr val="black"/>
                </a:solidFill>
                <a:latin typeface="Calibri" panose="020F0502020204030204" pitchFamily="34" charset="0"/>
                <a:ea typeface="ＭＳ Ｐゴシック" charset="0"/>
                <a:cs typeface="Calibri" panose="020F0502020204030204" pitchFamily="34" charset="0"/>
              </a:rPr>
              <a:t>Endocrine resistant: recur &lt;1y of adj ET. Endocrine sensitive: </a:t>
            </a:r>
            <a:r>
              <a:rPr lang="en-US" sz="1051" i="1" dirty="0">
                <a:solidFill>
                  <a:prstClr val="black"/>
                </a:solidFill>
                <a:latin typeface="Calibri" panose="020F0502020204030204" pitchFamily="34" charset="0"/>
                <a:ea typeface="ＭＳ Ｐゴシック" charset="0"/>
                <a:cs typeface="Calibri" panose="020F0502020204030204" pitchFamily="34" charset="0"/>
              </a:rPr>
              <a:t>de novo </a:t>
            </a:r>
            <a:r>
              <a:rPr lang="en-US" sz="1051" dirty="0">
                <a:solidFill>
                  <a:prstClr val="black"/>
                </a:solidFill>
                <a:latin typeface="Calibri" panose="020F0502020204030204" pitchFamily="34" charset="0"/>
                <a:ea typeface="ＭＳ Ｐゴシック" charset="0"/>
                <a:cs typeface="Calibri" panose="020F0502020204030204" pitchFamily="34" charset="0"/>
              </a:rPr>
              <a:t>MBC, or no adj ET, or recur </a:t>
            </a:r>
            <a:r>
              <a:rPr lang="en-US" sz="1051" u="sng" dirty="0">
                <a:solidFill>
                  <a:prstClr val="black"/>
                </a:solidFill>
                <a:latin typeface="Calibri" panose="020F0502020204030204" pitchFamily="34" charset="0"/>
                <a:ea typeface="ＭＳ Ｐゴシック" charset="0"/>
                <a:cs typeface="Calibri" panose="020F0502020204030204" pitchFamily="34" charset="0"/>
              </a:rPr>
              <a:t>&gt;</a:t>
            </a:r>
            <a:r>
              <a:rPr lang="en-US" sz="1051" dirty="0">
                <a:solidFill>
                  <a:prstClr val="black"/>
                </a:solidFill>
                <a:latin typeface="Calibri" panose="020F0502020204030204" pitchFamily="34" charset="0"/>
                <a:ea typeface="ＭＳ Ｐゴシック" charset="0"/>
                <a:cs typeface="Calibri" panose="020F0502020204030204" pitchFamily="34" charset="0"/>
              </a:rPr>
              <a:t>1y after adj ET. Adapted from ESO-ESMO guidelines, Ann Oncol 2020</a:t>
            </a:r>
          </a:p>
        </p:txBody>
      </p:sp>
      <p:sp>
        <p:nvSpPr>
          <p:cNvPr id="12" name="Rectangle 11">
            <a:extLst>
              <a:ext uri="{FF2B5EF4-FFF2-40B4-BE49-F238E27FC236}">
                <a16:creationId xmlns:a16="http://schemas.microsoft.com/office/drawing/2014/main" id="{57C31EBF-07E6-8A61-4EB4-6DB2CCF854B6}"/>
              </a:ext>
            </a:extLst>
          </p:cNvPr>
          <p:cNvSpPr/>
          <p:nvPr/>
        </p:nvSpPr>
        <p:spPr>
          <a:xfrm>
            <a:off x="359112" y="4180078"/>
            <a:ext cx="11682411" cy="324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ln w="28575">
                <a:solidFill>
                  <a:prstClr val="black"/>
                </a:solidFill>
              </a:ln>
              <a:solidFill>
                <a:srgbClr val="FFFFFF"/>
              </a:solidFill>
              <a:latin typeface="Tahoma"/>
            </a:endParaRPr>
          </a:p>
        </p:txBody>
      </p:sp>
      <p:sp>
        <p:nvSpPr>
          <p:cNvPr id="13" name="Rectangle 12">
            <a:extLst>
              <a:ext uri="{FF2B5EF4-FFF2-40B4-BE49-F238E27FC236}">
                <a16:creationId xmlns:a16="http://schemas.microsoft.com/office/drawing/2014/main" id="{2FFA629F-90BC-6550-EF4E-4A614E6BFD7F}"/>
              </a:ext>
            </a:extLst>
          </p:cNvPr>
          <p:cNvSpPr/>
          <p:nvPr/>
        </p:nvSpPr>
        <p:spPr>
          <a:xfrm>
            <a:off x="359113" y="3022600"/>
            <a:ext cx="11682411" cy="243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ln w="28575">
                <a:solidFill>
                  <a:prstClr val="black"/>
                </a:solidFill>
              </a:ln>
              <a:solidFill>
                <a:srgbClr val="FFFFFF"/>
              </a:solidFill>
              <a:latin typeface="Tahoma"/>
            </a:endParaRPr>
          </a:p>
        </p:txBody>
      </p:sp>
      <p:sp>
        <p:nvSpPr>
          <p:cNvPr id="15" name="Rectangle 14">
            <a:extLst>
              <a:ext uri="{FF2B5EF4-FFF2-40B4-BE49-F238E27FC236}">
                <a16:creationId xmlns:a16="http://schemas.microsoft.com/office/drawing/2014/main" id="{2687A1BF-F8F1-3F8F-2F7F-84F910C9A190}"/>
              </a:ext>
            </a:extLst>
          </p:cNvPr>
          <p:cNvSpPr/>
          <p:nvPr/>
        </p:nvSpPr>
        <p:spPr>
          <a:xfrm>
            <a:off x="359115" y="4504169"/>
            <a:ext cx="11682411" cy="324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ln w="28575">
                <a:solidFill>
                  <a:prstClr val="black"/>
                </a:solidFill>
              </a:ln>
              <a:solidFill>
                <a:srgbClr val="FFFFFF"/>
              </a:solidFill>
              <a:latin typeface="Tahoma"/>
            </a:endParaRPr>
          </a:p>
        </p:txBody>
      </p:sp>
    </p:spTree>
    <p:extLst>
      <p:ext uri="{BB962C8B-B14F-4D97-AF65-F5344CB8AC3E}">
        <p14:creationId xmlns:p14="http://schemas.microsoft.com/office/powerpoint/2010/main" val="17186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76FF-88E3-6B91-6FC6-5BB6F0D32136}"/>
              </a:ext>
            </a:extLst>
          </p:cNvPr>
          <p:cNvSpPr>
            <a:spLocks noGrp="1"/>
          </p:cNvSpPr>
          <p:nvPr>
            <p:ph type="title"/>
          </p:nvPr>
        </p:nvSpPr>
        <p:spPr>
          <a:xfrm>
            <a:off x="835154" y="252864"/>
            <a:ext cx="10512751" cy="774653"/>
          </a:xfrm>
        </p:spPr>
        <p:txBody>
          <a:bodyPr>
            <a:normAutofit/>
          </a:bodyPr>
          <a:lstStyle/>
          <a:p>
            <a:r>
              <a:rPr lang="en-US" sz="3200" b="1" dirty="0">
                <a:latin typeface="Arial" charset="0"/>
                <a:ea typeface="Arial" charset="0"/>
                <a:cs typeface="Arial" charset="0"/>
              </a:rPr>
              <a:t>PACE: Progression Free Survival ITT </a:t>
            </a:r>
          </a:p>
        </p:txBody>
      </p:sp>
      <p:sp>
        <p:nvSpPr>
          <p:cNvPr id="10" name="TextBox 9">
            <a:extLst>
              <a:ext uri="{FF2B5EF4-FFF2-40B4-BE49-F238E27FC236}">
                <a16:creationId xmlns:a16="http://schemas.microsoft.com/office/drawing/2014/main" id="{FAC91B9E-151A-6605-8A9F-814C0F62382A}"/>
              </a:ext>
            </a:extLst>
          </p:cNvPr>
          <p:cNvSpPr txBox="1"/>
          <p:nvPr/>
        </p:nvSpPr>
        <p:spPr>
          <a:xfrm>
            <a:off x="-40046" y="6807941"/>
            <a:ext cx="184731" cy="369332"/>
          </a:xfrm>
          <a:prstGeom prst="rect">
            <a:avLst/>
          </a:prstGeom>
          <a:noFill/>
        </p:spPr>
        <p:txBody>
          <a:bodyPr wrap="none" rtlCol="0">
            <a:spAutoFit/>
          </a:bodyPr>
          <a:lstStyle/>
          <a:p>
            <a:pPr defTabSz="914377">
              <a:defRPr/>
            </a:pPr>
            <a:endParaRPr lang="en-US" dirty="0">
              <a:solidFill>
                <a:prstClr val="black"/>
              </a:solidFill>
              <a:latin typeface="Tahoma"/>
              <a:ea typeface="ＭＳ Ｐゴシック" charset="0"/>
            </a:endParaRPr>
          </a:p>
        </p:txBody>
      </p:sp>
      <p:grpSp>
        <p:nvGrpSpPr>
          <p:cNvPr id="3" name="Group 2">
            <a:extLst>
              <a:ext uri="{FF2B5EF4-FFF2-40B4-BE49-F238E27FC236}">
                <a16:creationId xmlns:a16="http://schemas.microsoft.com/office/drawing/2014/main" id="{2E7A9EE8-5B63-46F0-9ADA-C54D98F8B3D0}"/>
              </a:ext>
            </a:extLst>
          </p:cNvPr>
          <p:cNvGrpSpPr/>
          <p:nvPr/>
        </p:nvGrpSpPr>
        <p:grpSpPr>
          <a:xfrm>
            <a:off x="710151" y="1108705"/>
            <a:ext cx="7315200" cy="5199961"/>
            <a:chOff x="710150" y="1211443"/>
            <a:chExt cx="7315200" cy="5199961"/>
          </a:xfrm>
        </p:grpSpPr>
        <p:pic>
          <p:nvPicPr>
            <p:cNvPr id="13" name="Picture 12">
              <a:extLst>
                <a:ext uri="{FF2B5EF4-FFF2-40B4-BE49-F238E27FC236}">
                  <a16:creationId xmlns:a16="http://schemas.microsoft.com/office/drawing/2014/main" id="{921EA0BF-8554-480B-9A7D-87844B2CD2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150" y="1211443"/>
              <a:ext cx="7315200" cy="5199961"/>
            </a:xfrm>
            <a:prstGeom prst="rect">
              <a:avLst/>
            </a:prstGeom>
          </p:spPr>
        </p:pic>
        <p:cxnSp>
          <p:nvCxnSpPr>
            <p:cNvPr id="11" name="Straight Connector 10">
              <a:extLst>
                <a:ext uri="{FF2B5EF4-FFF2-40B4-BE49-F238E27FC236}">
                  <a16:creationId xmlns:a16="http://schemas.microsoft.com/office/drawing/2014/main" id="{2B922BC9-2E7C-4F6B-8308-B6C1ECEE2E88}"/>
                </a:ext>
              </a:extLst>
            </p:cNvPr>
            <p:cNvCxnSpPr/>
            <p:nvPr/>
          </p:nvCxnSpPr>
          <p:spPr>
            <a:xfrm flipV="1">
              <a:off x="5725973" y="4239564"/>
              <a:ext cx="0" cy="137160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A56408-9798-47FF-A1F8-4ACA654A3604}"/>
                </a:ext>
              </a:extLst>
            </p:cNvPr>
            <p:cNvSpPr txBox="1"/>
            <p:nvPr/>
          </p:nvSpPr>
          <p:spPr>
            <a:xfrm>
              <a:off x="3264261" y="2115008"/>
              <a:ext cx="1463040" cy="830997"/>
            </a:xfrm>
            <a:prstGeom prst="rect">
              <a:avLst/>
            </a:prstGeom>
            <a:noFill/>
          </p:spPr>
          <p:txBody>
            <a:bodyPr wrap="square" rtlCol="0">
              <a:spAutoFit/>
            </a:bodyPr>
            <a:lstStyle/>
            <a:p>
              <a:pPr defTabSz="914377">
                <a:defRPr/>
              </a:pPr>
              <a:r>
                <a:rPr lang="en-US" sz="1200" b="1" dirty="0">
                  <a:solidFill>
                    <a:prstClr val="black"/>
                  </a:solidFill>
                  <a:latin typeface="Tahoma"/>
                  <a:ea typeface="ＭＳ Ｐゴシック" charset="0"/>
                  <a:cs typeface="Calibri" panose="020F0502020204030204" pitchFamily="34" charset="0"/>
                </a:rPr>
                <a:t>6-month PFS:</a:t>
              </a:r>
            </a:p>
            <a:p>
              <a:pPr defTabSz="914377">
                <a:defRPr/>
              </a:pPr>
              <a:r>
                <a:rPr lang="en-US" sz="1200" b="1" dirty="0">
                  <a:solidFill>
                    <a:srgbClr val="002060">
                      <a:lumMod val="50000"/>
                      <a:lumOff val="50000"/>
                    </a:srgbClr>
                  </a:solidFill>
                  <a:latin typeface="Tahoma"/>
                  <a:ea typeface="ＭＳ Ｐゴシック" charset="0"/>
                  <a:cs typeface="Calibri" panose="020F0502020204030204" pitchFamily="34" charset="0"/>
                </a:rPr>
                <a:t>F:            42.9%</a:t>
              </a:r>
            </a:p>
            <a:p>
              <a:pPr defTabSz="914377">
                <a:defRPr/>
              </a:pPr>
              <a:r>
                <a:rPr lang="en-US" sz="1200" b="1" dirty="0">
                  <a:solidFill>
                    <a:srgbClr val="FF0000"/>
                  </a:solidFill>
                  <a:latin typeface="Tahoma"/>
                  <a:ea typeface="ＭＳ Ｐゴシック" charset="0"/>
                  <a:cs typeface="Calibri" panose="020F0502020204030204" pitchFamily="34" charset="0"/>
                </a:rPr>
                <a:t>F+P:       40.0%</a:t>
              </a:r>
            </a:p>
            <a:p>
              <a:pPr defTabSz="914377">
                <a:defRPr/>
              </a:pPr>
              <a:r>
                <a:rPr lang="en-US" sz="1200" b="1" dirty="0">
                  <a:solidFill>
                    <a:srgbClr val="018764">
                      <a:lumMod val="75000"/>
                    </a:srgbClr>
                  </a:solidFill>
                  <a:latin typeface="Tahoma"/>
                  <a:ea typeface="ＭＳ Ｐゴシック" charset="0"/>
                  <a:cs typeface="Calibri" panose="020F0502020204030204" pitchFamily="34" charset="0"/>
                </a:rPr>
                <a:t>F+P+A:  50.8%</a:t>
              </a:r>
            </a:p>
          </p:txBody>
        </p:sp>
        <p:sp>
          <p:nvSpPr>
            <p:cNvPr id="8" name="TextBox 7">
              <a:extLst>
                <a:ext uri="{FF2B5EF4-FFF2-40B4-BE49-F238E27FC236}">
                  <a16:creationId xmlns:a16="http://schemas.microsoft.com/office/drawing/2014/main" id="{0FA7E4CF-FA38-4D72-84B0-9DF643D401FA}"/>
                </a:ext>
              </a:extLst>
            </p:cNvPr>
            <p:cNvSpPr txBox="1"/>
            <p:nvPr/>
          </p:nvSpPr>
          <p:spPr>
            <a:xfrm>
              <a:off x="5362617" y="2956411"/>
              <a:ext cx="1463040" cy="830997"/>
            </a:xfrm>
            <a:prstGeom prst="rect">
              <a:avLst/>
            </a:prstGeom>
            <a:noFill/>
          </p:spPr>
          <p:txBody>
            <a:bodyPr wrap="square" rtlCol="0">
              <a:spAutoFit/>
            </a:bodyPr>
            <a:lstStyle/>
            <a:p>
              <a:pPr defTabSz="914377">
                <a:defRPr/>
              </a:pPr>
              <a:r>
                <a:rPr lang="en-US" sz="1200" b="1" dirty="0">
                  <a:solidFill>
                    <a:prstClr val="black"/>
                  </a:solidFill>
                  <a:latin typeface="Tahoma"/>
                  <a:ea typeface="ＭＳ Ｐゴシック" charset="0"/>
                  <a:cs typeface="Calibri" panose="020F0502020204030204" pitchFamily="34" charset="0"/>
                </a:rPr>
                <a:t>12-month PFS:</a:t>
              </a:r>
            </a:p>
            <a:p>
              <a:pPr defTabSz="914377">
                <a:defRPr/>
              </a:pPr>
              <a:r>
                <a:rPr lang="en-US" sz="1200" b="1" dirty="0">
                  <a:solidFill>
                    <a:srgbClr val="002060">
                      <a:lumMod val="50000"/>
                      <a:lumOff val="50000"/>
                    </a:srgbClr>
                  </a:solidFill>
                  <a:latin typeface="Tahoma"/>
                  <a:ea typeface="ＭＳ Ｐゴシック" charset="0"/>
                  <a:cs typeface="Calibri" panose="020F0502020204030204" pitchFamily="34" charset="0"/>
                </a:rPr>
                <a:t>F:            17.5%</a:t>
              </a:r>
            </a:p>
            <a:p>
              <a:pPr defTabSz="914377">
                <a:defRPr/>
              </a:pPr>
              <a:r>
                <a:rPr lang="en-US" sz="1200" b="1" dirty="0">
                  <a:solidFill>
                    <a:srgbClr val="FF0000"/>
                  </a:solidFill>
                  <a:latin typeface="Tahoma"/>
                  <a:ea typeface="ＭＳ Ｐゴシック" charset="0"/>
                  <a:cs typeface="Calibri" panose="020F0502020204030204" pitchFamily="34" charset="0"/>
                </a:rPr>
                <a:t>F+P:       13.1%</a:t>
              </a:r>
            </a:p>
            <a:p>
              <a:pPr defTabSz="914377">
                <a:defRPr/>
              </a:pPr>
              <a:r>
                <a:rPr lang="en-US" sz="1200" b="1" dirty="0">
                  <a:solidFill>
                    <a:srgbClr val="018764">
                      <a:lumMod val="75000"/>
                    </a:srgbClr>
                  </a:solidFill>
                  <a:latin typeface="Tahoma"/>
                  <a:ea typeface="ＭＳ Ｐゴシック" charset="0"/>
                  <a:cs typeface="Calibri" panose="020F0502020204030204" pitchFamily="34" charset="0"/>
                </a:rPr>
                <a:t>F+P+A:  35.6%</a:t>
              </a:r>
            </a:p>
          </p:txBody>
        </p:sp>
        <p:cxnSp>
          <p:nvCxnSpPr>
            <p:cNvPr id="7" name="Straight Connector 6">
              <a:extLst>
                <a:ext uri="{FF2B5EF4-FFF2-40B4-BE49-F238E27FC236}">
                  <a16:creationId xmlns:a16="http://schemas.microsoft.com/office/drawing/2014/main" id="{456A5762-A6D5-4615-A7D2-1825DE0AA0C2}"/>
                </a:ext>
              </a:extLst>
            </p:cNvPr>
            <p:cNvCxnSpPr/>
            <p:nvPr/>
          </p:nvCxnSpPr>
          <p:spPr>
            <a:xfrm flipV="1">
              <a:off x="3623852" y="3605337"/>
              <a:ext cx="0" cy="201168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2" name="Table 5">
            <a:extLst>
              <a:ext uri="{FF2B5EF4-FFF2-40B4-BE49-F238E27FC236}">
                <a16:creationId xmlns:a16="http://schemas.microsoft.com/office/drawing/2014/main" id="{8B7BC268-E249-4BC9-A6F5-401FFAD0E0D8}"/>
              </a:ext>
            </a:extLst>
          </p:cNvPr>
          <p:cNvGraphicFramePr>
            <a:graphicFrameLocks noGrp="1"/>
          </p:cNvGraphicFramePr>
          <p:nvPr/>
        </p:nvGraphicFramePr>
        <p:xfrm>
          <a:off x="693949" y="6135371"/>
          <a:ext cx="7406640" cy="457200"/>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3948814812"/>
                    </a:ext>
                  </a:extLst>
                </a:gridCol>
                <a:gridCol w="685800">
                  <a:extLst>
                    <a:ext uri="{9D8B030D-6E8A-4147-A177-3AD203B41FA5}">
                      <a16:colId xmlns:a16="http://schemas.microsoft.com/office/drawing/2014/main" val="547757514"/>
                    </a:ext>
                  </a:extLst>
                </a:gridCol>
                <a:gridCol w="685800">
                  <a:extLst>
                    <a:ext uri="{9D8B030D-6E8A-4147-A177-3AD203B41FA5}">
                      <a16:colId xmlns:a16="http://schemas.microsoft.com/office/drawing/2014/main" val="3236450255"/>
                    </a:ext>
                  </a:extLst>
                </a:gridCol>
                <a:gridCol w="685800">
                  <a:extLst>
                    <a:ext uri="{9D8B030D-6E8A-4147-A177-3AD203B41FA5}">
                      <a16:colId xmlns:a16="http://schemas.microsoft.com/office/drawing/2014/main" val="944287196"/>
                    </a:ext>
                  </a:extLst>
                </a:gridCol>
                <a:gridCol w="685800">
                  <a:extLst>
                    <a:ext uri="{9D8B030D-6E8A-4147-A177-3AD203B41FA5}">
                      <a16:colId xmlns:a16="http://schemas.microsoft.com/office/drawing/2014/main" val="1019494642"/>
                    </a:ext>
                  </a:extLst>
                </a:gridCol>
                <a:gridCol w="685800">
                  <a:extLst>
                    <a:ext uri="{9D8B030D-6E8A-4147-A177-3AD203B41FA5}">
                      <a16:colId xmlns:a16="http://schemas.microsoft.com/office/drawing/2014/main" val="945674015"/>
                    </a:ext>
                  </a:extLst>
                </a:gridCol>
                <a:gridCol w="685800">
                  <a:extLst>
                    <a:ext uri="{9D8B030D-6E8A-4147-A177-3AD203B41FA5}">
                      <a16:colId xmlns:a16="http://schemas.microsoft.com/office/drawing/2014/main" val="1377488559"/>
                    </a:ext>
                  </a:extLst>
                </a:gridCol>
                <a:gridCol w="685800">
                  <a:extLst>
                    <a:ext uri="{9D8B030D-6E8A-4147-A177-3AD203B41FA5}">
                      <a16:colId xmlns:a16="http://schemas.microsoft.com/office/drawing/2014/main" val="3754751477"/>
                    </a:ext>
                  </a:extLst>
                </a:gridCol>
                <a:gridCol w="685800">
                  <a:extLst>
                    <a:ext uri="{9D8B030D-6E8A-4147-A177-3AD203B41FA5}">
                      <a16:colId xmlns:a16="http://schemas.microsoft.com/office/drawing/2014/main" val="2088215647"/>
                    </a:ext>
                  </a:extLst>
                </a:gridCol>
                <a:gridCol w="685800">
                  <a:extLst>
                    <a:ext uri="{9D8B030D-6E8A-4147-A177-3AD203B41FA5}">
                      <a16:colId xmlns:a16="http://schemas.microsoft.com/office/drawing/2014/main" val="1557927276"/>
                    </a:ext>
                  </a:extLst>
                </a:gridCol>
                <a:gridCol w="685800">
                  <a:extLst>
                    <a:ext uri="{9D8B030D-6E8A-4147-A177-3AD203B41FA5}">
                      <a16:colId xmlns:a16="http://schemas.microsoft.com/office/drawing/2014/main" val="1544523349"/>
                    </a:ext>
                  </a:extLst>
                </a:gridCol>
              </a:tblGrid>
              <a:tr h="152400">
                <a:tc>
                  <a:txBody>
                    <a:bodyPr/>
                    <a:lstStyle/>
                    <a:p>
                      <a:pPr algn="r">
                        <a:lnSpc>
                          <a:spcPct val="80000"/>
                        </a:lnSpc>
                      </a:pPr>
                      <a:r>
                        <a:rPr lang="en-US" sz="900" dirty="0">
                          <a:solidFill>
                            <a:schemeClr val="accent4">
                              <a:lumMod val="50000"/>
                              <a:lumOff val="50000"/>
                            </a:schemeClr>
                          </a:solidFill>
                        </a:rPr>
                        <a:t>F</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55</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31</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20</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14</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12</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 9</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 4</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  3</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  3</a:t>
                      </a:r>
                    </a:p>
                  </a:txBody>
                  <a:tcPr marL="18288" marR="18288" marT="18288" marB="18288" anchor="ctr"/>
                </a:tc>
                <a:tc>
                  <a:txBody>
                    <a:bodyPr/>
                    <a:lstStyle/>
                    <a:p>
                      <a:pPr algn="ctr">
                        <a:lnSpc>
                          <a:spcPct val="80000"/>
                        </a:lnSpc>
                      </a:pPr>
                      <a:r>
                        <a:rPr lang="en-US" sz="900" dirty="0">
                          <a:solidFill>
                            <a:schemeClr val="accent4">
                              <a:lumMod val="50000"/>
                              <a:lumOff val="50000"/>
                            </a:schemeClr>
                          </a:solidFill>
                        </a:rPr>
                        <a:t>  3</a:t>
                      </a:r>
                    </a:p>
                  </a:txBody>
                  <a:tcPr marL="18288" marR="18288" marT="18288" marB="18288" anchor="ctr"/>
                </a:tc>
                <a:extLst>
                  <a:ext uri="{0D108BD9-81ED-4DB2-BD59-A6C34878D82A}">
                    <a16:rowId xmlns:a16="http://schemas.microsoft.com/office/drawing/2014/main" val="2351814819"/>
                  </a:ext>
                </a:extLst>
              </a:tr>
              <a:tr h="152400">
                <a:tc>
                  <a:txBody>
                    <a:bodyPr/>
                    <a:lstStyle/>
                    <a:p>
                      <a:pPr algn="r">
                        <a:lnSpc>
                          <a:spcPct val="80000"/>
                        </a:lnSpc>
                      </a:pPr>
                      <a:r>
                        <a:rPr lang="en-US" sz="900" dirty="0">
                          <a:solidFill>
                            <a:srgbClr val="FF0000"/>
                          </a:solidFill>
                        </a:rPr>
                        <a:t>F+P</a:t>
                      </a:r>
                    </a:p>
                  </a:txBody>
                  <a:tcPr marL="18288" marR="18288" marT="18288" marB="18288" anchor="ctr"/>
                </a:tc>
                <a:tc>
                  <a:txBody>
                    <a:bodyPr/>
                    <a:lstStyle/>
                    <a:p>
                      <a:pPr algn="ctr">
                        <a:lnSpc>
                          <a:spcPct val="80000"/>
                        </a:lnSpc>
                      </a:pPr>
                      <a:r>
                        <a:rPr lang="en-US" sz="900" dirty="0">
                          <a:solidFill>
                            <a:srgbClr val="FF0000"/>
                          </a:solidFill>
                        </a:rPr>
                        <a:t>111</a:t>
                      </a:r>
                    </a:p>
                  </a:txBody>
                  <a:tcPr marL="18288" marR="18288" marT="18288" marB="18288" anchor="ctr"/>
                </a:tc>
                <a:tc>
                  <a:txBody>
                    <a:bodyPr/>
                    <a:lstStyle/>
                    <a:p>
                      <a:pPr algn="ctr">
                        <a:lnSpc>
                          <a:spcPct val="80000"/>
                        </a:lnSpc>
                      </a:pPr>
                      <a:r>
                        <a:rPr lang="en-US" sz="900" dirty="0">
                          <a:solidFill>
                            <a:srgbClr val="FF0000"/>
                          </a:solidFill>
                        </a:rPr>
                        <a:t>73</a:t>
                      </a:r>
                    </a:p>
                  </a:txBody>
                  <a:tcPr marL="18288" marR="18288" marT="18288" marB="18288" anchor="ctr"/>
                </a:tc>
                <a:tc>
                  <a:txBody>
                    <a:bodyPr/>
                    <a:lstStyle/>
                    <a:p>
                      <a:pPr algn="ctr">
                        <a:lnSpc>
                          <a:spcPct val="80000"/>
                        </a:lnSpc>
                      </a:pPr>
                      <a:r>
                        <a:rPr lang="en-US" sz="900" dirty="0">
                          <a:solidFill>
                            <a:srgbClr val="FF0000"/>
                          </a:solidFill>
                        </a:rPr>
                        <a:t>48</a:t>
                      </a:r>
                    </a:p>
                  </a:txBody>
                  <a:tcPr marL="18288" marR="18288" marT="18288" marB="18288" anchor="ctr"/>
                </a:tc>
                <a:tc>
                  <a:txBody>
                    <a:bodyPr/>
                    <a:lstStyle/>
                    <a:p>
                      <a:pPr algn="ctr">
                        <a:lnSpc>
                          <a:spcPct val="80000"/>
                        </a:lnSpc>
                      </a:pPr>
                      <a:r>
                        <a:rPr lang="en-US" sz="900" dirty="0">
                          <a:solidFill>
                            <a:srgbClr val="FF0000"/>
                          </a:solidFill>
                        </a:rPr>
                        <a:t>32</a:t>
                      </a:r>
                    </a:p>
                  </a:txBody>
                  <a:tcPr marL="18288" marR="18288" marT="18288" marB="18288" anchor="ctr"/>
                </a:tc>
                <a:tc>
                  <a:txBody>
                    <a:bodyPr/>
                    <a:lstStyle/>
                    <a:p>
                      <a:pPr algn="ctr">
                        <a:lnSpc>
                          <a:spcPct val="80000"/>
                        </a:lnSpc>
                      </a:pPr>
                      <a:r>
                        <a:rPr lang="en-US" sz="900" dirty="0">
                          <a:solidFill>
                            <a:srgbClr val="FF0000"/>
                          </a:solidFill>
                        </a:rPr>
                        <a:t>28</a:t>
                      </a:r>
                    </a:p>
                  </a:txBody>
                  <a:tcPr marL="18288" marR="18288" marT="18288" marB="18288" anchor="ctr"/>
                </a:tc>
                <a:tc>
                  <a:txBody>
                    <a:bodyPr/>
                    <a:lstStyle/>
                    <a:p>
                      <a:pPr algn="ctr">
                        <a:lnSpc>
                          <a:spcPct val="80000"/>
                        </a:lnSpc>
                      </a:pPr>
                      <a:r>
                        <a:rPr lang="en-US" sz="900" dirty="0">
                          <a:solidFill>
                            <a:srgbClr val="FF0000"/>
                          </a:solidFill>
                        </a:rPr>
                        <a:t>16</a:t>
                      </a:r>
                    </a:p>
                  </a:txBody>
                  <a:tcPr marL="18288" marR="18288" marT="18288" marB="18288" anchor="ctr"/>
                </a:tc>
                <a:tc>
                  <a:txBody>
                    <a:bodyPr/>
                    <a:lstStyle/>
                    <a:p>
                      <a:pPr algn="ctr">
                        <a:lnSpc>
                          <a:spcPct val="80000"/>
                        </a:lnSpc>
                      </a:pPr>
                      <a:r>
                        <a:rPr lang="en-US" sz="900" dirty="0">
                          <a:solidFill>
                            <a:srgbClr val="FF0000"/>
                          </a:solidFill>
                        </a:rPr>
                        <a:t> 7</a:t>
                      </a:r>
                    </a:p>
                  </a:txBody>
                  <a:tcPr marL="18288" marR="18288" marT="18288" marB="18288" anchor="ctr"/>
                </a:tc>
                <a:tc>
                  <a:txBody>
                    <a:bodyPr/>
                    <a:lstStyle/>
                    <a:p>
                      <a:pPr algn="ctr">
                        <a:lnSpc>
                          <a:spcPct val="80000"/>
                        </a:lnSpc>
                      </a:pPr>
                      <a:r>
                        <a:rPr lang="en-US" sz="900" dirty="0">
                          <a:solidFill>
                            <a:srgbClr val="FF0000"/>
                          </a:solidFill>
                        </a:rPr>
                        <a:t>  5</a:t>
                      </a:r>
                    </a:p>
                  </a:txBody>
                  <a:tcPr marL="18288" marR="18288" marT="18288" marB="18288" anchor="ctr"/>
                </a:tc>
                <a:tc>
                  <a:txBody>
                    <a:bodyPr/>
                    <a:lstStyle/>
                    <a:p>
                      <a:pPr algn="ctr">
                        <a:lnSpc>
                          <a:spcPct val="80000"/>
                        </a:lnSpc>
                      </a:pPr>
                      <a:r>
                        <a:rPr lang="en-US" sz="900" dirty="0">
                          <a:solidFill>
                            <a:srgbClr val="FF0000"/>
                          </a:solidFill>
                        </a:rPr>
                        <a:t>  4</a:t>
                      </a:r>
                    </a:p>
                  </a:txBody>
                  <a:tcPr marL="18288" marR="18288" marT="18288" marB="18288" anchor="ctr"/>
                </a:tc>
                <a:tc>
                  <a:txBody>
                    <a:bodyPr/>
                    <a:lstStyle/>
                    <a:p>
                      <a:pPr algn="ctr">
                        <a:lnSpc>
                          <a:spcPct val="80000"/>
                        </a:lnSpc>
                      </a:pPr>
                      <a:r>
                        <a:rPr lang="en-US" sz="900" dirty="0">
                          <a:solidFill>
                            <a:srgbClr val="FF0000"/>
                          </a:solidFill>
                        </a:rPr>
                        <a:t>  4</a:t>
                      </a:r>
                    </a:p>
                  </a:txBody>
                  <a:tcPr marL="18288" marR="18288" marT="18288" marB="18288" anchor="ctr"/>
                </a:tc>
                <a:extLst>
                  <a:ext uri="{0D108BD9-81ED-4DB2-BD59-A6C34878D82A}">
                    <a16:rowId xmlns:a16="http://schemas.microsoft.com/office/drawing/2014/main" val="4010119896"/>
                  </a:ext>
                </a:extLst>
              </a:tr>
              <a:tr h="152400">
                <a:tc>
                  <a:txBody>
                    <a:bodyPr/>
                    <a:lstStyle/>
                    <a:p>
                      <a:pPr algn="r">
                        <a:lnSpc>
                          <a:spcPct val="80000"/>
                        </a:lnSpc>
                      </a:pPr>
                      <a:r>
                        <a:rPr lang="en-US" sz="900" dirty="0">
                          <a:solidFill>
                            <a:schemeClr val="accent2">
                              <a:lumMod val="75000"/>
                            </a:schemeClr>
                          </a:solidFill>
                        </a:rPr>
                        <a:t>F+P+A</a:t>
                      </a:r>
                    </a:p>
                  </a:txBody>
                  <a:tcPr marL="18288" marR="18288" marT="18288" marB="18288" anchor="ctr"/>
                </a:tc>
                <a:tc>
                  <a:txBody>
                    <a:bodyPr/>
                    <a:lstStyle/>
                    <a:p>
                      <a:pPr algn="ctr">
                        <a:lnSpc>
                          <a:spcPct val="80000"/>
                        </a:lnSpc>
                      </a:pPr>
                      <a:r>
                        <a:rPr lang="en-US" sz="900" dirty="0">
                          <a:solidFill>
                            <a:schemeClr val="accent2">
                              <a:lumMod val="75000"/>
                            </a:schemeClr>
                          </a:solidFill>
                        </a:rPr>
                        <a:t>54</a:t>
                      </a:r>
                    </a:p>
                  </a:txBody>
                  <a:tcPr marL="18288" marR="18288" marT="18288" marB="18288" anchor="ctr"/>
                </a:tc>
                <a:tc>
                  <a:txBody>
                    <a:bodyPr/>
                    <a:lstStyle/>
                    <a:p>
                      <a:pPr algn="ctr">
                        <a:lnSpc>
                          <a:spcPct val="80000"/>
                        </a:lnSpc>
                      </a:pPr>
                      <a:r>
                        <a:rPr lang="en-US" sz="900" dirty="0">
                          <a:solidFill>
                            <a:schemeClr val="accent2">
                              <a:lumMod val="75000"/>
                            </a:schemeClr>
                          </a:solidFill>
                        </a:rPr>
                        <a:t>38</a:t>
                      </a:r>
                    </a:p>
                  </a:txBody>
                  <a:tcPr marL="18288" marR="18288" marT="18288" marB="18288" anchor="ctr"/>
                </a:tc>
                <a:tc>
                  <a:txBody>
                    <a:bodyPr/>
                    <a:lstStyle/>
                    <a:p>
                      <a:pPr algn="ctr">
                        <a:lnSpc>
                          <a:spcPct val="80000"/>
                        </a:lnSpc>
                      </a:pPr>
                      <a:r>
                        <a:rPr lang="en-US" sz="900" dirty="0">
                          <a:solidFill>
                            <a:schemeClr val="accent2">
                              <a:lumMod val="75000"/>
                            </a:schemeClr>
                          </a:solidFill>
                        </a:rPr>
                        <a:t>25</a:t>
                      </a:r>
                    </a:p>
                  </a:txBody>
                  <a:tcPr marL="18288" marR="18288" marT="18288" marB="18288" anchor="ctr"/>
                </a:tc>
                <a:tc>
                  <a:txBody>
                    <a:bodyPr/>
                    <a:lstStyle/>
                    <a:p>
                      <a:pPr algn="ctr">
                        <a:lnSpc>
                          <a:spcPct val="80000"/>
                        </a:lnSpc>
                      </a:pPr>
                      <a:r>
                        <a:rPr lang="en-US" sz="900" dirty="0">
                          <a:solidFill>
                            <a:schemeClr val="accent2">
                              <a:lumMod val="75000"/>
                            </a:schemeClr>
                          </a:solidFill>
                        </a:rPr>
                        <a:t>20</a:t>
                      </a:r>
                    </a:p>
                  </a:txBody>
                  <a:tcPr marL="18288" marR="18288" marT="18288" marB="18288" anchor="ctr"/>
                </a:tc>
                <a:tc>
                  <a:txBody>
                    <a:bodyPr/>
                    <a:lstStyle/>
                    <a:p>
                      <a:pPr algn="ctr">
                        <a:lnSpc>
                          <a:spcPct val="80000"/>
                        </a:lnSpc>
                      </a:pPr>
                      <a:r>
                        <a:rPr lang="en-US" sz="900" dirty="0">
                          <a:solidFill>
                            <a:schemeClr val="accent2">
                              <a:lumMod val="75000"/>
                            </a:schemeClr>
                          </a:solidFill>
                        </a:rPr>
                        <a:t>20</a:t>
                      </a:r>
                    </a:p>
                  </a:txBody>
                  <a:tcPr marL="18288" marR="18288" marT="18288" marB="18288" anchor="ctr"/>
                </a:tc>
                <a:tc>
                  <a:txBody>
                    <a:bodyPr/>
                    <a:lstStyle/>
                    <a:p>
                      <a:pPr algn="ctr">
                        <a:lnSpc>
                          <a:spcPct val="80000"/>
                        </a:lnSpc>
                      </a:pPr>
                      <a:r>
                        <a:rPr lang="en-US" sz="900" dirty="0">
                          <a:solidFill>
                            <a:schemeClr val="accent2">
                              <a:lumMod val="75000"/>
                            </a:schemeClr>
                          </a:solidFill>
                        </a:rPr>
                        <a:t>15</a:t>
                      </a:r>
                    </a:p>
                  </a:txBody>
                  <a:tcPr marL="18288" marR="18288" marT="18288" marB="18288" anchor="ctr"/>
                </a:tc>
                <a:tc>
                  <a:txBody>
                    <a:bodyPr/>
                    <a:lstStyle/>
                    <a:p>
                      <a:pPr algn="ctr">
                        <a:lnSpc>
                          <a:spcPct val="80000"/>
                        </a:lnSpc>
                      </a:pPr>
                      <a:r>
                        <a:rPr lang="en-US" sz="900" dirty="0">
                          <a:solidFill>
                            <a:schemeClr val="accent2">
                              <a:lumMod val="75000"/>
                            </a:schemeClr>
                          </a:solidFill>
                        </a:rPr>
                        <a:t>12</a:t>
                      </a:r>
                    </a:p>
                  </a:txBody>
                  <a:tcPr marL="18288" marR="18288" marT="18288" marB="18288" anchor="ctr"/>
                </a:tc>
                <a:tc>
                  <a:txBody>
                    <a:bodyPr/>
                    <a:lstStyle/>
                    <a:p>
                      <a:pPr algn="ctr">
                        <a:lnSpc>
                          <a:spcPct val="80000"/>
                        </a:lnSpc>
                      </a:pPr>
                      <a:r>
                        <a:rPr lang="en-US" sz="900" dirty="0">
                          <a:solidFill>
                            <a:schemeClr val="accent2">
                              <a:lumMod val="75000"/>
                            </a:schemeClr>
                          </a:solidFill>
                        </a:rPr>
                        <a:t> 10</a:t>
                      </a:r>
                    </a:p>
                  </a:txBody>
                  <a:tcPr marL="18288" marR="18288" marT="18288" marB="18288" anchor="ctr"/>
                </a:tc>
                <a:tc>
                  <a:txBody>
                    <a:bodyPr/>
                    <a:lstStyle/>
                    <a:p>
                      <a:pPr algn="ctr">
                        <a:lnSpc>
                          <a:spcPct val="80000"/>
                        </a:lnSpc>
                      </a:pPr>
                      <a:r>
                        <a:rPr lang="en-US" sz="900" dirty="0">
                          <a:solidFill>
                            <a:schemeClr val="accent2">
                              <a:lumMod val="75000"/>
                            </a:schemeClr>
                          </a:solidFill>
                        </a:rPr>
                        <a:t>  9</a:t>
                      </a:r>
                    </a:p>
                  </a:txBody>
                  <a:tcPr marL="18288" marR="18288" marT="18288" marB="18288" anchor="ctr"/>
                </a:tc>
                <a:tc>
                  <a:txBody>
                    <a:bodyPr/>
                    <a:lstStyle/>
                    <a:p>
                      <a:pPr algn="ctr">
                        <a:lnSpc>
                          <a:spcPct val="80000"/>
                        </a:lnSpc>
                      </a:pPr>
                      <a:r>
                        <a:rPr lang="en-US" sz="900" dirty="0">
                          <a:solidFill>
                            <a:schemeClr val="accent2">
                              <a:lumMod val="75000"/>
                            </a:schemeClr>
                          </a:solidFill>
                        </a:rPr>
                        <a:t>  7</a:t>
                      </a:r>
                    </a:p>
                  </a:txBody>
                  <a:tcPr marL="18288" marR="18288" marT="18288" marB="18288" anchor="ctr"/>
                </a:tc>
                <a:extLst>
                  <a:ext uri="{0D108BD9-81ED-4DB2-BD59-A6C34878D82A}">
                    <a16:rowId xmlns:a16="http://schemas.microsoft.com/office/drawing/2014/main" val="916261849"/>
                  </a:ext>
                </a:extLst>
              </a:tr>
            </a:tbl>
          </a:graphicData>
        </a:graphic>
      </p:graphicFrame>
      <p:sp>
        <p:nvSpPr>
          <p:cNvPr id="14" name="TextBox 13">
            <a:extLst>
              <a:ext uri="{FF2B5EF4-FFF2-40B4-BE49-F238E27FC236}">
                <a16:creationId xmlns:a16="http://schemas.microsoft.com/office/drawing/2014/main" id="{4E800E59-B3AE-40BD-85EA-DCF8C9FCB595}"/>
              </a:ext>
            </a:extLst>
          </p:cNvPr>
          <p:cNvSpPr txBox="1"/>
          <p:nvPr/>
        </p:nvSpPr>
        <p:spPr>
          <a:xfrm>
            <a:off x="390734" y="5924551"/>
            <a:ext cx="1149143" cy="230832"/>
          </a:xfrm>
          <a:prstGeom prst="rect">
            <a:avLst/>
          </a:prstGeom>
          <a:noFill/>
        </p:spPr>
        <p:txBody>
          <a:bodyPr wrap="square" rtlCol="0">
            <a:spAutoFit/>
          </a:bodyPr>
          <a:lstStyle/>
          <a:p>
            <a:pPr defTabSz="914377">
              <a:defRPr/>
            </a:pPr>
            <a:r>
              <a:rPr lang="en-US" sz="900" dirty="0">
                <a:solidFill>
                  <a:prstClr val="black"/>
                </a:solidFill>
                <a:latin typeface="Tahoma"/>
                <a:ea typeface="ＭＳ Ｐゴシック" charset="0"/>
                <a:cs typeface="Calibri" panose="020F0502020204030204" pitchFamily="34" charset="0"/>
              </a:rPr>
              <a:t>Numbers at risk:</a:t>
            </a:r>
          </a:p>
        </p:txBody>
      </p:sp>
      <p:graphicFrame>
        <p:nvGraphicFramePr>
          <p:cNvPr id="15" name="Table 5">
            <a:extLst>
              <a:ext uri="{FF2B5EF4-FFF2-40B4-BE49-F238E27FC236}">
                <a16:creationId xmlns:a16="http://schemas.microsoft.com/office/drawing/2014/main" id="{C798128C-86BE-4B13-9E21-A4BB27BDE6D6}"/>
              </a:ext>
            </a:extLst>
          </p:cNvPr>
          <p:cNvGraphicFramePr>
            <a:graphicFrameLocks/>
          </p:cNvGraphicFramePr>
          <p:nvPr>
            <p:extLst>
              <p:ext uri="{D42A27DB-BD31-4B8C-83A1-F6EECF244321}">
                <p14:modId xmlns:p14="http://schemas.microsoft.com/office/powerpoint/2010/main" val="2768568945"/>
              </p:ext>
            </p:extLst>
          </p:nvPr>
        </p:nvGraphicFramePr>
        <p:xfrm>
          <a:off x="7076419" y="1487854"/>
          <a:ext cx="4955696" cy="2134183"/>
        </p:xfrm>
        <a:graphic>
          <a:graphicData uri="http://schemas.openxmlformats.org/drawingml/2006/table">
            <a:tbl>
              <a:tblPr firstRow="1" bandRow="1">
                <a:tableStyleId>{FABFCF23-3B69-468F-B69F-88F6DE6A72F2}</a:tableStyleId>
              </a:tblPr>
              <a:tblGrid>
                <a:gridCol w="762415">
                  <a:extLst>
                    <a:ext uri="{9D8B030D-6E8A-4147-A177-3AD203B41FA5}">
                      <a16:colId xmlns:a16="http://schemas.microsoft.com/office/drawing/2014/main" val="2360520136"/>
                    </a:ext>
                  </a:extLst>
                </a:gridCol>
                <a:gridCol w="575963">
                  <a:extLst>
                    <a:ext uri="{9D8B030D-6E8A-4147-A177-3AD203B41FA5}">
                      <a16:colId xmlns:a16="http://schemas.microsoft.com/office/drawing/2014/main" val="1938428666"/>
                    </a:ext>
                  </a:extLst>
                </a:gridCol>
                <a:gridCol w="716201">
                  <a:extLst>
                    <a:ext uri="{9D8B030D-6E8A-4147-A177-3AD203B41FA5}">
                      <a16:colId xmlns:a16="http://schemas.microsoft.com/office/drawing/2014/main" val="2696195892"/>
                    </a:ext>
                  </a:extLst>
                </a:gridCol>
                <a:gridCol w="1038579">
                  <a:extLst>
                    <a:ext uri="{9D8B030D-6E8A-4147-A177-3AD203B41FA5}">
                      <a16:colId xmlns:a16="http://schemas.microsoft.com/office/drawing/2014/main" val="2002625749"/>
                    </a:ext>
                  </a:extLst>
                </a:gridCol>
                <a:gridCol w="1095023">
                  <a:extLst>
                    <a:ext uri="{9D8B030D-6E8A-4147-A177-3AD203B41FA5}">
                      <a16:colId xmlns:a16="http://schemas.microsoft.com/office/drawing/2014/main" val="1907174312"/>
                    </a:ext>
                  </a:extLst>
                </a:gridCol>
                <a:gridCol w="767515">
                  <a:extLst>
                    <a:ext uri="{9D8B030D-6E8A-4147-A177-3AD203B41FA5}">
                      <a16:colId xmlns:a16="http://schemas.microsoft.com/office/drawing/2014/main" val="3571488492"/>
                    </a:ext>
                  </a:extLst>
                </a:gridCol>
              </a:tblGrid>
              <a:tr h="762583">
                <a:tc>
                  <a:txBody>
                    <a:bodyPr/>
                    <a:lstStyle/>
                    <a:p>
                      <a:pPr algn="l"/>
                      <a:endParaRPr lang="en-US" sz="1200" b="1" dirty="0">
                        <a:solidFill>
                          <a:schemeClr val="bg1"/>
                        </a:solidFill>
                      </a:endParaRPr>
                    </a:p>
                  </a:txBody>
                  <a:tcPr/>
                </a:tc>
                <a:tc>
                  <a:txBody>
                    <a:bodyPr/>
                    <a:lstStyle/>
                    <a:p>
                      <a:pPr algn="l"/>
                      <a:r>
                        <a:rPr lang="en-US" sz="1200" b="1" dirty="0">
                          <a:solidFill>
                            <a:schemeClr val="bg1"/>
                          </a:solidFill>
                        </a:rPr>
                        <a:t>Pts</a:t>
                      </a:r>
                    </a:p>
                  </a:txBody>
                  <a:tcPr anchor="b"/>
                </a:tc>
                <a:tc>
                  <a:txBody>
                    <a:bodyPr/>
                    <a:lstStyle/>
                    <a:p>
                      <a:pPr algn="l"/>
                      <a:r>
                        <a:rPr lang="en-US" sz="1200" b="1" dirty="0">
                          <a:solidFill>
                            <a:schemeClr val="bg1"/>
                          </a:solidFill>
                        </a:rPr>
                        <a:t>PFS Events</a:t>
                      </a:r>
                    </a:p>
                  </a:txBody>
                  <a:tcPr anchor="b"/>
                </a:tc>
                <a:tc>
                  <a:txBody>
                    <a:bodyPr/>
                    <a:lstStyle/>
                    <a:p>
                      <a:pPr algn="l"/>
                      <a:r>
                        <a:rPr lang="en-US" sz="1200" b="1" dirty="0">
                          <a:solidFill>
                            <a:schemeClr val="bg1"/>
                          </a:solidFill>
                        </a:rPr>
                        <a:t>Median PFS, </a:t>
                      </a:r>
                      <a:r>
                        <a:rPr lang="en-US" sz="1200" b="1" dirty="0" err="1">
                          <a:solidFill>
                            <a:schemeClr val="bg1"/>
                          </a:solidFill>
                        </a:rPr>
                        <a:t>mo</a:t>
                      </a:r>
                      <a:endParaRPr lang="en-US" sz="1200" b="1" dirty="0">
                        <a:solidFill>
                          <a:schemeClr val="bg1"/>
                        </a:solidFill>
                      </a:endParaRPr>
                    </a:p>
                    <a:p>
                      <a:pPr algn="l"/>
                      <a:r>
                        <a:rPr lang="en-US" sz="1200" b="1" dirty="0">
                          <a:solidFill>
                            <a:schemeClr val="bg1"/>
                          </a:solidFill>
                        </a:rPr>
                        <a:t>(90% CI)</a:t>
                      </a:r>
                    </a:p>
                  </a:txBody>
                  <a:tcPr anchor="b"/>
                </a:tc>
                <a:tc>
                  <a:txBody>
                    <a:bodyPr/>
                    <a:lstStyle/>
                    <a:p>
                      <a:pPr algn="l"/>
                      <a:r>
                        <a:rPr lang="en-US" sz="1200" b="1" dirty="0">
                          <a:solidFill>
                            <a:schemeClr val="bg1"/>
                          </a:solidFill>
                        </a:rPr>
                        <a:t>HR vs F (90% CI)</a:t>
                      </a:r>
                    </a:p>
                  </a:txBody>
                  <a:tcPr anchor="b"/>
                </a:tc>
                <a:tc>
                  <a:txBody>
                    <a:bodyPr/>
                    <a:lstStyle/>
                    <a:p>
                      <a:pPr algn="l"/>
                      <a:r>
                        <a:rPr lang="en-US" sz="1200" b="1" dirty="0">
                          <a:solidFill>
                            <a:schemeClr val="bg1"/>
                          </a:solidFill>
                        </a:rPr>
                        <a:t>P-value</a:t>
                      </a:r>
                    </a:p>
                  </a:txBody>
                  <a:tcPr anchor="b"/>
                </a:tc>
                <a:extLst>
                  <a:ext uri="{0D108BD9-81ED-4DB2-BD59-A6C34878D82A}">
                    <a16:rowId xmlns:a16="http://schemas.microsoft.com/office/drawing/2014/main" val="2411497594"/>
                  </a:ext>
                </a:extLst>
              </a:tr>
              <a:tr h="457200">
                <a:tc>
                  <a:txBody>
                    <a:bodyPr/>
                    <a:lstStyle/>
                    <a:p>
                      <a:pPr algn="l"/>
                      <a:r>
                        <a:rPr lang="en-US" sz="1200" b="1" dirty="0">
                          <a:solidFill>
                            <a:schemeClr val="bg1"/>
                          </a:solidFill>
                        </a:rPr>
                        <a:t>F</a:t>
                      </a:r>
                    </a:p>
                  </a:txBody>
                  <a:tcPr>
                    <a:solidFill>
                      <a:schemeClr val="accent4">
                        <a:lumMod val="50000"/>
                        <a:lumOff val="50000"/>
                      </a:schemeClr>
                    </a:solidFill>
                  </a:tcPr>
                </a:tc>
                <a:tc>
                  <a:txBody>
                    <a:bodyPr/>
                    <a:lstStyle/>
                    <a:p>
                      <a:pPr algn="l"/>
                      <a:r>
                        <a:rPr lang="en-US" sz="1200" b="0" dirty="0"/>
                        <a:t>55</a:t>
                      </a:r>
                    </a:p>
                  </a:txBody>
                  <a:tcPr/>
                </a:tc>
                <a:tc>
                  <a:txBody>
                    <a:bodyPr/>
                    <a:lstStyle/>
                    <a:p>
                      <a:pPr algn="l"/>
                      <a:r>
                        <a:rPr lang="en-US" sz="1200" b="0" dirty="0"/>
                        <a:t>34</a:t>
                      </a:r>
                    </a:p>
                  </a:txBody>
                  <a:tcPr/>
                </a:tc>
                <a:tc>
                  <a:txBody>
                    <a:bodyPr/>
                    <a:lstStyle/>
                    <a:p>
                      <a:pPr algn="l"/>
                      <a:r>
                        <a:rPr lang="en-US" sz="1200" b="1" dirty="0"/>
                        <a:t>4.8</a:t>
                      </a:r>
                    </a:p>
                    <a:p>
                      <a:pPr algn="l"/>
                      <a:r>
                        <a:rPr lang="en-US" sz="1200" b="0" dirty="0"/>
                        <a:t>(2.1, 8.2)</a:t>
                      </a:r>
                    </a:p>
                  </a:txBody>
                  <a:tcPr/>
                </a:tc>
                <a:tc>
                  <a:txBody>
                    <a:bodyPr/>
                    <a:lstStyle/>
                    <a:p>
                      <a:pPr algn="l"/>
                      <a:r>
                        <a:rPr lang="en-US" sz="1200" b="0" dirty="0"/>
                        <a:t>--</a:t>
                      </a:r>
                    </a:p>
                  </a:txBody>
                  <a:tcPr/>
                </a:tc>
                <a:tc>
                  <a:txBody>
                    <a:bodyPr/>
                    <a:lstStyle/>
                    <a:p>
                      <a:pPr algn="l"/>
                      <a:r>
                        <a:rPr lang="en-US" sz="1200" b="0" dirty="0"/>
                        <a:t>--</a:t>
                      </a:r>
                    </a:p>
                  </a:txBody>
                  <a:tcPr/>
                </a:tc>
                <a:extLst>
                  <a:ext uri="{0D108BD9-81ED-4DB2-BD59-A6C34878D82A}">
                    <a16:rowId xmlns:a16="http://schemas.microsoft.com/office/drawing/2014/main" val="1856425036"/>
                  </a:ext>
                </a:extLst>
              </a:tr>
              <a:tr h="457200">
                <a:tc>
                  <a:txBody>
                    <a:bodyPr/>
                    <a:lstStyle/>
                    <a:p>
                      <a:pPr algn="l"/>
                      <a:r>
                        <a:rPr lang="en-US" sz="1200" b="1" dirty="0">
                          <a:solidFill>
                            <a:schemeClr val="bg1"/>
                          </a:solidFill>
                        </a:rPr>
                        <a:t>F+P</a:t>
                      </a:r>
                    </a:p>
                  </a:txBody>
                  <a:tcPr>
                    <a:solidFill>
                      <a:srgbClr val="FF0000"/>
                    </a:solidFill>
                  </a:tcPr>
                </a:tc>
                <a:tc>
                  <a:txBody>
                    <a:bodyPr/>
                    <a:lstStyle/>
                    <a:p>
                      <a:pPr algn="l"/>
                      <a:r>
                        <a:rPr lang="en-US" sz="1200" b="0" dirty="0"/>
                        <a:t>111</a:t>
                      </a:r>
                    </a:p>
                  </a:txBody>
                  <a:tcPr/>
                </a:tc>
                <a:tc>
                  <a:txBody>
                    <a:bodyPr/>
                    <a:lstStyle/>
                    <a:p>
                      <a:pPr algn="l"/>
                      <a:r>
                        <a:rPr lang="en-US" sz="1200" b="0" dirty="0"/>
                        <a:t>79</a:t>
                      </a:r>
                    </a:p>
                  </a:txBody>
                  <a:tcPr/>
                </a:tc>
                <a:tc>
                  <a:txBody>
                    <a:bodyPr/>
                    <a:lstStyle/>
                    <a:p>
                      <a:pPr algn="l"/>
                      <a:r>
                        <a:rPr lang="en-US" sz="1200" b="1" dirty="0"/>
                        <a:t>4.6</a:t>
                      </a:r>
                    </a:p>
                    <a:p>
                      <a:pPr algn="l"/>
                      <a:r>
                        <a:rPr lang="en-US" sz="1200" b="0" dirty="0"/>
                        <a:t>(3.6, 5.9)</a:t>
                      </a:r>
                    </a:p>
                  </a:txBody>
                  <a:tcPr/>
                </a:tc>
                <a:tc>
                  <a:txBody>
                    <a:bodyPr/>
                    <a:lstStyle/>
                    <a:p>
                      <a:pPr algn="l"/>
                      <a:r>
                        <a:rPr lang="en-US" sz="1200" b="0" dirty="0"/>
                        <a:t>1.11</a:t>
                      </a:r>
                    </a:p>
                    <a:p>
                      <a:pPr algn="l"/>
                      <a:r>
                        <a:rPr lang="en-US" sz="1200" b="0" dirty="0"/>
                        <a:t>(0.74-1.66)</a:t>
                      </a:r>
                    </a:p>
                  </a:txBody>
                  <a:tcPr/>
                </a:tc>
                <a:tc>
                  <a:txBody>
                    <a:bodyPr/>
                    <a:lstStyle/>
                    <a:p>
                      <a:pPr algn="l"/>
                      <a:r>
                        <a:rPr lang="en-US" sz="1200" b="0" dirty="0"/>
                        <a:t>P=0.62</a:t>
                      </a:r>
                    </a:p>
                  </a:txBody>
                  <a:tcPr/>
                </a:tc>
                <a:extLst>
                  <a:ext uri="{0D108BD9-81ED-4DB2-BD59-A6C34878D82A}">
                    <a16:rowId xmlns:a16="http://schemas.microsoft.com/office/drawing/2014/main" val="2049161560"/>
                  </a:ext>
                </a:extLst>
              </a:tr>
              <a:tr h="457200">
                <a:tc>
                  <a:txBody>
                    <a:bodyPr/>
                    <a:lstStyle/>
                    <a:p>
                      <a:pPr algn="l"/>
                      <a:r>
                        <a:rPr lang="en-US" sz="1200" b="1" dirty="0">
                          <a:solidFill>
                            <a:schemeClr val="bg1"/>
                          </a:solidFill>
                        </a:rPr>
                        <a:t>F+P+A</a:t>
                      </a:r>
                    </a:p>
                  </a:txBody>
                  <a:tcPr>
                    <a:solidFill>
                      <a:srgbClr val="00B050"/>
                    </a:solidFill>
                  </a:tcPr>
                </a:tc>
                <a:tc>
                  <a:txBody>
                    <a:bodyPr/>
                    <a:lstStyle/>
                    <a:p>
                      <a:pPr algn="l"/>
                      <a:r>
                        <a:rPr lang="en-US" sz="1200" b="0" dirty="0"/>
                        <a:t>54</a:t>
                      </a:r>
                    </a:p>
                  </a:txBody>
                  <a:tcPr/>
                </a:tc>
                <a:tc>
                  <a:txBody>
                    <a:bodyPr/>
                    <a:lstStyle/>
                    <a:p>
                      <a:pPr algn="l"/>
                      <a:r>
                        <a:rPr lang="en-US" sz="1200" b="0" dirty="0"/>
                        <a:t>35</a:t>
                      </a:r>
                    </a:p>
                  </a:txBody>
                  <a:tcPr/>
                </a:tc>
                <a:tc>
                  <a:txBody>
                    <a:bodyPr/>
                    <a:lstStyle/>
                    <a:p>
                      <a:pPr algn="l"/>
                      <a:r>
                        <a:rPr lang="en-US" sz="1200" b="1" dirty="0"/>
                        <a:t>8.1</a:t>
                      </a:r>
                    </a:p>
                    <a:p>
                      <a:pPr algn="l"/>
                      <a:r>
                        <a:rPr lang="en-US" sz="1200" b="0" dirty="0"/>
                        <a:t>(3.2, 10.7)</a:t>
                      </a:r>
                    </a:p>
                  </a:txBody>
                  <a:tcPr/>
                </a:tc>
                <a:tc>
                  <a:txBody>
                    <a:bodyPr/>
                    <a:lstStyle/>
                    <a:p>
                      <a:pPr algn="l"/>
                      <a:r>
                        <a:rPr lang="en-US" sz="1200" b="0" dirty="0"/>
                        <a:t>0.75</a:t>
                      </a:r>
                    </a:p>
                    <a:p>
                      <a:pPr algn="l"/>
                      <a:r>
                        <a:rPr lang="en-US" sz="1200" b="0" dirty="0"/>
                        <a:t>(0.47-1.20)</a:t>
                      </a:r>
                    </a:p>
                  </a:txBody>
                  <a:tcPr/>
                </a:tc>
                <a:tc>
                  <a:txBody>
                    <a:bodyPr/>
                    <a:lstStyle/>
                    <a:p>
                      <a:pPr algn="l"/>
                      <a:r>
                        <a:rPr lang="en-US" sz="1200" b="0" dirty="0"/>
                        <a:t>P=0.23</a:t>
                      </a:r>
                    </a:p>
                  </a:txBody>
                  <a:tcPr/>
                </a:tc>
                <a:extLst>
                  <a:ext uri="{0D108BD9-81ED-4DB2-BD59-A6C34878D82A}">
                    <a16:rowId xmlns:a16="http://schemas.microsoft.com/office/drawing/2014/main" val="2311778699"/>
                  </a:ext>
                </a:extLst>
              </a:tr>
            </a:tbl>
          </a:graphicData>
        </a:graphic>
      </p:graphicFrame>
    </p:spTree>
    <p:extLst>
      <p:ext uri="{BB962C8B-B14F-4D97-AF65-F5344CB8AC3E}">
        <p14:creationId xmlns:p14="http://schemas.microsoft.com/office/powerpoint/2010/main" val="63547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027A04-00E1-4A71-A887-A71E738EF421}"/>
              </a:ext>
            </a:extLst>
          </p:cNvPr>
          <p:cNvSpPr txBox="1">
            <a:spLocks/>
          </p:cNvSpPr>
          <p:nvPr/>
        </p:nvSpPr>
        <p:spPr bwMode="auto">
          <a:xfrm>
            <a:off x="753804" y="-236338"/>
            <a:ext cx="10684391" cy="9747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lnSpc>
                <a:spcPct val="90000"/>
              </a:lnSpc>
              <a:spcBef>
                <a:spcPct val="0"/>
              </a:spcBef>
              <a:spcAft>
                <a:spcPct val="0"/>
              </a:spcAft>
              <a:defRPr sz="2800" b="1" kern="1200">
                <a:solidFill>
                  <a:schemeClr val="tx1"/>
                </a:solidFill>
                <a:latin typeface="+mn-lt"/>
                <a:ea typeface="ＭＳ Ｐゴシック" charset="0"/>
                <a:cs typeface="Calibri" panose="020F0502020204030204" pitchFamily="34" charset="0"/>
              </a:defRPr>
            </a:lvl1pPr>
            <a:lvl2pPr algn="l" defTabSz="457200" rtl="0" eaLnBrk="1" fontAlgn="base" hangingPunct="1">
              <a:spcBef>
                <a:spcPct val="0"/>
              </a:spcBef>
              <a:spcAft>
                <a:spcPct val="0"/>
              </a:spcAft>
              <a:defRPr sz="3000" b="1">
                <a:solidFill>
                  <a:schemeClr val="tx1"/>
                </a:solidFill>
                <a:latin typeface="Georgia" charset="0"/>
                <a:ea typeface="ＭＳ Ｐゴシック" charset="0"/>
              </a:defRPr>
            </a:lvl2pPr>
            <a:lvl3pPr algn="l" defTabSz="457200" rtl="0" eaLnBrk="1" fontAlgn="base" hangingPunct="1">
              <a:spcBef>
                <a:spcPct val="0"/>
              </a:spcBef>
              <a:spcAft>
                <a:spcPct val="0"/>
              </a:spcAft>
              <a:defRPr sz="3000" b="1">
                <a:solidFill>
                  <a:schemeClr val="tx1"/>
                </a:solidFill>
                <a:latin typeface="Georgia" charset="0"/>
                <a:ea typeface="ＭＳ Ｐゴシック" charset="0"/>
              </a:defRPr>
            </a:lvl3pPr>
            <a:lvl4pPr algn="l" defTabSz="457200" rtl="0" eaLnBrk="1" fontAlgn="base" hangingPunct="1">
              <a:spcBef>
                <a:spcPct val="0"/>
              </a:spcBef>
              <a:spcAft>
                <a:spcPct val="0"/>
              </a:spcAft>
              <a:defRPr sz="3000" b="1">
                <a:solidFill>
                  <a:schemeClr val="tx1"/>
                </a:solidFill>
                <a:latin typeface="Georgia" charset="0"/>
                <a:ea typeface="ＭＳ Ｐゴシック" charset="0"/>
              </a:defRPr>
            </a:lvl4pPr>
            <a:lvl5pPr algn="l" defTabSz="457200" rtl="0" eaLnBrk="1" fontAlgn="base" hangingPunct="1">
              <a:spcBef>
                <a:spcPct val="0"/>
              </a:spcBef>
              <a:spcAft>
                <a:spcPct val="0"/>
              </a:spcAft>
              <a:defRPr sz="3000" b="1">
                <a:solidFill>
                  <a:schemeClr val="tx1"/>
                </a:solidFill>
                <a:latin typeface="Georgia" charset="0"/>
                <a:ea typeface="ＭＳ Ｐゴシック" charset="0"/>
              </a:defRPr>
            </a:lvl5pPr>
            <a:lvl6pPr marL="457200" algn="l" defTabSz="457200" rtl="0" eaLnBrk="1" fontAlgn="base" hangingPunct="1">
              <a:spcBef>
                <a:spcPct val="0"/>
              </a:spcBef>
              <a:spcAft>
                <a:spcPct val="0"/>
              </a:spcAft>
              <a:defRPr sz="3000" b="1">
                <a:solidFill>
                  <a:schemeClr val="tx1"/>
                </a:solidFill>
                <a:latin typeface="Georgia" charset="0"/>
                <a:ea typeface="ＭＳ Ｐゴシック" charset="0"/>
              </a:defRPr>
            </a:lvl6pPr>
            <a:lvl7pPr marL="914400" algn="l" defTabSz="457200" rtl="0" eaLnBrk="1" fontAlgn="base" hangingPunct="1">
              <a:spcBef>
                <a:spcPct val="0"/>
              </a:spcBef>
              <a:spcAft>
                <a:spcPct val="0"/>
              </a:spcAft>
              <a:defRPr sz="3000" b="1">
                <a:solidFill>
                  <a:schemeClr val="tx1"/>
                </a:solidFill>
                <a:latin typeface="Georgia" charset="0"/>
                <a:ea typeface="ＭＳ Ｐゴシック" charset="0"/>
              </a:defRPr>
            </a:lvl7pPr>
            <a:lvl8pPr marL="1371600" algn="l" defTabSz="457200" rtl="0" eaLnBrk="1" fontAlgn="base" hangingPunct="1">
              <a:spcBef>
                <a:spcPct val="0"/>
              </a:spcBef>
              <a:spcAft>
                <a:spcPct val="0"/>
              </a:spcAft>
              <a:defRPr sz="3000" b="1">
                <a:solidFill>
                  <a:schemeClr val="tx1"/>
                </a:solidFill>
                <a:latin typeface="Georgia" charset="0"/>
                <a:ea typeface="ＭＳ Ｐゴシック" charset="0"/>
              </a:defRPr>
            </a:lvl8pPr>
            <a:lvl9pPr marL="1828800" algn="l" defTabSz="457200" rtl="0" eaLnBrk="1" fontAlgn="base" hangingPunct="1">
              <a:spcBef>
                <a:spcPct val="0"/>
              </a:spcBef>
              <a:spcAft>
                <a:spcPct val="0"/>
              </a:spcAft>
              <a:defRPr sz="3000" b="1">
                <a:solidFill>
                  <a:schemeClr val="tx1"/>
                </a:solidFill>
                <a:latin typeface="Georgia" charset="0"/>
                <a:ea typeface="ＭＳ Ｐゴシック" charset="0"/>
              </a:defRPr>
            </a:lvl9pPr>
          </a:lstStyle>
          <a:p>
            <a:pPr algn="ctr" defTabSz="457189">
              <a:defRPr/>
            </a:pPr>
            <a:r>
              <a:rPr lang="en-US" sz="3200" dirty="0">
                <a:solidFill>
                  <a:prstClr val="black"/>
                </a:solidFill>
                <a:latin typeface="Arial" charset="0"/>
                <a:ea typeface="Arial" charset="0"/>
                <a:cs typeface="Arial" charset="0"/>
              </a:rPr>
              <a:t>Ongoing Trials</a:t>
            </a:r>
          </a:p>
        </p:txBody>
      </p:sp>
      <p:pic>
        <p:nvPicPr>
          <p:cNvPr id="5" name="Picture 4">
            <a:extLst>
              <a:ext uri="{FF2B5EF4-FFF2-40B4-BE49-F238E27FC236}">
                <a16:creationId xmlns:a16="http://schemas.microsoft.com/office/drawing/2014/main" id="{6FDEA70D-63B6-46E2-AD50-4C23A9D56D75}"/>
              </a:ext>
            </a:extLst>
          </p:cNvPr>
          <p:cNvPicPr>
            <a:picLocks noChangeAspect="1"/>
          </p:cNvPicPr>
          <p:nvPr/>
        </p:nvPicPr>
        <p:blipFill rotWithShape="1">
          <a:blip r:embed="rId3"/>
          <a:srcRect b="27806"/>
          <a:stretch/>
        </p:blipFill>
        <p:spPr>
          <a:xfrm>
            <a:off x="1871663" y="2719869"/>
            <a:ext cx="8448675" cy="3717507"/>
          </a:xfrm>
          <a:prstGeom prst="rect">
            <a:avLst/>
          </a:prstGeom>
        </p:spPr>
      </p:pic>
      <p:sp>
        <p:nvSpPr>
          <p:cNvPr id="6" name="TextBox 5">
            <a:extLst>
              <a:ext uri="{FF2B5EF4-FFF2-40B4-BE49-F238E27FC236}">
                <a16:creationId xmlns:a16="http://schemas.microsoft.com/office/drawing/2014/main" id="{9EC0DF80-9077-461B-A58D-18D878E0A7D1}"/>
              </a:ext>
            </a:extLst>
          </p:cNvPr>
          <p:cNvSpPr txBox="1"/>
          <p:nvPr/>
        </p:nvSpPr>
        <p:spPr>
          <a:xfrm>
            <a:off x="1161191" y="4393956"/>
            <a:ext cx="856325" cy="369332"/>
          </a:xfrm>
          <a:prstGeom prst="rect">
            <a:avLst/>
          </a:prstGeom>
          <a:noFill/>
        </p:spPr>
        <p:txBody>
          <a:bodyPr wrap="none" rtlCol="0">
            <a:spAutoFit/>
          </a:bodyPr>
          <a:lstStyle/>
          <a:p>
            <a:pPr defTabSz="914377">
              <a:defRPr/>
            </a:pPr>
            <a:r>
              <a:rPr lang="en-US" b="1" dirty="0">
                <a:solidFill>
                  <a:prstClr val="black"/>
                </a:solidFill>
                <a:latin typeface="Calibri"/>
                <a:ea typeface="ＭＳ Ｐゴシック" charset="0"/>
              </a:rPr>
              <a:t>N= 860</a:t>
            </a:r>
          </a:p>
        </p:txBody>
      </p:sp>
      <p:sp>
        <p:nvSpPr>
          <p:cNvPr id="8" name="TextBox 7">
            <a:extLst>
              <a:ext uri="{FF2B5EF4-FFF2-40B4-BE49-F238E27FC236}">
                <a16:creationId xmlns:a16="http://schemas.microsoft.com/office/drawing/2014/main" id="{21470907-9C88-42DB-A770-43D39A16F929}"/>
              </a:ext>
            </a:extLst>
          </p:cNvPr>
          <p:cNvSpPr txBox="1"/>
          <p:nvPr/>
        </p:nvSpPr>
        <p:spPr>
          <a:xfrm>
            <a:off x="1871663" y="986945"/>
            <a:ext cx="9408061" cy="954107"/>
          </a:xfrm>
          <a:prstGeom prst="rect">
            <a:avLst/>
          </a:prstGeom>
          <a:noFill/>
        </p:spPr>
        <p:txBody>
          <a:bodyPr wrap="square" rtlCol="0">
            <a:spAutoFit/>
          </a:bodyPr>
          <a:lstStyle/>
          <a:p>
            <a:pPr defTabSz="914377">
              <a:defRPr/>
            </a:pPr>
            <a:r>
              <a:rPr lang="en-US" sz="2800" dirty="0">
                <a:solidFill>
                  <a:prstClr val="black"/>
                </a:solidFill>
                <a:latin typeface="Calibri"/>
                <a:ea typeface="ＭＳ Ｐゴシック" charset="0"/>
              </a:rPr>
              <a:t>Await data from larger randomized phase 3trials </a:t>
            </a:r>
            <a:r>
              <a:rPr lang="en-US" sz="2800" dirty="0" err="1">
                <a:solidFill>
                  <a:prstClr val="black"/>
                </a:solidFill>
                <a:latin typeface="Calibri"/>
                <a:ea typeface="ＭＳ Ｐゴシック" charset="0"/>
              </a:rPr>
              <a:t>postMONARCH</a:t>
            </a:r>
            <a:r>
              <a:rPr lang="en-US" sz="2800" dirty="0">
                <a:solidFill>
                  <a:prstClr val="black"/>
                </a:solidFill>
                <a:latin typeface="Calibri"/>
                <a:ea typeface="ＭＳ Ｐゴシック" charset="0"/>
              </a:rPr>
              <a:t>: </a:t>
            </a:r>
            <a:r>
              <a:rPr lang="en-US" sz="2800" dirty="0" err="1">
                <a:solidFill>
                  <a:prstClr val="black"/>
                </a:solidFill>
                <a:latin typeface="Calibri"/>
                <a:ea typeface="ＭＳ Ｐゴシック" charset="0"/>
              </a:rPr>
              <a:t>Fulvestrant</a:t>
            </a:r>
            <a:r>
              <a:rPr lang="en-US" sz="2800" dirty="0">
                <a:solidFill>
                  <a:prstClr val="black"/>
                </a:solidFill>
                <a:latin typeface="Calibri"/>
                <a:ea typeface="ＭＳ Ｐゴシック" charset="0"/>
              </a:rPr>
              <a:t> + </a:t>
            </a:r>
            <a:r>
              <a:rPr lang="en-US" sz="2800" dirty="0" err="1">
                <a:solidFill>
                  <a:prstClr val="black"/>
                </a:solidFill>
                <a:latin typeface="Calibri"/>
                <a:ea typeface="ＭＳ Ｐゴシック" charset="0"/>
              </a:rPr>
              <a:t>Abemaciclib</a:t>
            </a:r>
            <a:r>
              <a:rPr lang="en-US" sz="2800" dirty="0">
                <a:solidFill>
                  <a:prstClr val="black"/>
                </a:solidFill>
                <a:latin typeface="Calibri"/>
                <a:ea typeface="ＭＳ Ｐゴシック" charset="0"/>
              </a:rPr>
              <a:t> vs </a:t>
            </a:r>
            <a:r>
              <a:rPr lang="en-US" sz="2800" dirty="0" err="1">
                <a:solidFill>
                  <a:prstClr val="black"/>
                </a:solidFill>
                <a:latin typeface="Calibri"/>
                <a:ea typeface="ＭＳ Ｐゴシック" charset="0"/>
              </a:rPr>
              <a:t>Fulvestrant</a:t>
            </a:r>
            <a:endParaRPr lang="en-US" sz="2800" dirty="0">
              <a:solidFill>
                <a:prstClr val="black"/>
              </a:solidFill>
              <a:latin typeface="Calibri"/>
              <a:ea typeface="ＭＳ Ｐゴシック" charset="0"/>
            </a:endParaRPr>
          </a:p>
        </p:txBody>
      </p:sp>
      <p:sp>
        <p:nvSpPr>
          <p:cNvPr id="3" name="TextBox 2">
            <a:extLst>
              <a:ext uri="{FF2B5EF4-FFF2-40B4-BE49-F238E27FC236}">
                <a16:creationId xmlns:a16="http://schemas.microsoft.com/office/drawing/2014/main" id="{C6D82BE8-83F4-62DF-DEFC-984C3441428B}"/>
              </a:ext>
            </a:extLst>
          </p:cNvPr>
          <p:cNvSpPr txBox="1"/>
          <p:nvPr/>
        </p:nvSpPr>
        <p:spPr>
          <a:xfrm>
            <a:off x="5042125" y="2116341"/>
            <a:ext cx="1721946" cy="553998"/>
          </a:xfrm>
          <a:prstGeom prst="rect">
            <a:avLst/>
          </a:prstGeom>
          <a:noFill/>
        </p:spPr>
        <p:txBody>
          <a:bodyPr wrap="none" rtlCol="0">
            <a:spAutoFit/>
          </a:bodyPr>
          <a:lstStyle/>
          <a:p>
            <a:pPr defTabSz="914377">
              <a:defRPr/>
            </a:pPr>
            <a:r>
              <a:rPr lang="en-US" sz="3000" b="1" dirty="0">
                <a:solidFill>
                  <a:prstClr val="black"/>
                </a:solidFill>
                <a:latin typeface="Arial" charset="0"/>
                <a:ea typeface="Arial" charset="0"/>
                <a:cs typeface="Arial" charset="0"/>
              </a:rPr>
              <a:t>Ember-3</a:t>
            </a:r>
          </a:p>
        </p:txBody>
      </p:sp>
    </p:spTree>
    <p:extLst>
      <p:ext uri="{BB962C8B-B14F-4D97-AF65-F5344CB8AC3E}">
        <p14:creationId xmlns:p14="http://schemas.microsoft.com/office/powerpoint/2010/main" val="28534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8252"/>
            <a:ext cx="10644003" cy="1103313"/>
          </a:xfrm>
        </p:spPr>
        <p:txBody>
          <a:bodyPr/>
          <a:lstStyle/>
          <a:p>
            <a:r>
              <a:rPr lang="en-US" sz="3200" dirty="0">
                <a:latin typeface="Arial" charset="0"/>
                <a:ea typeface="Arial" charset="0"/>
                <a:cs typeface="Arial" charset="0"/>
              </a:rPr>
              <a:t>CDK4/6 INHIBITOR STUDIES IN EARLY-STAGE </a:t>
            </a:r>
            <a:br>
              <a:rPr lang="en-US" sz="3200" dirty="0">
                <a:latin typeface="Arial" charset="0"/>
                <a:ea typeface="Arial" charset="0"/>
                <a:cs typeface="Arial" charset="0"/>
              </a:rPr>
            </a:br>
            <a:r>
              <a:rPr lang="en-US" sz="3200" dirty="0">
                <a:latin typeface="Arial" charset="0"/>
                <a:ea typeface="Arial" charset="0"/>
                <a:cs typeface="Arial" charset="0"/>
              </a:rPr>
              <a:t>HR+/HER2- BREAST CANCER</a:t>
            </a:r>
            <a:endParaRPr lang="en-US" sz="3200" dirty="0">
              <a:solidFill>
                <a:srgbClr val="24206D"/>
              </a:solidFill>
              <a:latin typeface="Arial" charset="0"/>
              <a:ea typeface="Arial" charset="0"/>
              <a:cs typeface="Arial" charset="0"/>
            </a:endParaRPr>
          </a:p>
        </p:txBody>
      </p:sp>
      <p:graphicFrame>
        <p:nvGraphicFramePr>
          <p:cNvPr id="8" name="Content Placeholder 3"/>
          <p:cNvGraphicFramePr>
            <a:graphicFrameLocks noGrp="1"/>
          </p:cNvGraphicFramePr>
          <p:nvPr>
            <p:ph idx="1"/>
          </p:nvPr>
        </p:nvGraphicFramePr>
        <p:xfrm>
          <a:off x="522316" y="1562792"/>
          <a:ext cx="10733117" cy="4443270"/>
        </p:xfrm>
        <a:graphic>
          <a:graphicData uri="http://schemas.openxmlformats.org/drawingml/2006/table">
            <a:tbl>
              <a:tblPr firstRow="1" bandRow="1">
                <a:tableStyleId>{5C22544A-7EE6-4342-B048-85BDC9FD1C3A}</a:tableStyleId>
              </a:tblPr>
              <a:tblGrid>
                <a:gridCol w="1609966">
                  <a:extLst>
                    <a:ext uri="{9D8B030D-6E8A-4147-A177-3AD203B41FA5}">
                      <a16:colId xmlns:a16="http://schemas.microsoft.com/office/drawing/2014/main" val="20000"/>
                    </a:ext>
                  </a:extLst>
                </a:gridCol>
                <a:gridCol w="2567246">
                  <a:extLst>
                    <a:ext uri="{9D8B030D-6E8A-4147-A177-3AD203B41FA5}">
                      <a16:colId xmlns:a16="http://schemas.microsoft.com/office/drawing/2014/main" val="20001"/>
                    </a:ext>
                  </a:extLst>
                </a:gridCol>
                <a:gridCol w="2915346">
                  <a:extLst>
                    <a:ext uri="{9D8B030D-6E8A-4147-A177-3AD203B41FA5}">
                      <a16:colId xmlns:a16="http://schemas.microsoft.com/office/drawing/2014/main" val="20002"/>
                    </a:ext>
                  </a:extLst>
                </a:gridCol>
                <a:gridCol w="2168564">
                  <a:extLst>
                    <a:ext uri="{9D8B030D-6E8A-4147-A177-3AD203B41FA5}">
                      <a16:colId xmlns:a16="http://schemas.microsoft.com/office/drawing/2014/main" val="20003"/>
                    </a:ext>
                  </a:extLst>
                </a:gridCol>
                <a:gridCol w="1471995">
                  <a:extLst>
                    <a:ext uri="{9D8B030D-6E8A-4147-A177-3AD203B41FA5}">
                      <a16:colId xmlns:a16="http://schemas.microsoft.com/office/drawing/2014/main" val="20004"/>
                    </a:ext>
                  </a:extLst>
                </a:gridCol>
              </a:tblGrid>
              <a:tr h="533169">
                <a:tc>
                  <a:txBody>
                    <a:bodyPr/>
                    <a:lstStyle/>
                    <a:p>
                      <a:pPr algn="ctr"/>
                      <a:r>
                        <a:rPr lang="en-US" sz="1800" dirty="0">
                          <a:solidFill>
                            <a:schemeClr val="tx1"/>
                          </a:solidFill>
                          <a:latin typeface="Calibri" panose="020F0502020204030204" pitchFamily="34" charset="0"/>
                          <a:cs typeface="Calibri" panose="020F0502020204030204" pitchFamily="34" charset="0"/>
                        </a:rPr>
                        <a:t>Study</a:t>
                      </a:r>
                    </a:p>
                  </a:txBody>
                  <a:tcPr marL="107998" marR="107998" marT="60904" marB="60904"/>
                </a:tc>
                <a:tc>
                  <a:txBody>
                    <a:bodyPr/>
                    <a:lstStyle/>
                    <a:p>
                      <a:pPr algn="ctr"/>
                      <a:r>
                        <a:rPr lang="en-US" sz="1800" dirty="0">
                          <a:solidFill>
                            <a:schemeClr val="tx1"/>
                          </a:solidFill>
                          <a:latin typeface="Calibri" panose="020F0502020204030204" pitchFamily="34" charset="0"/>
                          <a:cs typeface="Calibri" panose="020F0502020204030204" pitchFamily="34" charset="0"/>
                        </a:rPr>
                        <a:t>Description</a:t>
                      </a:r>
                    </a:p>
                  </a:txBody>
                  <a:tcPr marL="107998" marR="107998" marT="60904" marB="60904"/>
                </a:tc>
                <a:tc>
                  <a:txBody>
                    <a:bodyPr/>
                    <a:lstStyle/>
                    <a:p>
                      <a:pPr algn="ctr"/>
                      <a:r>
                        <a:rPr lang="en-US" sz="1800">
                          <a:solidFill>
                            <a:schemeClr val="tx1"/>
                          </a:solidFill>
                          <a:latin typeface="Calibri" panose="020F0502020204030204" pitchFamily="34" charset="0"/>
                          <a:cs typeface="Calibri" panose="020F0502020204030204" pitchFamily="34" charset="0"/>
                        </a:rPr>
                        <a:t>Population*</a:t>
                      </a:r>
                    </a:p>
                  </a:txBody>
                  <a:tcPr marL="107998" marR="107998" marT="60904" marB="60904"/>
                </a:tc>
                <a:tc>
                  <a:txBody>
                    <a:bodyPr/>
                    <a:lstStyle/>
                    <a:p>
                      <a:pPr algn="ctr"/>
                      <a:r>
                        <a:rPr lang="en-US" sz="1800">
                          <a:solidFill>
                            <a:schemeClr val="tx1"/>
                          </a:solidFill>
                          <a:latin typeface="Calibri" panose="020F0502020204030204" pitchFamily="34" charset="0"/>
                          <a:cs typeface="Calibri" panose="020F0502020204030204" pitchFamily="34" charset="0"/>
                        </a:rPr>
                        <a:t>IDFS (%)</a:t>
                      </a:r>
                    </a:p>
                  </a:txBody>
                  <a:tcPr marL="107998" marR="107998" marT="60904" marB="60904"/>
                </a:tc>
                <a:tc>
                  <a:txBody>
                    <a:bodyPr/>
                    <a:lstStyle/>
                    <a:p>
                      <a:pPr algn="ctr"/>
                      <a:r>
                        <a:rPr lang="en-US" sz="1800" baseline="0" dirty="0">
                          <a:solidFill>
                            <a:schemeClr val="tx1"/>
                          </a:solidFill>
                          <a:latin typeface="Calibri" panose="020F0502020204030204" pitchFamily="34" charset="0"/>
                          <a:cs typeface="Calibri" panose="020F0502020204030204" pitchFamily="34" charset="0"/>
                        </a:rPr>
                        <a:t> median f/u (</a:t>
                      </a:r>
                      <a:r>
                        <a:rPr lang="en-US" sz="1800" baseline="0" dirty="0" err="1">
                          <a:solidFill>
                            <a:schemeClr val="tx1"/>
                          </a:solidFill>
                          <a:latin typeface="Calibri" panose="020F0502020204030204" pitchFamily="34" charset="0"/>
                          <a:cs typeface="Calibri" panose="020F0502020204030204" pitchFamily="34" charset="0"/>
                        </a:rPr>
                        <a:t>mos</a:t>
                      </a:r>
                      <a:r>
                        <a:rPr lang="en-US" sz="1800" baseline="0" dirty="0">
                          <a:solidFill>
                            <a:schemeClr val="tx1"/>
                          </a:solidFill>
                          <a:latin typeface="Calibri" panose="020F0502020204030204" pitchFamily="34" charset="0"/>
                          <a:cs typeface="Calibri" panose="020F0502020204030204" pitchFamily="34" charset="0"/>
                        </a:rPr>
                        <a:t>)</a:t>
                      </a:r>
                      <a:endParaRPr lang="en-US" sz="1800" dirty="0">
                        <a:solidFill>
                          <a:schemeClr val="tx1"/>
                        </a:solidFill>
                        <a:latin typeface="Calibri" panose="020F0502020204030204" pitchFamily="34" charset="0"/>
                        <a:cs typeface="Calibri" panose="020F0502020204030204" pitchFamily="34" charset="0"/>
                      </a:endParaRPr>
                    </a:p>
                  </a:txBody>
                  <a:tcPr marL="107998" marR="107998" marT="60904" marB="60904"/>
                </a:tc>
                <a:extLst>
                  <a:ext uri="{0D108BD9-81ED-4DB2-BD59-A6C34878D82A}">
                    <a16:rowId xmlns:a16="http://schemas.microsoft.com/office/drawing/2014/main" val="10000"/>
                  </a:ext>
                </a:extLst>
              </a:tr>
              <a:tr h="782170">
                <a:tc>
                  <a:txBody>
                    <a:bodyPr/>
                    <a:lstStyle/>
                    <a:p>
                      <a:r>
                        <a:rPr lang="en-US" sz="1600" dirty="0">
                          <a:solidFill>
                            <a:schemeClr val="tx1"/>
                          </a:solidFill>
                          <a:latin typeface="Calibri" panose="020F0502020204030204" pitchFamily="34" charset="0"/>
                          <a:cs typeface="Calibri" panose="020F0502020204030204" pitchFamily="34" charset="0"/>
                        </a:rPr>
                        <a:t>PALLAS</a:t>
                      </a:r>
                    </a:p>
                  </a:txBody>
                  <a:tcPr marL="107998" marR="107998" marT="60904" marB="6090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PALBO x 2 years </a:t>
                      </a:r>
                      <a:r>
                        <a:rPr lang="en-US" sz="1600" baseline="0"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 ET</a:t>
                      </a:r>
                    </a:p>
                    <a:p>
                      <a:r>
                        <a:rPr lang="en-US" sz="1600" baseline="0" dirty="0">
                          <a:solidFill>
                            <a:schemeClr val="tx1"/>
                          </a:solidFill>
                          <a:latin typeface="Calibri" panose="020F0502020204030204" pitchFamily="34" charset="0"/>
                          <a:cs typeface="Calibri" panose="020F0502020204030204" pitchFamily="34" charset="0"/>
                        </a:rPr>
                        <a:t> </a:t>
                      </a:r>
                      <a:endParaRPr lang="en-US" sz="1600" dirty="0">
                        <a:solidFill>
                          <a:schemeClr val="tx1"/>
                        </a:solidFill>
                        <a:latin typeface="Calibri" panose="020F0502020204030204" pitchFamily="34" charset="0"/>
                        <a:cs typeface="Calibri" panose="020F0502020204030204" pitchFamily="34" charset="0"/>
                      </a:endParaRPr>
                    </a:p>
                  </a:txBody>
                  <a:tcPr marL="107998" marR="107998" marT="60904" marB="60904"/>
                </a:tc>
                <a:tc>
                  <a:txBody>
                    <a:bodyPr/>
                    <a:lstStyle/>
                    <a:p>
                      <a:r>
                        <a:rPr lang="en-US" sz="1600">
                          <a:solidFill>
                            <a:schemeClr val="tx1"/>
                          </a:solidFill>
                          <a:latin typeface="Calibri" panose="020F0502020204030204" pitchFamily="34" charset="0"/>
                          <a:cs typeface="Calibri" panose="020F0502020204030204" pitchFamily="34" charset="0"/>
                        </a:rPr>
                        <a:t>Stage II/III</a:t>
                      </a:r>
                    </a:p>
                  </a:txBody>
                  <a:tcPr marL="107998" marR="107998" marT="60904" marB="60904"/>
                </a:tc>
                <a:tc>
                  <a:txBody>
                    <a:bodyPr/>
                    <a:lstStyle/>
                    <a:p>
                      <a:r>
                        <a:rPr lang="en-US" sz="1600">
                          <a:solidFill>
                            <a:schemeClr val="tx1"/>
                          </a:solidFill>
                          <a:latin typeface="Calibri" panose="020F0502020204030204" pitchFamily="34" charset="0"/>
                          <a:cs typeface="Calibri" panose="020F0502020204030204" pitchFamily="34" charset="0"/>
                        </a:rPr>
                        <a:t>3y: 88.2</a:t>
                      </a:r>
                      <a:r>
                        <a:rPr lang="en-US" sz="1600" baseline="0">
                          <a:solidFill>
                            <a:schemeClr val="tx1"/>
                          </a:solidFill>
                          <a:latin typeface="Calibri" panose="020F0502020204030204" pitchFamily="34" charset="0"/>
                          <a:cs typeface="Calibri" panose="020F0502020204030204" pitchFamily="34" charset="0"/>
                        </a:rPr>
                        <a:t> vs 88.5</a:t>
                      </a:r>
                      <a:endParaRPr lang="en-US" sz="1600">
                        <a:solidFill>
                          <a:schemeClr val="tx1"/>
                        </a:solidFill>
                        <a:latin typeface="Calibri" panose="020F0502020204030204" pitchFamily="34" charset="0"/>
                        <a:cs typeface="Calibri" panose="020F0502020204030204" pitchFamily="34" charset="0"/>
                      </a:endParaRPr>
                    </a:p>
                  </a:txBody>
                  <a:tcPr marL="107998" marR="107998" marT="60904" marB="60904"/>
                </a:tc>
                <a:tc>
                  <a:txBody>
                    <a:bodyPr/>
                    <a:lstStyle/>
                    <a:p>
                      <a:r>
                        <a:rPr lang="en-US" sz="1600">
                          <a:solidFill>
                            <a:schemeClr val="tx1"/>
                          </a:solidFill>
                          <a:latin typeface="Calibri" panose="020F0502020204030204" pitchFamily="34" charset="0"/>
                          <a:cs typeface="Calibri" panose="020F0502020204030204" pitchFamily="34" charset="0"/>
                        </a:rPr>
                        <a:t>23.7</a:t>
                      </a:r>
                      <a:r>
                        <a:rPr lang="en-US" sz="1600" baseline="0">
                          <a:solidFill>
                            <a:schemeClr val="tx1"/>
                          </a:solidFill>
                          <a:latin typeface="Calibri" panose="020F0502020204030204" pitchFamily="34" charset="0"/>
                          <a:cs typeface="Calibri" panose="020F0502020204030204" pitchFamily="34" charset="0"/>
                        </a:rPr>
                        <a:t> </a:t>
                      </a:r>
                      <a:endParaRPr lang="en-US" sz="1600">
                        <a:solidFill>
                          <a:schemeClr val="tx1"/>
                        </a:solidFill>
                        <a:latin typeface="Calibri" panose="020F0502020204030204" pitchFamily="34" charset="0"/>
                        <a:cs typeface="Calibri" panose="020F0502020204030204" pitchFamily="34" charset="0"/>
                      </a:endParaRPr>
                    </a:p>
                  </a:txBody>
                  <a:tcPr marL="107998" marR="107998" marT="60904" marB="60904"/>
                </a:tc>
                <a:extLst>
                  <a:ext uri="{0D108BD9-81ED-4DB2-BD59-A6C34878D82A}">
                    <a16:rowId xmlns:a16="http://schemas.microsoft.com/office/drawing/2014/main" val="10001"/>
                  </a:ext>
                </a:extLst>
              </a:tr>
              <a:tr h="1104241">
                <a:tc>
                  <a:txBody>
                    <a:bodyPr/>
                    <a:lstStyle/>
                    <a:p>
                      <a:r>
                        <a:rPr lang="en-US" sz="1600" dirty="0">
                          <a:solidFill>
                            <a:schemeClr val="tx1"/>
                          </a:solidFill>
                          <a:latin typeface="Calibri" panose="020F0502020204030204" pitchFamily="34" charset="0"/>
                          <a:cs typeface="Calibri" panose="020F0502020204030204" pitchFamily="34" charset="0"/>
                        </a:rPr>
                        <a:t>PENELOPE-B</a:t>
                      </a:r>
                      <a:endParaRPr lang="en-US" sz="1600" baseline="30000" dirty="0">
                        <a:solidFill>
                          <a:schemeClr val="tx1"/>
                        </a:solidFill>
                        <a:latin typeface="Calibri" panose="020F0502020204030204" pitchFamily="34" charset="0"/>
                        <a:cs typeface="Calibri" panose="020F0502020204030204" pitchFamily="34" charset="0"/>
                      </a:endParaRPr>
                    </a:p>
                  </a:txBody>
                  <a:tcPr marL="107998" marR="107998" marT="60904" marB="6090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PALBO x 13</a:t>
                      </a:r>
                      <a:r>
                        <a:rPr lang="en-US" sz="1600" baseline="0" dirty="0">
                          <a:solidFill>
                            <a:schemeClr val="tx1"/>
                          </a:solidFill>
                          <a:latin typeface="Calibri" panose="020F0502020204030204" pitchFamily="34" charset="0"/>
                          <a:cs typeface="Calibri" panose="020F0502020204030204" pitchFamily="34" charset="0"/>
                        </a:rPr>
                        <a:t> cycles</a:t>
                      </a:r>
                      <a:r>
                        <a:rPr lang="en-US" sz="1600" dirty="0">
                          <a:solidFill>
                            <a:schemeClr val="tx1"/>
                          </a:solidFill>
                          <a:latin typeface="Calibri" panose="020F0502020204030204" pitchFamily="34" charset="0"/>
                          <a:cs typeface="Calibri" panose="020F0502020204030204" pitchFamily="34" charset="0"/>
                        </a:rPr>
                        <a:t> + ET</a:t>
                      </a:r>
                    </a:p>
                  </a:txBody>
                  <a:tcPr marL="107998" marR="107998" marT="60904" marB="60904"/>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All received </a:t>
                      </a:r>
                      <a:r>
                        <a:rPr kumimoji="0" lang="en-GB"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preop</a:t>
                      </a: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chemo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CPS-EG score ≥ 3 or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CPS-EG score 2 with </a:t>
                      </a:r>
                      <a:r>
                        <a:rPr kumimoji="0" lang="en-GB"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ypN</a:t>
                      </a: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txBody>
                  <a:tcPr marL="107998" marR="107998" marT="60904" marB="60904"/>
                </a:tc>
                <a:tc>
                  <a:txBody>
                    <a:bodyPr/>
                    <a:lstStyle/>
                    <a:p>
                      <a:r>
                        <a:rPr lang="en-US" sz="1600">
                          <a:solidFill>
                            <a:schemeClr val="tx1"/>
                          </a:solidFill>
                          <a:latin typeface="Calibri" panose="020F0502020204030204" pitchFamily="34" charset="0"/>
                          <a:cs typeface="Calibri" panose="020F0502020204030204" pitchFamily="34" charset="0"/>
                        </a:rPr>
                        <a:t>4y: 73 vs 72.4</a:t>
                      </a:r>
                    </a:p>
                  </a:txBody>
                  <a:tcPr marL="107998" marR="107998" marT="60904" marB="60904"/>
                </a:tc>
                <a:tc>
                  <a:txBody>
                    <a:bodyPr/>
                    <a:lstStyle/>
                    <a:p>
                      <a:r>
                        <a:rPr lang="en-US" sz="1600" dirty="0">
                          <a:solidFill>
                            <a:schemeClr val="tx1"/>
                          </a:solidFill>
                          <a:latin typeface="Calibri" panose="020F0502020204030204" pitchFamily="34" charset="0"/>
                          <a:cs typeface="Calibri" panose="020F0502020204030204" pitchFamily="34" charset="0"/>
                        </a:rPr>
                        <a:t>42.8 </a:t>
                      </a:r>
                    </a:p>
                  </a:txBody>
                  <a:tcPr marL="107998" marR="107998" marT="60904" marB="60904"/>
                </a:tc>
                <a:extLst>
                  <a:ext uri="{0D108BD9-81ED-4DB2-BD59-A6C34878D82A}">
                    <a16:rowId xmlns:a16="http://schemas.microsoft.com/office/drawing/2014/main" val="10002"/>
                  </a:ext>
                </a:extLst>
              </a:tr>
              <a:tr h="1104241">
                <a:tc>
                  <a:txBody>
                    <a:bodyPr/>
                    <a:lstStyle/>
                    <a:p>
                      <a:r>
                        <a:rPr lang="en-US" sz="1600" err="1">
                          <a:solidFill>
                            <a:schemeClr val="tx1"/>
                          </a:solidFill>
                          <a:latin typeface="Calibri" panose="020F0502020204030204" pitchFamily="34" charset="0"/>
                          <a:cs typeface="Calibri" panose="020F0502020204030204" pitchFamily="34" charset="0"/>
                        </a:rPr>
                        <a:t>monarchE</a:t>
                      </a:r>
                      <a:endParaRPr lang="en-US" sz="1600">
                        <a:solidFill>
                          <a:schemeClr val="tx1"/>
                        </a:solidFill>
                        <a:latin typeface="Calibri" panose="020F0502020204030204" pitchFamily="34" charset="0"/>
                        <a:cs typeface="Calibri" panose="020F0502020204030204" pitchFamily="34" charset="0"/>
                      </a:endParaRPr>
                    </a:p>
                  </a:txBody>
                  <a:tcPr marL="107998" marR="107998" marT="60904" marB="60904"/>
                </a:tc>
                <a:tc>
                  <a:txBody>
                    <a:bodyPr/>
                    <a:lstStyle/>
                    <a:p>
                      <a:r>
                        <a:rPr lang="en-US" sz="1600" dirty="0">
                          <a:solidFill>
                            <a:schemeClr val="tx1"/>
                          </a:solidFill>
                          <a:latin typeface="Calibri" panose="020F0502020204030204" pitchFamily="34" charset="0"/>
                          <a:cs typeface="Calibri" panose="020F0502020204030204" pitchFamily="34" charset="0"/>
                        </a:rPr>
                        <a:t>ABEMA x 2 years </a:t>
                      </a:r>
                      <a:r>
                        <a:rPr lang="en-US" sz="1600" baseline="0"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 ET</a:t>
                      </a:r>
                    </a:p>
                  </a:txBody>
                  <a:tcPr marL="107998" marR="107998" marT="60904" marB="6090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u="none" strike="noStrike" kern="1200" dirty="0">
                          <a:solidFill>
                            <a:schemeClr val="tx1"/>
                          </a:solidFill>
                          <a:effectLst/>
                          <a:latin typeface="Calibri" panose="020F0502020204030204" pitchFamily="34" charset="0"/>
                          <a:ea typeface="+mn-ea"/>
                          <a:cs typeface="Calibri" panose="020F0502020204030204" pitchFamily="34" charset="0"/>
                        </a:rPr>
                        <a:t>1-3LN + high-risk</a:t>
                      </a:r>
                      <a:r>
                        <a:rPr lang="en-US" sz="1600" u="none" strike="noStrike" kern="1200" baseline="0" dirty="0">
                          <a:solidFill>
                            <a:schemeClr val="tx1"/>
                          </a:solidFill>
                          <a:effectLst/>
                          <a:latin typeface="Calibri" panose="020F0502020204030204" pitchFamily="34" charset="0"/>
                          <a:ea typeface="+mn-ea"/>
                          <a:cs typeface="Calibri" panose="020F0502020204030204" pitchFamily="34" charset="0"/>
                        </a:rPr>
                        <a:t> (T</a:t>
                      </a:r>
                      <a:r>
                        <a:rPr lang="en-US" sz="1600" u="none" strike="noStrike" kern="1200" dirty="0">
                          <a:solidFill>
                            <a:schemeClr val="tx1"/>
                          </a:solidFill>
                          <a:effectLst/>
                          <a:latin typeface="Calibri" panose="020F0502020204030204" pitchFamily="34" charset="0"/>
                          <a:ea typeface="+mn-ea"/>
                          <a:cs typeface="Calibri" panose="020F0502020204030204" pitchFamily="34" charset="0"/>
                        </a:rPr>
                        <a:t>≥ 5cm, Gr</a:t>
                      </a:r>
                      <a:r>
                        <a:rPr lang="en-US" sz="1600" u="none" strike="noStrike" kern="1200" baseline="0" dirty="0">
                          <a:solidFill>
                            <a:schemeClr val="tx1"/>
                          </a:solidFill>
                          <a:effectLst/>
                          <a:latin typeface="Calibri" panose="020F0502020204030204" pitchFamily="34" charset="0"/>
                          <a:ea typeface="+mn-ea"/>
                          <a:cs typeface="Calibri" panose="020F0502020204030204" pitchFamily="34" charset="0"/>
                        </a:rPr>
                        <a:t> 3, or </a:t>
                      </a:r>
                      <a:r>
                        <a:rPr lang="en-US" sz="1600" u="none" strike="noStrike" kern="1200" dirty="0">
                          <a:solidFill>
                            <a:schemeClr val="tx1"/>
                          </a:solidFill>
                          <a:effectLst/>
                          <a:latin typeface="Calibri" panose="020F0502020204030204" pitchFamily="34" charset="0"/>
                          <a:ea typeface="+mn-ea"/>
                          <a:cs typeface="Calibri" panose="020F0502020204030204" pitchFamily="34" charset="0"/>
                        </a:rPr>
                        <a:t>Ki67 ≥ 20%) 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u="none" strike="noStrike" kern="1200" dirty="0">
                          <a:solidFill>
                            <a:schemeClr val="tx1"/>
                          </a:solidFill>
                          <a:effectLst/>
                          <a:latin typeface="Calibri" panose="020F0502020204030204" pitchFamily="34" charset="0"/>
                          <a:ea typeface="+mn-ea"/>
                          <a:cs typeface="Calibri" panose="020F0502020204030204" pitchFamily="34" charset="0"/>
                        </a:rPr>
                        <a:t>≥4 LN</a:t>
                      </a:r>
                    </a:p>
                  </a:txBody>
                  <a:tcPr marL="107998" marR="107998" marT="60904" marB="60904"/>
                </a:tc>
                <a:tc>
                  <a:txBody>
                    <a:bodyPr/>
                    <a:lstStyle/>
                    <a:p>
                      <a:r>
                        <a:rPr lang="en-US" sz="1600" b="1" dirty="0">
                          <a:solidFill>
                            <a:schemeClr val="tx1"/>
                          </a:solidFill>
                          <a:latin typeface="Calibri" panose="020F0502020204030204" pitchFamily="34" charset="0"/>
                          <a:cs typeface="Calibri" panose="020F0502020204030204" pitchFamily="34" charset="0"/>
                        </a:rPr>
                        <a:t>4y: 85.8</a:t>
                      </a:r>
                      <a:r>
                        <a:rPr lang="en-US" sz="1600" b="1" baseline="0" dirty="0">
                          <a:solidFill>
                            <a:schemeClr val="tx1"/>
                          </a:solidFill>
                          <a:latin typeface="Calibri" panose="020F0502020204030204" pitchFamily="34" charset="0"/>
                          <a:cs typeface="Calibri" panose="020F0502020204030204" pitchFamily="34" charset="0"/>
                        </a:rPr>
                        <a:t> vs 79.4</a:t>
                      </a:r>
                      <a:r>
                        <a:rPr lang="en-US" sz="1600" b="1" baseline="30000" dirty="0">
                          <a:solidFill>
                            <a:schemeClr val="tx1"/>
                          </a:solidFill>
                          <a:latin typeface="Calibri" panose="020F0502020204030204" pitchFamily="34" charset="0"/>
                          <a:cs typeface="Calibri" panose="020F0502020204030204" pitchFamily="34" charset="0"/>
                        </a:rPr>
                        <a:t>#</a:t>
                      </a:r>
                    </a:p>
                  </a:txBody>
                  <a:tcPr marL="107998" marR="107998" marT="60904" marB="60904"/>
                </a:tc>
                <a:tc>
                  <a:txBody>
                    <a:bodyPr/>
                    <a:lstStyle/>
                    <a:p>
                      <a:r>
                        <a:rPr lang="en-US" sz="1600" dirty="0">
                          <a:solidFill>
                            <a:schemeClr val="tx1"/>
                          </a:solidFill>
                          <a:latin typeface="Calibri" panose="020F0502020204030204" pitchFamily="34" charset="0"/>
                          <a:cs typeface="Calibri" panose="020F0502020204030204" pitchFamily="34" charset="0"/>
                        </a:rPr>
                        <a:t>42</a:t>
                      </a:r>
                    </a:p>
                  </a:txBody>
                  <a:tcPr marL="107998" marR="107998" marT="60904" marB="60904"/>
                </a:tc>
                <a:extLst>
                  <a:ext uri="{0D108BD9-81ED-4DB2-BD59-A6C34878D82A}">
                    <a16:rowId xmlns:a16="http://schemas.microsoft.com/office/drawing/2014/main" val="10003"/>
                  </a:ext>
                </a:extLst>
              </a:tr>
              <a:tr h="782170">
                <a:tc>
                  <a:txBody>
                    <a:bodyPr/>
                    <a:lstStyle/>
                    <a:p>
                      <a:r>
                        <a:rPr lang="en-US" sz="1600">
                          <a:solidFill>
                            <a:schemeClr val="tx1"/>
                          </a:solidFill>
                          <a:latin typeface="Calibri" panose="020F0502020204030204" pitchFamily="34" charset="0"/>
                          <a:cs typeface="Calibri" panose="020F0502020204030204" pitchFamily="34" charset="0"/>
                        </a:rPr>
                        <a:t>NATALEE</a:t>
                      </a:r>
                      <a:r>
                        <a:rPr lang="en-US" sz="1600" baseline="30000">
                          <a:solidFill>
                            <a:schemeClr val="tx1"/>
                          </a:solidFill>
                          <a:latin typeface="Calibri" panose="020F0502020204030204" pitchFamily="34" charset="0"/>
                          <a:cs typeface="Calibri" panose="020F0502020204030204" pitchFamily="34" charset="0"/>
                        </a:rPr>
                        <a:t>‡</a:t>
                      </a:r>
                      <a:endParaRPr lang="en-US" sz="1600">
                        <a:solidFill>
                          <a:schemeClr val="tx1"/>
                        </a:solidFill>
                        <a:latin typeface="Calibri" panose="020F0502020204030204" pitchFamily="34" charset="0"/>
                        <a:cs typeface="Calibri" panose="020F0502020204030204" pitchFamily="34" charset="0"/>
                      </a:endParaRPr>
                    </a:p>
                  </a:txBody>
                  <a:tcPr marL="107998" marR="107998" marT="60904" marB="6090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RIBO x 3 years </a:t>
                      </a:r>
                      <a:r>
                        <a:rPr lang="en-US" sz="1600" baseline="0"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 ET</a:t>
                      </a:r>
                    </a:p>
                  </a:txBody>
                  <a:tcPr marL="107998" marR="107998" marT="60904" marB="6090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Stage II (</a:t>
                      </a:r>
                      <a:r>
                        <a:rPr lang="fr-FR" sz="1600" kern="1200" dirty="0">
                          <a:solidFill>
                            <a:schemeClr val="tx1"/>
                          </a:solidFill>
                          <a:latin typeface="Calibri" panose="020F0502020204030204" pitchFamily="34" charset="0"/>
                          <a:ea typeface="+mn-ea"/>
                          <a:cs typeface="Calibri" panose="020F0502020204030204" pitchFamily="34" charset="0"/>
                        </a:rPr>
                        <a:t>N1 or T2-T3N0 + </a:t>
                      </a:r>
                      <a:r>
                        <a:rPr lang="en-US" sz="1600" u="none" strike="noStrike" kern="1200" dirty="0">
                          <a:solidFill>
                            <a:schemeClr val="tx1"/>
                          </a:solidFill>
                          <a:effectLst/>
                          <a:latin typeface="Calibri" panose="020F0502020204030204" pitchFamily="34" charset="0"/>
                          <a:ea typeface="+mn-ea"/>
                          <a:cs typeface="Calibri" panose="020F0502020204030204" pitchFamily="34" charset="0"/>
                        </a:rPr>
                        <a:t>Gr</a:t>
                      </a:r>
                      <a:r>
                        <a:rPr lang="en-US" sz="1600" u="none" strike="noStrike" kern="1200" baseline="0" dirty="0">
                          <a:solidFill>
                            <a:schemeClr val="tx1"/>
                          </a:solidFill>
                          <a:effectLst/>
                          <a:latin typeface="Calibri" panose="020F0502020204030204" pitchFamily="34" charset="0"/>
                          <a:ea typeface="+mn-ea"/>
                          <a:cs typeface="Calibri" panose="020F0502020204030204" pitchFamily="34" charset="0"/>
                        </a:rPr>
                        <a:t> 2-3, or </a:t>
                      </a:r>
                      <a:r>
                        <a:rPr lang="en-US" sz="1600" u="none" strike="noStrike" kern="1200" dirty="0">
                          <a:solidFill>
                            <a:schemeClr val="tx1"/>
                          </a:solidFill>
                          <a:effectLst/>
                          <a:latin typeface="Calibri" panose="020F0502020204030204" pitchFamily="34" charset="0"/>
                          <a:ea typeface="+mn-ea"/>
                          <a:cs typeface="Calibri" panose="020F0502020204030204" pitchFamily="34" charset="0"/>
                        </a:rPr>
                        <a:t>Ki67 ≥ 20%)</a:t>
                      </a:r>
                      <a:r>
                        <a:rPr lang="en-US" sz="1600" u="none" strike="noStrike" kern="1200" baseline="0" dirty="0">
                          <a:solidFill>
                            <a:schemeClr val="tx1"/>
                          </a:solidFill>
                          <a:effectLst/>
                          <a:latin typeface="Calibri" panose="020F0502020204030204" pitchFamily="34" charset="0"/>
                          <a:ea typeface="+mn-ea"/>
                          <a:cs typeface="Calibri" panose="020F0502020204030204" pitchFamily="34" charset="0"/>
                        </a:rPr>
                        <a:t> or Stage </a:t>
                      </a:r>
                      <a:r>
                        <a:rPr lang="en-US" sz="1600" dirty="0">
                          <a:solidFill>
                            <a:schemeClr val="tx1"/>
                          </a:solidFill>
                          <a:latin typeface="Calibri" panose="020F0502020204030204" pitchFamily="34" charset="0"/>
                          <a:cs typeface="Calibri" panose="020F0502020204030204" pitchFamily="34" charset="0"/>
                        </a:rPr>
                        <a:t>III</a:t>
                      </a:r>
                    </a:p>
                  </a:txBody>
                  <a:tcPr marL="107998" marR="107998" marT="60904" marB="60904"/>
                </a:tc>
                <a:tc>
                  <a:txBody>
                    <a:bodyPr/>
                    <a:lstStyle/>
                    <a:p>
                      <a:r>
                        <a:rPr lang="en-US" sz="1600" b="1" dirty="0">
                          <a:solidFill>
                            <a:schemeClr val="tx1"/>
                          </a:solidFill>
                          <a:latin typeface="Calibri" panose="020F0502020204030204" pitchFamily="34" charset="0"/>
                          <a:cs typeface="Calibri" panose="020F0502020204030204" pitchFamily="34" charset="0"/>
                        </a:rPr>
                        <a:t>3y: 90.4 vs 87.1</a:t>
                      </a:r>
                      <a:r>
                        <a:rPr lang="en-US" sz="1600" b="1" baseline="30000" dirty="0">
                          <a:solidFill>
                            <a:schemeClr val="tx1"/>
                          </a:solidFill>
                          <a:latin typeface="Calibri" panose="020F0502020204030204" pitchFamily="34" charset="0"/>
                          <a:cs typeface="Calibri" panose="020F0502020204030204" pitchFamily="34" charset="0"/>
                        </a:rPr>
                        <a:t>#</a:t>
                      </a:r>
                    </a:p>
                  </a:txBody>
                  <a:tcPr marL="107998" marR="107998" marT="60904" marB="60904"/>
                </a:tc>
                <a:tc>
                  <a:txBody>
                    <a:bodyPr/>
                    <a:lstStyle/>
                    <a:p>
                      <a:r>
                        <a:rPr lang="en-US" sz="1600" baseline="0" dirty="0">
                          <a:solidFill>
                            <a:schemeClr val="tx1"/>
                          </a:solidFill>
                          <a:latin typeface="Calibri" panose="020F0502020204030204" pitchFamily="34" charset="0"/>
                          <a:cs typeface="Calibri" panose="020F0502020204030204" pitchFamily="34" charset="0"/>
                        </a:rPr>
                        <a:t>27.7</a:t>
                      </a:r>
                    </a:p>
                  </a:txBody>
                  <a:tcPr marL="107998" marR="107998" marT="60904" marB="60904"/>
                </a:tc>
                <a:extLst>
                  <a:ext uri="{0D108BD9-81ED-4DB2-BD59-A6C34878D82A}">
                    <a16:rowId xmlns:a16="http://schemas.microsoft.com/office/drawing/2014/main" val="10004"/>
                  </a:ext>
                </a:extLst>
              </a:tr>
            </a:tbl>
          </a:graphicData>
        </a:graphic>
      </p:graphicFrame>
      <p:sp>
        <p:nvSpPr>
          <p:cNvPr id="9" name="TextBox 8"/>
          <p:cNvSpPr txBox="1"/>
          <p:nvPr/>
        </p:nvSpPr>
        <p:spPr>
          <a:xfrm>
            <a:off x="0" y="6273480"/>
            <a:ext cx="11901407" cy="5845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99" b="0" i="0" u="none" strike="noStrike" kern="1200" cap="none" spc="0" normalizeH="0" baseline="0" noProof="0" dirty="0">
                <a:ln>
                  <a:noFill/>
                </a:ln>
                <a:solidFill>
                  <a:prstClr val="black"/>
                </a:solidFill>
                <a:effectLst/>
                <a:uLnTx/>
                <a:uFillTx/>
                <a:latin typeface="Calibri" panose="020F0502020204030204"/>
                <a:ea typeface="+mn-ea"/>
                <a:cs typeface="+mn-cs"/>
              </a:rPr>
              <a:t>*All studies included pre &amp; post menopausal;</a:t>
            </a:r>
            <a:r>
              <a:rPr kumimoji="0" lang="en-US" sz="1599"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599" b="0" i="0" u="none" strike="noStrike" kern="1200" cap="none" spc="0" normalizeH="0" baseline="0" noProof="0" dirty="0">
                <a:ln>
                  <a:noFill/>
                </a:ln>
                <a:solidFill>
                  <a:prstClr val="black"/>
                </a:solidFill>
                <a:effectLst/>
                <a:uLnTx/>
                <a:uFillTx/>
                <a:latin typeface="Calibri" panose="020F0502020204030204"/>
                <a:ea typeface="+mn-ea"/>
                <a:cs typeface="+mn-cs"/>
              </a:rPr>
              <a:t>Statistically significant</a:t>
            </a:r>
            <a:r>
              <a:rPr kumimoji="0" lang="en-US" sz="1599" b="0" i="0" u="none" strike="noStrike" kern="1200" cap="none" spc="0" normalizeH="0" baseline="30000" noProof="0" dirty="0">
                <a:ln>
                  <a:noFill/>
                </a:ln>
                <a:solidFill>
                  <a:prstClr val="black"/>
                </a:solidFill>
                <a:effectLst/>
                <a:uLnTx/>
                <a:uFillTx/>
                <a:latin typeface="Calibri" panose="020F0502020204030204"/>
                <a:ea typeface="+mn-ea"/>
                <a:cs typeface="+mn-cs"/>
              </a:rPr>
              <a:t>;</a:t>
            </a:r>
            <a:r>
              <a:rPr kumimoji="0" lang="en-US" sz="1599"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599" b="0" i="0" u="none" strike="noStrike" kern="1200" cap="none" spc="0" normalizeH="0" baseline="30000" noProof="0" dirty="0">
                <a:ln>
                  <a:noFill/>
                </a:ln>
                <a:solidFill>
                  <a:prstClr val="black"/>
                </a:solidFill>
                <a:effectLst/>
                <a:uLnTx/>
                <a:uFillTx/>
                <a:latin typeface="Calibri" panose="020F0502020204030204"/>
                <a:ea typeface="+mn-ea"/>
                <a:cs typeface="+mn-cs"/>
              </a:rPr>
              <a:t>‡</a:t>
            </a:r>
            <a:r>
              <a:rPr kumimoji="0" lang="en-US" sz="1599" b="0" i="0" u="none" strike="noStrike" kern="1200" cap="none" spc="0" normalizeH="0" baseline="0" noProof="0" dirty="0">
                <a:ln>
                  <a:noFill/>
                </a:ln>
                <a:solidFill>
                  <a:prstClr val="black"/>
                </a:solidFill>
                <a:effectLst/>
                <a:uLnTx/>
                <a:uFillTx/>
                <a:latin typeface="Calibri" panose="020F0502020204030204"/>
                <a:ea typeface="+mn-ea"/>
                <a:cs typeface="+mn-cs"/>
              </a:rPr>
              <a:t>amended to include more high-risk patients after PALLAS &amp; </a:t>
            </a:r>
            <a:r>
              <a:rPr kumimoji="0" lang="en-US" sz="1599" b="0" i="0" u="none" strike="noStrike" kern="1200" cap="none" spc="0" normalizeH="0" baseline="0" noProof="0" dirty="0" err="1">
                <a:ln>
                  <a:noFill/>
                </a:ln>
                <a:solidFill>
                  <a:prstClr val="black"/>
                </a:solidFill>
                <a:effectLst/>
                <a:uLnTx/>
                <a:uFillTx/>
                <a:latin typeface="Calibri" panose="020F0502020204030204"/>
                <a:ea typeface="+mn-ea"/>
                <a:cs typeface="+mn-cs"/>
              </a:rPr>
              <a:t>monarchE</a:t>
            </a:r>
            <a:r>
              <a:rPr kumimoji="0" lang="en-US" sz="1599"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4">
            <a:extLst>
              <a:ext uri="{FF2B5EF4-FFF2-40B4-BE49-F238E27FC236}">
                <a16:creationId xmlns:a16="http://schemas.microsoft.com/office/drawing/2014/main" id="{9B1A040B-525A-4BAC-8BA2-B5CC8E37ED45}"/>
              </a:ext>
            </a:extLst>
          </p:cNvPr>
          <p:cNvSpPr txBox="1">
            <a:spLocks/>
          </p:cNvSpPr>
          <p:nvPr/>
        </p:nvSpPr>
        <p:spPr>
          <a:xfrm>
            <a:off x="0" y="6577458"/>
            <a:ext cx="2452947" cy="561083"/>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r>
              <a:rPr lang="en-US" altLang="en-US" sz="1000" dirty="0">
                <a:solidFill>
                  <a:schemeClr val="tx1">
                    <a:lumMod val="50000"/>
                    <a:lumOff val="50000"/>
                  </a:schemeClr>
                </a:solidFill>
                <a:latin typeface="Calibri" panose="020F0502020204030204" pitchFamily="34" charset="0"/>
                <a:cs typeface="Calibri" panose="020F0502020204030204" pitchFamily="34" charset="0"/>
              </a:rPr>
              <a:t>O’Shaughnessy  Annals of Oncology 2021</a:t>
            </a:r>
          </a:p>
        </p:txBody>
      </p:sp>
    </p:spTree>
    <p:custDataLst>
      <p:tags r:id="rId1"/>
    </p:custDataLst>
    <p:extLst>
      <p:ext uri="{BB962C8B-B14F-4D97-AF65-F5344CB8AC3E}">
        <p14:creationId xmlns:p14="http://schemas.microsoft.com/office/powerpoint/2010/main" val="210588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ide 6">
            <a:extLst>
              <a:ext uri="{FF2B5EF4-FFF2-40B4-BE49-F238E27FC236}">
                <a16:creationId xmlns:a16="http://schemas.microsoft.com/office/drawing/2014/main" id="{2EE1B90F-A1D5-B968-0625-4E36FA187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20" y="1044381"/>
            <a:ext cx="10034385" cy="5644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05EF5A-E6D7-4AF2-A10D-96A8CA4859D2}"/>
              </a:ext>
            </a:extLst>
          </p:cNvPr>
          <p:cNvSpPr txBox="1"/>
          <p:nvPr/>
        </p:nvSpPr>
        <p:spPr>
          <a:xfrm>
            <a:off x="9444962" y="6519446"/>
            <a:ext cx="2625655" cy="338554"/>
          </a:xfrm>
          <a:prstGeom prst="rect">
            <a:avLst/>
          </a:prstGeom>
          <a:noFill/>
        </p:spPr>
        <p:txBody>
          <a:bodyPr wrap="none" rtlCol="0">
            <a:spAutoFit/>
          </a:bodyPr>
          <a:lstStyle/>
          <a:p>
            <a:r>
              <a:rPr lang="en-US" sz="1600" dirty="0"/>
              <a:t>Johnston et al SABCS 2022</a:t>
            </a:r>
          </a:p>
        </p:txBody>
      </p:sp>
      <p:sp>
        <p:nvSpPr>
          <p:cNvPr id="3" name="TextBox 2"/>
          <p:cNvSpPr txBox="1"/>
          <p:nvPr/>
        </p:nvSpPr>
        <p:spPr>
          <a:xfrm>
            <a:off x="1372869" y="244162"/>
            <a:ext cx="10124901" cy="630942"/>
          </a:xfrm>
          <a:prstGeom prst="rect">
            <a:avLst/>
          </a:prstGeom>
          <a:noFill/>
        </p:spPr>
        <p:txBody>
          <a:bodyPr wrap="square" rtlCol="0">
            <a:spAutoFit/>
          </a:bodyPr>
          <a:lstStyle/>
          <a:p>
            <a:r>
              <a:rPr lang="en-US" sz="3500" dirty="0" err="1">
                <a:latin typeface="Arial" charset="0"/>
                <a:ea typeface="Arial" charset="0"/>
                <a:cs typeface="Arial" charset="0"/>
              </a:rPr>
              <a:t>monarchE</a:t>
            </a:r>
            <a:r>
              <a:rPr lang="en-US" sz="3500" dirty="0">
                <a:latin typeface="Arial" charset="0"/>
                <a:ea typeface="Arial" charset="0"/>
                <a:cs typeface="Arial" charset="0"/>
              </a:rPr>
              <a:t>: ET +/- Adjuvant </a:t>
            </a:r>
            <a:r>
              <a:rPr lang="en-US" sz="3500" dirty="0" err="1">
                <a:latin typeface="Arial" charset="0"/>
                <a:ea typeface="Arial" charset="0"/>
                <a:cs typeface="Arial" charset="0"/>
              </a:rPr>
              <a:t>Abemaciclib</a:t>
            </a:r>
            <a:r>
              <a:rPr lang="en-US" sz="3500" dirty="0">
                <a:latin typeface="Arial" charset="0"/>
                <a:ea typeface="Arial" charset="0"/>
                <a:cs typeface="Arial" charset="0"/>
              </a:rPr>
              <a:t> - IDFS</a:t>
            </a:r>
          </a:p>
        </p:txBody>
      </p:sp>
    </p:spTree>
    <p:extLst>
      <p:ext uri="{BB962C8B-B14F-4D97-AF65-F5344CB8AC3E}">
        <p14:creationId xmlns:p14="http://schemas.microsoft.com/office/powerpoint/2010/main" val="199529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9858" t="23096" r="5360" b="28335"/>
          <a:stretch/>
        </p:blipFill>
        <p:spPr>
          <a:xfrm>
            <a:off x="2244436" y="932173"/>
            <a:ext cx="7348451" cy="5925827"/>
          </a:xfrm>
        </p:spPr>
      </p:pic>
      <p:sp>
        <p:nvSpPr>
          <p:cNvPr id="3" name="Title 2"/>
          <p:cNvSpPr>
            <a:spLocks noGrp="1"/>
          </p:cNvSpPr>
          <p:nvPr>
            <p:ph type="title"/>
          </p:nvPr>
        </p:nvSpPr>
        <p:spPr>
          <a:xfrm>
            <a:off x="758310" y="312052"/>
            <a:ext cx="10684391" cy="974725"/>
          </a:xfrm>
        </p:spPr>
        <p:txBody>
          <a:bodyPr>
            <a:normAutofit fontScale="90000"/>
          </a:bodyPr>
          <a:lstStyle/>
          <a:p>
            <a:pPr algn="ctr"/>
            <a:r>
              <a:rPr lang="en-US" sz="3900" dirty="0">
                <a:latin typeface="Arial" charset="0"/>
                <a:ea typeface="Arial" charset="0"/>
                <a:cs typeface="Arial" charset="0"/>
              </a:rPr>
              <a:t>NATALEE: ET +/- Adjuvant </a:t>
            </a:r>
            <a:r>
              <a:rPr lang="en-US" sz="3900" dirty="0" err="1">
                <a:latin typeface="Arial" charset="0"/>
                <a:ea typeface="Arial" charset="0"/>
                <a:cs typeface="Arial" charset="0"/>
              </a:rPr>
              <a:t>Ribociclib</a:t>
            </a:r>
            <a:r>
              <a:rPr lang="en-US" sz="3900" dirty="0">
                <a:latin typeface="Arial" charset="0"/>
                <a:ea typeface="Arial" charset="0"/>
                <a:cs typeface="Arial" charset="0"/>
              </a:rPr>
              <a:t> - IDFS</a:t>
            </a:r>
            <a:br>
              <a:rPr lang="en-US" dirty="0">
                <a:latin typeface="Arial" charset="0"/>
                <a:ea typeface="Arial" charset="0"/>
                <a:cs typeface="Arial" charset="0"/>
              </a:rPr>
            </a:br>
            <a:endParaRPr lang="en-US" dirty="0"/>
          </a:p>
        </p:txBody>
      </p:sp>
    </p:spTree>
    <p:extLst>
      <p:ext uri="{BB962C8B-B14F-4D97-AF65-F5344CB8AC3E}">
        <p14:creationId xmlns:p14="http://schemas.microsoft.com/office/powerpoint/2010/main" val="190216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137F29-7454-AB44-9EDE-65C882B0A5BF}"/>
              </a:ext>
            </a:extLst>
          </p:cNvPr>
          <p:cNvPicPr>
            <a:picLocks noChangeAspect="1"/>
          </p:cNvPicPr>
          <p:nvPr/>
        </p:nvPicPr>
        <p:blipFill rotWithShape="1">
          <a:blip r:embed="rId3" cstate="print"/>
          <a:srcRect t="14927" b="2728"/>
          <a:stretch/>
        </p:blipFill>
        <p:spPr>
          <a:xfrm>
            <a:off x="430417" y="1463066"/>
            <a:ext cx="10917485" cy="4449937"/>
          </a:xfrm>
          <a:prstGeom prst="rect">
            <a:avLst/>
          </a:prstGeom>
        </p:spPr>
      </p:pic>
      <p:sp>
        <p:nvSpPr>
          <p:cNvPr id="5" name="TextBox 4">
            <a:extLst>
              <a:ext uri="{FF2B5EF4-FFF2-40B4-BE49-F238E27FC236}">
                <a16:creationId xmlns:a16="http://schemas.microsoft.com/office/drawing/2014/main" id="{F33D119E-5D4D-2580-0FC2-9BA0EEC9183F}"/>
              </a:ext>
            </a:extLst>
          </p:cNvPr>
          <p:cNvSpPr txBox="1"/>
          <p:nvPr/>
        </p:nvSpPr>
        <p:spPr>
          <a:xfrm>
            <a:off x="127943" y="6401344"/>
            <a:ext cx="7622479" cy="369332"/>
          </a:xfrm>
          <a:prstGeom prst="rect">
            <a:avLst/>
          </a:prstGeom>
          <a:noFill/>
        </p:spPr>
        <p:txBody>
          <a:bodyPr wrap="square" rtlCol="0">
            <a:spAutoFit/>
          </a:bodyPr>
          <a:lstStyle/>
          <a:p>
            <a:r>
              <a:rPr lang="en-US" dirty="0"/>
              <a:t>Mayer et al. Lancet Oncol</a:t>
            </a:r>
          </a:p>
        </p:txBody>
      </p:sp>
      <p:sp>
        <p:nvSpPr>
          <p:cNvPr id="3" name="Title 2">
            <a:extLst>
              <a:ext uri="{FF2B5EF4-FFF2-40B4-BE49-F238E27FC236}">
                <a16:creationId xmlns:a16="http://schemas.microsoft.com/office/drawing/2014/main" id="{5E00BD8C-B6F8-6A60-C057-CA5F11EDC3A5}"/>
              </a:ext>
            </a:extLst>
          </p:cNvPr>
          <p:cNvSpPr>
            <a:spLocks noGrp="1"/>
          </p:cNvSpPr>
          <p:nvPr>
            <p:ph type="title"/>
          </p:nvPr>
        </p:nvSpPr>
        <p:spPr>
          <a:xfrm>
            <a:off x="1376433" y="244170"/>
            <a:ext cx="10684391" cy="974725"/>
          </a:xfrm>
        </p:spPr>
        <p:txBody>
          <a:bodyPr/>
          <a:lstStyle/>
          <a:p>
            <a:r>
              <a:rPr lang="en-US" sz="3500" dirty="0">
                <a:latin typeface="Arial" charset="0"/>
                <a:ea typeface="Arial" charset="0"/>
                <a:cs typeface="Arial" charset="0"/>
              </a:rPr>
              <a:t>PALLAS: ET +/- Adjuvant </a:t>
            </a:r>
            <a:r>
              <a:rPr lang="en-US" sz="3500" dirty="0" err="1">
                <a:latin typeface="Arial" charset="0"/>
                <a:ea typeface="Arial" charset="0"/>
                <a:cs typeface="Arial" charset="0"/>
              </a:rPr>
              <a:t>Palbociclib</a:t>
            </a:r>
            <a:r>
              <a:rPr lang="en-US" sz="3500" dirty="0">
                <a:latin typeface="Arial" charset="0"/>
                <a:ea typeface="Arial" charset="0"/>
                <a:cs typeface="Arial" charset="0"/>
              </a:rPr>
              <a:t> - IDFS</a:t>
            </a:r>
          </a:p>
        </p:txBody>
      </p:sp>
    </p:spTree>
    <p:extLst>
      <p:ext uri="{BB962C8B-B14F-4D97-AF65-F5344CB8AC3E}">
        <p14:creationId xmlns:p14="http://schemas.microsoft.com/office/powerpoint/2010/main" val="150943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52"/>
            <a:ext cx="12192000" cy="1103313"/>
          </a:xfrm>
        </p:spPr>
        <p:txBody>
          <a:bodyPr>
            <a:normAutofit/>
          </a:bodyPr>
          <a:lstStyle/>
          <a:p>
            <a:pPr algn="ctr"/>
            <a:r>
              <a:rPr lang="en-US" sz="3200" b="1" dirty="0">
                <a:solidFill>
                  <a:srgbClr val="24206D"/>
                </a:solidFill>
                <a:latin typeface="Arial" charset="0"/>
                <a:ea typeface="Arial" charset="0"/>
                <a:cs typeface="Arial" charset="0"/>
              </a:rPr>
              <a:t>Approved CDK4/6 Inhibitors in Clinical Use</a:t>
            </a:r>
          </a:p>
        </p:txBody>
      </p:sp>
      <p:pic>
        <p:nvPicPr>
          <p:cNvPr id="7" name="Picture 4" descr="http://www.medchemexpress.com/product_pic/LEE011.gif">
            <a:extLst>
              <a:ext uri="{FF2B5EF4-FFF2-40B4-BE49-F238E27FC236}">
                <a16:creationId xmlns:a16="http://schemas.microsoft.com/office/drawing/2014/main" id="{9A392D24-40B9-4FFF-8EC6-DD97A3AD712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8837" y="1577977"/>
            <a:ext cx="4946425" cy="41169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5E0F7B-54AC-493A-ADA5-F5868FF8CAB1}"/>
              </a:ext>
            </a:extLst>
          </p:cNvPr>
          <p:cNvSpPr txBox="1"/>
          <p:nvPr/>
        </p:nvSpPr>
        <p:spPr>
          <a:xfrm>
            <a:off x="830946" y="4049937"/>
            <a:ext cx="2831211"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0000"/>
                </a:solidFill>
                <a:effectLst/>
                <a:uLnTx/>
                <a:uFillTx/>
                <a:latin typeface="Calibri"/>
                <a:ea typeface="+mn-ea"/>
                <a:cs typeface="+mn-cs"/>
              </a:rPr>
              <a:t>Palbociclib</a:t>
            </a:r>
            <a:br>
              <a:rPr kumimoji="0" lang="en-US" sz="2000" b="1" i="0" u="none" strike="noStrike" kern="1200" cap="none" spc="0" normalizeH="0" baseline="0" noProof="0" dirty="0">
                <a:ln>
                  <a:noFill/>
                </a:ln>
                <a:solidFill>
                  <a:schemeClr val="accent3"/>
                </a:solidFill>
                <a:effectLst/>
                <a:uLnTx/>
                <a:uFillTx/>
                <a:latin typeface="Calibri"/>
                <a:ea typeface="+mn-ea"/>
                <a:cs typeface="+mn-cs"/>
              </a:rPr>
            </a:br>
            <a:r>
              <a:rPr kumimoji="0" lang="en-US" sz="2000" b="1" i="0" u="none" strike="noStrike" kern="1200" cap="none" spc="0" normalizeH="0" baseline="0" noProof="0" dirty="0">
                <a:ln>
                  <a:noFill/>
                </a:ln>
                <a:solidFill>
                  <a:prstClr val="black"/>
                </a:solidFill>
                <a:effectLst/>
                <a:uLnTx/>
                <a:uFillTx/>
                <a:latin typeface="Calibri"/>
                <a:ea typeface="+mn-ea"/>
                <a:cs typeface="+mn-cs"/>
              </a:rPr>
              <a:t>PD 0332991</a:t>
            </a:r>
          </a:p>
        </p:txBody>
      </p:sp>
      <p:pic>
        <p:nvPicPr>
          <p:cNvPr id="9" name="Picture 8">
            <a:extLst>
              <a:ext uri="{FF2B5EF4-FFF2-40B4-BE49-F238E27FC236}">
                <a16:creationId xmlns:a16="http://schemas.microsoft.com/office/drawing/2014/main" id="{43F38DA7-D312-4B48-85DE-6AF2DFC156D5}"/>
              </a:ext>
            </a:extLst>
          </p:cNvPr>
          <p:cNvPicPr>
            <a:picLocks noChangeAspect="1"/>
          </p:cNvPicPr>
          <p:nvPr/>
        </p:nvPicPr>
        <p:blipFill>
          <a:blip r:embed="rId5"/>
          <a:stretch>
            <a:fillRect/>
          </a:stretch>
        </p:blipFill>
        <p:spPr>
          <a:xfrm>
            <a:off x="6683437" y="4493180"/>
            <a:ext cx="5386643" cy="1958883"/>
          </a:xfrm>
          <a:prstGeom prst="rect">
            <a:avLst/>
          </a:prstGeom>
        </p:spPr>
      </p:pic>
      <p:sp>
        <p:nvSpPr>
          <p:cNvPr id="10" name="TextBox 9">
            <a:extLst>
              <a:ext uri="{FF2B5EF4-FFF2-40B4-BE49-F238E27FC236}">
                <a16:creationId xmlns:a16="http://schemas.microsoft.com/office/drawing/2014/main" id="{B5075241-AAAA-4DD9-9962-9D265B42885A}"/>
              </a:ext>
            </a:extLst>
          </p:cNvPr>
          <p:cNvSpPr txBox="1"/>
          <p:nvPr/>
        </p:nvSpPr>
        <p:spPr>
          <a:xfrm>
            <a:off x="775514" y="3360941"/>
            <a:ext cx="2798755"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FDA </a:t>
            </a:r>
            <a:r>
              <a:rPr kumimoji="0" lang="en-US" sz="2000" b="1" i="0" u="none" strike="noStrike" kern="1200" cap="none" spc="0" normalizeH="0" baseline="0" noProof="0">
                <a:ln>
                  <a:noFill/>
                </a:ln>
                <a:effectLst/>
                <a:uLnTx/>
                <a:uFillTx/>
                <a:latin typeface="Calibri"/>
                <a:ea typeface="+mn-ea"/>
                <a:cs typeface="+mn-cs"/>
              </a:rPr>
              <a:t>Approved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(February 4, 2015)</a:t>
            </a:r>
          </a:p>
        </p:txBody>
      </p:sp>
      <p:sp>
        <p:nvSpPr>
          <p:cNvPr id="11" name="TextBox 10">
            <a:extLst>
              <a:ext uri="{FF2B5EF4-FFF2-40B4-BE49-F238E27FC236}">
                <a16:creationId xmlns:a16="http://schemas.microsoft.com/office/drawing/2014/main" id="{3C6801BE-23F9-472D-AF61-D560F03230E2}"/>
              </a:ext>
            </a:extLst>
          </p:cNvPr>
          <p:cNvSpPr txBox="1"/>
          <p:nvPr/>
        </p:nvSpPr>
        <p:spPr>
          <a:xfrm>
            <a:off x="4503179" y="2317967"/>
            <a:ext cx="2831211"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lumMod val="75000"/>
                  </a:schemeClr>
                </a:solidFill>
                <a:effectLst/>
                <a:uLnTx/>
                <a:uFillTx/>
                <a:latin typeface="Calibri"/>
                <a:ea typeface="+mn-ea"/>
                <a:cs typeface="+mn-cs"/>
              </a:rPr>
              <a:t>Ribociclib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LEE011</a:t>
            </a:r>
          </a:p>
        </p:txBody>
      </p:sp>
      <p:sp>
        <p:nvSpPr>
          <p:cNvPr id="12" name="TextBox 11">
            <a:extLst>
              <a:ext uri="{FF2B5EF4-FFF2-40B4-BE49-F238E27FC236}">
                <a16:creationId xmlns:a16="http://schemas.microsoft.com/office/drawing/2014/main" id="{55BDB9DC-81F6-459A-A89E-EB2867480E76}"/>
              </a:ext>
            </a:extLst>
          </p:cNvPr>
          <p:cNvSpPr txBox="1"/>
          <p:nvPr/>
        </p:nvSpPr>
        <p:spPr>
          <a:xfrm>
            <a:off x="8690365" y="3691567"/>
            <a:ext cx="2831211"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6">
                    <a:lumMod val="75000"/>
                  </a:schemeClr>
                </a:solidFill>
                <a:effectLst/>
                <a:uLnTx/>
                <a:uFillTx/>
                <a:latin typeface="Calibri"/>
                <a:ea typeface="+mn-ea"/>
                <a:cs typeface="+mn-cs"/>
              </a:rPr>
              <a:t>Abemaciclib</a:t>
            </a:r>
            <a:br>
              <a:rPr kumimoji="0" lang="en-US" sz="2000" b="1" i="0" u="none" strike="noStrike" kern="1200" cap="none" spc="0" normalizeH="0" baseline="0" noProof="0" dirty="0">
                <a:ln>
                  <a:noFill/>
                </a:ln>
                <a:solidFill>
                  <a:schemeClr val="accent3"/>
                </a:solidFill>
                <a:effectLst/>
                <a:uLnTx/>
                <a:uFillTx/>
                <a:latin typeface="Calibri"/>
                <a:ea typeface="+mn-ea"/>
                <a:cs typeface="+mn-cs"/>
              </a:rPr>
            </a:br>
            <a:r>
              <a:rPr kumimoji="0" lang="en-US" sz="2000" b="1" i="0" u="none" strike="noStrike" kern="1200" cap="none" spc="0" normalizeH="0" baseline="0" noProof="0" dirty="0">
                <a:ln>
                  <a:noFill/>
                </a:ln>
                <a:solidFill>
                  <a:prstClr val="black"/>
                </a:solidFill>
                <a:effectLst/>
                <a:uLnTx/>
                <a:uFillTx/>
                <a:latin typeface="Calibri"/>
                <a:ea typeface="+mn-ea"/>
                <a:cs typeface="+mn-cs"/>
              </a:rPr>
              <a:t>LY2835219</a:t>
            </a:r>
          </a:p>
        </p:txBody>
      </p:sp>
      <p:sp>
        <p:nvSpPr>
          <p:cNvPr id="13" name="TextBox 12">
            <a:extLst>
              <a:ext uri="{FF2B5EF4-FFF2-40B4-BE49-F238E27FC236}">
                <a16:creationId xmlns:a16="http://schemas.microsoft.com/office/drawing/2014/main" id="{34C204F6-BC9A-4032-8685-32A7D58600EC}"/>
              </a:ext>
            </a:extLst>
          </p:cNvPr>
          <p:cNvSpPr txBox="1"/>
          <p:nvPr/>
        </p:nvSpPr>
        <p:spPr>
          <a:xfrm>
            <a:off x="4190429" y="1630553"/>
            <a:ext cx="3456710"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FDA Approved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(March 13, 2017)</a:t>
            </a:r>
          </a:p>
        </p:txBody>
      </p:sp>
      <p:sp>
        <p:nvSpPr>
          <p:cNvPr id="14" name="TextBox 13">
            <a:extLst>
              <a:ext uri="{FF2B5EF4-FFF2-40B4-BE49-F238E27FC236}">
                <a16:creationId xmlns:a16="http://schemas.microsoft.com/office/drawing/2014/main" id="{107C5070-14FC-438E-BCC3-C7DEAA58A64C}"/>
              </a:ext>
            </a:extLst>
          </p:cNvPr>
          <p:cNvSpPr txBox="1"/>
          <p:nvPr/>
        </p:nvSpPr>
        <p:spPr>
          <a:xfrm>
            <a:off x="8406395" y="3007032"/>
            <a:ext cx="3456710"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FDA Approved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(September 27, 2017)</a:t>
            </a:r>
          </a:p>
        </p:txBody>
      </p:sp>
      <p:pic>
        <p:nvPicPr>
          <p:cNvPr id="15" name="Picture 14" descr="http://upload.wikimedia.org/wikipedia/commons/thumb/0/0f/Palbociclib.svg/512px-Palbociclib.svg.png">
            <a:extLst>
              <a:ext uri="{FF2B5EF4-FFF2-40B4-BE49-F238E27FC236}">
                <a16:creationId xmlns:a16="http://schemas.microsoft.com/office/drawing/2014/main" id="{B78B166C-FADA-46A2-A4E0-A3CA85B18A5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3224" y="4347473"/>
            <a:ext cx="4284806" cy="21489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5075241-AAAA-4DD9-9962-9D265B42885A}"/>
              </a:ext>
            </a:extLst>
          </p:cNvPr>
          <p:cNvSpPr txBox="1"/>
          <p:nvPr/>
        </p:nvSpPr>
        <p:spPr>
          <a:xfrm>
            <a:off x="775513" y="6142475"/>
            <a:ext cx="2798755"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Approved for HR+HER2- </a:t>
            </a:r>
            <a:r>
              <a:rPr kumimoji="0" lang="en-US" sz="2000" b="1" i="0" u="none" strike="noStrike" kern="1200" cap="none" spc="0" normalizeH="0" baseline="0" noProof="0" dirty="0" err="1">
                <a:ln>
                  <a:noFill/>
                </a:ln>
                <a:solidFill>
                  <a:srgbClr val="FF0000"/>
                </a:solidFill>
                <a:effectLst/>
                <a:uLnTx/>
                <a:uFillTx/>
                <a:latin typeface="Calibri"/>
                <a:ea typeface="+mn-ea"/>
                <a:cs typeface="+mn-cs"/>
              </a:rPr>
              <a:t>mBC</a:t>
            </a:r>
            <a:endParaRPr kumimoji="0" lang="en-US" sz="2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B5075241-AAAA-4DD9-9962-9D265B42885A}"/>
              </a:ext>
            </a:extLst>
          </p:cNvPr>
          <p:cNvSpPr txBox="1"/>
          <p:nvPr/>
        </p:nvSpPr>
        <p:spPr>
          <a:xfrm>
            <a:off x="4535635" y="4245701"/>
            <a:ext cx="2798755" cy="707850"/>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lumMod val="75000"/>
                  </a:schemeClr>
                </a:solidFill>
                <a:effectLst/>
                <a:uLnTx/>
                <a:uFillTx/>
                <a:latin typeface="Calibri"/>
                <a:ea typeface="+mn-ea"/>
                <a:cs typeface="+mn-cs"/>
              </a:rPr>
              <a:t>Approved for HR+HER2- </a:t>
            </a:r>
            <a:r>
              <a:rPr kumimoji="0" lang="en-US" sz="2000" b="1" i="0" u="none" strike="noStrike" kern="1200" cap="none" spc="0" normalizeH="0" baseline="0" noProof="0" dirty="0" err="1">
                <a:ln>
                  <a:noFill/>
                </a:ln>
                <a:solidFill>
                  <a:schemeClr val="accent2">
                    <a:lumMod val="75000"/>
                  </a:schemeClr>
                </a:solidFill>
                <a:effectLst/>
                <a:uLnTx/>
                <a:uFillTx/>
                <a:latin typeface="Calibri"/>
                <a:ea typeface="+mn-ea"/>
                <a:cs typeface="+mn-cs"/>
              </a:rPr>
              <a:t>mBC</a:t>
            </a:r>
            <a:r>
              <a:rPr kumimoji="0" lang="is-IS" sz="2000" b="1" i="0" u="none" strike="noStrike" kern="1200" cap="none" spc="0" normalizeH="0" baseline="0" noProof="0" dirty="0">
                <a:ln>
                  <a:noFill/>
                </a:ln>
                <a:solidFill>
                  <a:schemeClr val="accent2">
                    <a:lumMod val="75000"/>
                  </a:schemeClr>
                </a:solidFill>
                <a:effectLst/>
                <a:uLnTx/>
                <a:uFillTx/>
                <a:latin typeface="Calibri"/>
                <a:ea typeface="+mn-ea"/>
                <a:cs typeface="+mn-cs"/>
              </a:rPr>
              <a:t>….?adjuvant setting</a:t>
            </a:r>
            <a:endParaRPr kumimoji="0" lang="en-US" sz="2000" b="1" i="0" u="none" strike="noStrike" kern="1200" cap="none" spc="0" normalizeH="0" baseline="0" noProof="0" dirty="0">
              <a:ln>
                <a:noFill/>
              </a:ln>
              <a:solidFill>
                <a:schemeClr val="accent2">
                  <a:lumMod val="75000"/>
                </a:scheme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5075241-AAAA-4DD9-9962-9D265B42885A}"/>
              </a:ext>
            </a:extLst>
          </p:cNvPr>
          <p:cNvSpPr txBox="1"/>
          <p:nvPr/>
        </p:nvSpPr>
        <p:spPr>
          <a:xfrm>
            <a:off x="6734341" y="5587859"/>
            <a:ext cx="3912047" cy="1015626"/>
          </a:xfrm>
          <a:prstGeom prst="rect">
            <a:avLst/>
          </a:prstGeom>
          <a:noFill/>
        </p:spPr>
        <p:txBody>
          <a:bodyPr wrap="square" lIns="91400" tIns="45702" rIns="91400"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lumMod val="75000"/>
                  </a:schemeClr>
                </a:solidFill>
                <a:effectLst/>
                <a:uLnTx/>
                <a:uFillTx/>
                <a:latin typeface="Calibri"/>
                <a:ea typeface="+mn-ea"/>
                <a:cs typeface="+mn-cs"/>
              </a:rPr>
              <a:t>Approved for HR+HER2- </a:t>
            </a:r>
            <a:r>
              <a:rPr kumimoji="0" lang="en-US" sz="2000" b="1" i="0" u="none" strike="noStrike" kern="1200" cap="none" spc="0" normalizeH="0" baseline="0" noProof="0" dirty="0" err="1">
                <a:ln>
                  <a:noFill/>
                </a:ln>
                <a:solidFill>
                  <a:schemeClr val="accent6">
                    <a:lumMod val="75000"/>
                  </a:schemeClr>
                </a:solidFill>
                <a:effectLst/>
                <a:uLnTx/>
                <a:uFillTx/>
                <a:latin typeface="Calibri"/>
                <a:ea typeface="+mn-ea"/>
                <a:cs typeface="+mn-cs"/>
              </a:rPr>
              <a:t>mBC</a:t>
            </a:r>
            <a:r>
              <a:rPr kumimoji="0" lang="en-US" sz="2000" b="1" i="0" u="none" strike="noStrike" kern="1200" cap="none" spc="0" normalizeH="0" noProof="0" dirty="0">
                <a:ln>
                  <a:noFill/>
                </a:ln>
                <a:solidFill>
                  <a:schemeClr val="accent6">
                    <a:lumMod val="75000"/>
                  </a:schemeClr>
                </a:solidFill>
                <a:effectLst/>
                <a:uLnTx/>
                <a:uFillTx/>
                <a:latin typeface="Calibri"/>
                <a:ea typeface="+mn-ea"/>
                <a:cs typeface="+mn-cs"/>
              </a:rPr>
              <a:t> with ET or monotherapy AND in adjuvant LN+ HR+HER2- EBC</a:t>
            </a:r>
            <a:endParaRPr kumimoji="0" lang="en-US" sz="2000" b="1" i="0" u="none" strike="noStrike" kern="1200" cap="none" spc="0" normalizeH="0" baseline="0" noProof="0" dirty="0">
              <a:ln>
                <a:noFill/>
              </a:ln>
              <a:solidFill>
                <a:schemeClr val="accent6">
                  <a:lumMod val="75000"/>
                </a:scheme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08697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944" y="244031"/>
            <a:ext cx="8086725" cy="747713"/>
          </a:xfrm>
        </p:spPr>
        <p:txBody>
          <a:bodyPr>
            <a:normAutofit/>
          </a:bodyPr>
          <a:lstStyle/>
          <a:p>
            <a:r>
              <a:rPr lang="en-US" sz="3200" dirty="0">
                <a:latin typeface="Arial" panose="020B0604020202020204" pitchFamily="34" charset="0"/>
                <a:cs typeface="Arial" panose="020B0604020202020204" pitchFamily="34" charset="0"/>
              </a:rPr>
              <a:t>CDK inhibitors (indirect comparisons)</a:t>
            </a:r>
          </a:p>
        </p:txBody>
      </p:sp>
      <p:graphicFrame>
        <p:nvGraphicFramePr>
          <p:cNvPr id="4" name="Content Placeholder 3"/>
          <p:cNvGraphicFramePr>
            <a:graphicFrameLocks noGrp="1"/>
          </p:cNvGraphicFramePr>
          <p:nvPr>
            <p:ph idx="1"/>
          </p:nvPr>
        </p:nvGraphicFramePr>
        <p:xfrm>
          <a:off x="546265" y="991744"/>
          <a:ext cx="11044052" cy="5273040"/>
        </p:xfrm>
        <a:graphic>
          <a:graphicData uri="http://schemas.openxmlformats.org/drawingml/2006/table">
            <a:tbl>
              <a:tblPr firstRow="1" bandRow="1">
                <a:tableStyleId>{5940675A-B579-460E-94D1-54222C63F5DA}</a:tableStyleId>
              </a:tblPr>
              <a:tblGrid>
                <a:gridCol w="2761013">
                  <a:extLst>
                    <a:ext uri="{9D8B030D-6E8A-4147-A177-3AD203B41FA5}">
                      <a16:colId xmlns:a16="http://schemas.microsoft.com/office/drawing/2014/main" val="20000"/>
                    </a:ext>
                  </a:extLst>
                </a:gridCol>
                <a:gridCol w="2761013">
                  <a:extLst>
                    <a:ext uri="{9D8B030D-6E8A-4147-A177-3AD203B41FA5}">
                      <a16:colId xmlns:a16="http://schemas.microsoft.com/office/drawing/2014/main" val="20001"/>
                    </a:ext>
                  </a:extLst>
                </a:gridCol>
                <a:gridCol w="2761013">
                  <a:extLst>
                    <a:ext uri="{9D8B030D-6E8A-4147-A177-3AD203B41FA5}">
                      <a16:colId xmlns:a16="http://schemas.microsoft.com/office/drawing/2014/main" val="20002"/>
                    </a:ext>
                  </a:extLst>
                </a:gridCol>
                <a:gridCol w="2761013">
                  <a:extLst>
                    <a:ext uri="{9D8B030D-6E8A-4147-A177-3AD203B41FA5}">
                      <a16:colId xmlns:a16="http://schemas.microsoft.com/office/drawing/2014/main" val="20003"/>
                    </a:ext>
                  </a:extLst>
                </a:gridCol>
              </a:tblGrid>
              <a:tr h="370840">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PALBOCICLIB</a:t>
                      </a:r>
                    </a:p>
                  </a:txBody>
                  <a:tcPr/>
                </a:tc>
                <a:tc>
                  <a:txBody>
                    <a:bodyPr/>
                    <a:lstStyle/>
                    <a:p>
                      <a:pPr algn="ctr"/>
                      <a:r>
                        <a:rPr lang="en-US" sz="2000" dirty="0">
                          <a:latin typeface="Arial" panose="020B0604020202020204" pitchFamily="34" charset="0"/>
                          <a:cs typeface="Arial" panose="020B0604020202020204" pitchFamily="34" charset="0"/>
                        </a:rPr>
                        <a:t>RIBOCICLIB</a:t>
                      </a:r>
                    </a:p>
                  </a:txBody>
                  <a:tcPr/>
                </a:tc>
                <a:tc>
                  <a:txBody>
                    <a:bodyPr/>
                    <a:lstStyle/>
                    <a:p>
                      <a:pPr algn="ctr"/>
                      <a:r>
                        <a:rPr lang="en-US" sz="2000" dirty="0">
                          <a:latin typeface="Arial" panose="020B0604020202020204" pitchFamily="34" charset="0"/>
                          <a:cs typeface="Arial" panose="020B0604020202020204" pitchFamily="34" charset="0"/>
                        </a:rPr>
                        <a:t>ABEMACICLIB</a:t>
                      </a:r>
                    </a:p>
                  </a:txBody>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Schedule</a:t>
                      </a:r>
                    </a:p>
                  </a:txBody>
                  <a:tcPr/>
                </a:tc>
                <a:tc>
                  <a:txBody>
                    <a:bodyPr/>
                    <a:lstStyle/>
                    <a:p>
                      <a:pPr algn="ctr"/>
                      <a:r>
                        <a:rPr lang="en-US" sz="2000" dirty="0">
                          <a:latin typeface="Arial" panose="020B0604020202020204" pitchFamily="34" charset="0"/>
                          <a:cs typeface="Arial" panose="020B0604020202020204" pitchFamily="34" charset="0"/>
                        </a:rPr>
                        <a:t>3</a:t>
                      </a:r>
                      <a:r>
                        <a:rPr lang="en-US" sz="2000" baseline="0" dirty="0">
                          <a:latin typeface="Arial" panose="020B0604020202020204" pitchFamily="34" charset="0"/>
                          <a:cs typeface="Arial" panose="020B0604020202020204" pitchFamily="34" charset="0"/>
                        </a:rPr>
                        <a:t> on 1 off</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3 on 1 off</a:t>
                      </a:r>
                    </a:p>
                  </a:txBody>
                  <a:tcPr/>
                </a:tc>
                <a:tc>
                  <a:txBody>
                    <a:bodyPr/>
                    <a:lstStyle/>
                    <a:p>
                      <a:pPr algn="ctr"/>
                      <a:r>
                        <a:rPr lang="en-US" sz="2000" dirty="0">
                          <a:latin typeface="Arial" panose="020B0604020202020204" pitchFamily="34" charset="0"/>
                          <a:cs typeface="Arial" panose="020B0604020202020204" pitchFamily="34" charset="0"/>
                        </a:rPr>
                        <a:t>Continuous</a:t>
                      </a:r>
                    </a:p>
                  </a:txBody>
                  <a:tcPr/>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Dose</a:t>
                      </a:r>
                    </a:p>
                  </a:txBody>
                  <a:tcPr/>
                </a:tc>
                <a:tc>
                  <a:txBody>
                    <a:bodyPr/>
                    <a:lstStyle/>
                    <a:p>
                      <a:pPr algn="ctr"/>
                      <a:r>
                        <a:rPr lang="en-US" sz="2000" dirty="0">
                          <a:latin typeface="Arial" panose="020B0604020202020204" pitchFamily="34" charset="0"/>
                          <a:cs typeface="Arial" panose="020B0604020202020204" pitchFamily="34" charset="0"/>
                        </a:rPr>
                        <a:t>Once daily</a:t>
                      </a:r>
                    </a:p>
                  </a:txBody>
                  <a:tcPr/>
                </a:tc>
                <a:tc>
                  <a:txBody>
                    <a:bodyPr/>
                    <a:lstStyle/>
                    <a:p>
                      <a:pPr algn="ctr"/>
                      <a:r>
                        <a:rPr lang="en-US" sz="2000" dirty="0">
                          <a:latin typeface="Arial" panose="020B0604020202020204" pitchFamily="34" charset="0"/>
                          <a:cs typeface="Arial" panose="020B0604020202020204" pitchFamily="34" charset="0"/>
                        </a:rPr>
                        <a:t>Once</a:t>
                      </a:r>
                      <a:r>
                        <a:rPr lang="en-US" sz="2000" baseline="0" dirty="0">
                          <a:latin typeface="Arial" panose="020B0604020202020204" pitchFamily="34" charset="0"/>
                          <a:cs typeface="Arial" panose="020B0604020202020204" pitchFamily="34" charset="0"/>
                        </a:rPr>
                        <a:t> daily</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Twice daily</a:t>
                      </a:r>
                    </a:p>
                  </a:txBody>
                  <a:tcPr/>
                </a:tc>
                <a:extLst>
                  <a:ext uri="{0D108BD9-81ED-4DB2-BD59-A6C34878D82A}">
                    <a16:rowId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Commonest AE</a:t>
                      </a:r>
                    </a:p>
                  </a:txBody>
                  <a:tcPr/>
                </a:tc>
                <a:tc>
                  <a:txBody>
                    <a:bodyPr/>
                    <a:lstStyle/>
                    <a:p>
                      <a:pPr algn="ctr"/>
                      <a:r>
                        <a:rPr lang="en-US" sz="2000" dirty="0">
                          <a:latin typeface="Arial" panose="020B0604020202020204" pitchFamily="34" charset="0"/>
                          <a:cs typeface="Arial" panose="020B0604020202020204" pitchFamily="34" charset="0"/>
                        </a:rPr>
                        <a:t>Neutropenia</a:t>
                      </a:r>
                    </a:p>
                  </a:txBody>
                  <a:tcPr/>
                </a:tc>
                <a:tc>
                  <a:txBody>
                    <a:bodyPr/>
                    <a:lstStyle/>
                    <a:p>
                      <a:pPr algn="ctr"/>
                      <a:r>
                        <a:rPr lang="en-US" sz="2000" dirty="0">
                          <a:latin typeface="Arial" panose="020B0604020202020204" pitchFamily="34" charset="0"/>
                          <a:cs typeface="Arial" panose="020B0604020202020204" pitchFamily="34" charset="0"/>
                        </a:rPr>
                        <a:t>Neutropenia</a:t>
                      </a:r>
                    </a:p>
                  </a:txBody>
                  <a:tcPr/>
                </a:tc>
                <a:tc>
                  <a:txBody>
                    <a:bodyPr/>
                    <a:lstStyle/>
                    <a:p>
                      <a:pPr algn="ctr"/>
                      <a:r>
                        <a:rPr lang="en-US" sz="2000" dirty="0">
                          <a:latin typeface="Arial" panose="020B0604020202020204" pitchFamily="34" charset="0"/>
                          <a:cs typeface="Arial" panose="020B0604020202020204" pitchFamily="34" charset="0"/>
                        </a:rPr>
                        <a:t>Neutropenia/Diarrhea</a:t>
                      </a:r>
                    </a:p>
                  </a:txBody>
                  <a:tcPr/>
                </a:tc>
                <a:extLst>
                  <a:ext uri="{0D108BD9-81ED-4DB2-BD59-A6C34878D82A}">
                    <a16:rowId xmlns:a16="http://schemas.microsoft.com/office/drawing/2014/main" val="10003"/>
                  </a:ext>
                </a:extLst>
              </a:tr>
              <a:tr h="370840">
                <a:tc>
                  <a:txBody>
                    <a:bodyPr/>
                    <a:lstStyle/>
                    <a:p>
                      <a:r>
                        <a:rPr lang="en-US" sz="2000" dirty="0">
                          <a:latin typeface="Arial" panose="020B0604020202020204" pitchFamily="34" charset="0"/>
                          <a:cs typeface="Arial" panose="020B0604020202020204" pitchFamily="34" charset="0"/>
                        </a:rPr>
                        <a:t>First-line with ET</a:t>
                      </a:r>
                    </a:p>
                  </a:txBody>
                  <a:tcPr/>
                </a:tc>
                <a:tc>
                  <a:txBody>
                    <a:bodyPr/>
                    <a:lstStyle/>
                    <a:p>
                      <a:pPr algn="ctr"/>
                      <a:r>
                        <a:rPr lang="en-US" sz="2000" dirty="0">
                          <a:latin typeface="Arial" panose="020B0604020202020204" pitchFamily="34" charset="0"/>
                          <a:cs typeface="Arial" panose="020B0604020202020204" pitchFamily="34" charset="0"/>
                        </a:rPr>
                        <a:t>Yes</a:t>
                      </a:r>
                      <a:r>
                        <a:rPr lang="en-US" sz="2000" baseline="30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tc>
                  <a:txBody>
                    <a:bodyPr/>
                    <a:lstStyle/>
                    <a:p>
                      <a:pPr algn="ctr"/>
                      <a:r>
                        <a:rPr lang="en-US" sz="2000" dirty="0">
                          <a:latin typeface="Arial" panose="020B0604020202020204" pitchFamily="34" charset="0"/>
                          <a:cs typeface="Arial" panose="020B0604020202020204" pitchFamily="34" charset="0"/>
                        </a:rPr>
                        <a:t>Yes</a:t>
                      </a:r>
                      <a:r>
                        <a:rPr lang="en-US" sz="2000" baseline="30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5"/>
                  </a:ext>
                </a:extLst>
              </a:tr>
              <a:tr h="370840">
                <a:tc>
                  <a:txBody>
                    <a:bodyPr/>
                    <a:lstStyle/>
                    <a:p>
                      <a:r>
                        <a:rPr lang="en-US" sz="2000" dirty="0">
                          <a:latin typeface="Arial" panose="020B0604020202020204" pitchFamily="34" charset="0"/>
                          <a:cs typeface="Arial" panose="020B0604020202020204" pitchFamily="34" charset="0"/>
                        </a:rPr>
                        <a:t>Second line with ET</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006"/>
                  </a:ext>
                </a:extLst>
              </a:tr>
              <a:tr h="370840">
                <a:tc>
                  <a:txBody>
                    <a:bodyPr/>
                    <a:lstStyle/>
                    <a:p>
                      <a:r>
                        <a:rPr lang="en-US" sz="2000" dirty="0">
                          <a:latin typeface="Arial" panose="020B0604020202020204" pitchFamily="34" charset="0"/>
                          <a:cs typeface="Arial" panose="020B0604020202020204" pitchFamily="34" charset="0"/>
                        </a:rPr>
                        <a:t>Premenopausal </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924850789"/>
                  </a:ext>
                </a:extLst>
              </a:tr>
              <a:tr h="370840">
                <a:tc>
                  <a:txBody>
                    <a:bodyPr/>
                    <a:lstStyle/>
                    <a:p>
                      <a:r>
                        <a:rPr lang="en-US" sz="2000" dirty="0">
                          <a:latin typeface="Arial" panose="020B0604020202020204" pitchFamily="34" charset="0"/>
                          <a:cs typeface="Arial" panose="020B0604020202020204" pitchFamily="34" charset="0"/>
                        </a:rPr>
                        <a:t>Impending visceral crisis</a:t>
                      </a:r>
                    </a:p>
                  </a:txBody>
                  <a:tcPr/>
                </a:tc>
                <a:tc>
                  <a:txBody>
                    <a:bodyPr/>
                    <a:lstStyle/>
                    <a:p>
                      <a:pPr algn="ctr"/>
                      <a:r>
                        <a:rPr lang="en-US" sz="2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tc>
                  <a:txBody>
                    <a:bodyPr/>
                    <a:lstStyle/>
                    <a:p>
                      <a:pPr algn="ctr"/>
                      <a:r>
                        <a:rPr lang="en-US"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673232804"/>
                  </a:ext>
                </a:extLst>
              </a:tr>
              <a:tr h="370840">
                <a:tc>
                  <a:txBody>
                    <a:bodyPr/>
                    <a:lstStyle/>
                    <a:p>
                      <a:r>
                        <a:rPr lang="en-US" sz="2000" dirty="0">
                          <a:latin typeface="Arial" panose="020B0604020202020204" pitchFamily="34" charset="0"/>
                          <a:cs typeface="Arial" panose="020B0604020202020204" pitchFamily="34" charset="0"/>
                        </a:rPr>
                        <a:t>Proven single</a:t>
                      </a:r>
                      <a:r>
                        <a:rPr lang="en-US" sz="2000" baseline="0" dirty="0">
                          <a:latin typeface="Arial" panose="020B0604020202020204" pitchFamily="34" charset="0"/>
                          <a:cs typeface="Arial" panose="020B0604020202020204" pitchFamily="34" charset="0"/>
                        </a:rPr>
                        <a:t> agent activity</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821530593"/>
                  </a:ext>
                </a:extLst>
              </a:tr>
              <a:tr h="370840">
                <a:tc>
                  <a:txBody>
                    <a:bodyPr/>
                    <a:lstStyle/>
                    <a:p>
                      <a:r>
                        <a:rPr lang="en-US" sz="2000" dirty="0">
                          <a:latin typeface="Arial" panose="020B0604020202020204" pitchFamily="34" charset="0"/>
                          <a:cs typeface="Arial" panose="020B0604020202020204" pitchFamily="34" charset="0"/>
                        </a:rPr>
                        <a:t>Brain </a:t>
                      </a:r>
                      <a:r>
                        <a:rPr lang="en-US" sz="2000" dirty="0" err="1">
                          <a:latin typeface="Arial" panose="020B0604020202020204" pitchFamily="34" charset="0"/>
                          <a:cs typeface="Arial" panose="020B0604020202020204" pitchFamily="34" charset="0"/>
                        </a:rPr>
                        <a:t>mets</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67748058"/>
                  </a:ext>
                </a:extLst>
              </a:tr>
              <a:tr h="370840">
                <a:tc>
                  <a:txBody>
                    <a:bodyPr/>
                    <a:lstStyle/>
                    <a:p>
                      <a:r>
                        <a:rPr lang="en-US" sz="2000" dirty="0">
                          <a:latin typeface="Arial" panose="020B0604020202020204" pitchFamily="34" charset="0"/>
                          <a:cs typeface="Arial" panose="020B0604020202020204" pitchFamily="34" charset="0"/>
                        </a:rPr>
                        <a:t>Efficacy through progression</a:t>
                      </a:r>
                    </a:p>
                  </a:txBody>
                  <a:tcPr/>
                </a:tc>
                <a:tc>
                  <a:txBody>
                    <a:bodyPr/>
                    <a:lstStyle/>
                    <a:p>
                      <a:pPr algn="ctr"/>
                      <a:r>
                        <a:rPr lang="en-US" sz="2000" dirty="0">
                          <a:latin typeface="Arial" panose="020B0604020202020204" pitchFamily="34" charset="0"/>
                          <a:cs typeface="Arial" panose="020B0604020202020204" pitchFamily="34" charset="0"/>
                        </a:rPr>
                        <a:t>No</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tc>
                  <a:txBody>
                    <a:bodyPr/>
                    <a:lstStyle/>
                    <a:p>
                      <a:pPr algn="ctr"/>
                      <a:r>
                        <a:rPr lang="en-US" sz="2000" dirty="0">
                          <a:latin typeface="Arial" panose="020B0604020202020204" pitchFamily="34" charset="0"/>
                          <a:cs typeface="Arial" panose="020B0604020202020204" pitchFamily="34" charset="0"/>
                        </a:rPr>
                        <a:t>Possible</a:t>
                      </a:r>
                    </a:p>
                  </a:txBody>
                  <a:tcPr/>
                </a:tc>
                <a:extLst>
                  <a:ext uri="{0D108BD9-81ED-4DB2-BD59-A6C34878D82A}">
                    <a16:rowId xmlns:a16="http://schemas.microsoft.com/office/drawing/2014/main" val="871138731"/>
                  </a:ext>
                </a:extLst>
              </a:tr>
            </a:tbl>
          </a:graphicData>
        </a:graphic>
      </p:graphicFrame>
      <p:sp>
        <p:nvSpPr>
          <p:cNvPr id="3" name="TextBox 2"/>
          <p:cNvSpPr txBox="1"/>
          <p:nvPr/>
        </p:nvSpPr>
        <p:spPr>
          <a:xfrm>
            <a:off x="546265" y="6264784"/>
            <a:ext cx="6619120" cy="338554"/>
          </a:xfrm>
          <a:prstGeom prst="rect">
            <a:avLst/>
          </a:prstGeom>
          <a:noFill/>
        </p:spPr>
        <p:txBody>
          <a:bodyPr wrap="none" rtlCol="0">
            <a:spAutoFit/>
          </a:bodyPr>
          <a:lstStyle/>
          <a:p>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No significant OS benefit reported to date, *data from randomized trial</a:t>
            </a:r>
          </a:p>
        </p:txBody>
      </p:sp>
    </p:spTree>
    <p:extLst>
      <p:ext uri="{BB962C8B-B14F-4D97-AF65-F5344CB8AC3E}">
        <p14:creationId xmlns:p14="http://schemas.microsoft.com/office/powerpoint/2010/main" val="67913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9128" y="1928321"/>
            <a:ext cx="10684800" cy="4929679"/>
          </a:xfrm>
        </p:spPr>
        <p:txBody>
          <a:bodyPr/>
          <a:lstStyle/>
          <a:p>
            <a:pPr marL="0" indent="0" algn="ctr">
              <a:buNone/>
            </a:pPr>
            <a:r>
              <a:rPr lang="en-US" sz="6000" b="1" dirty="0">
                <a:latin typeface="Arial" charset="0"/>
                <a:ea typeface="Arial" charset="0"/>
                <a:cs typeface="Arial" charset="0"/>
              </a:rPr>
              <a:t>CDK inhibitors are NOT all the same </a:t>
            </a:r>
          </a:p>
        </p:txBody>
      </p:sp>
      <p:sp>
        <p:nvSpPr>
          <p:cNvPr id="3" name="Title 2"/>
          <p:cNvSpPr>
            <a:spLocks noGrp="1"/>
          </p:cNvSpPr>
          <p:nvPr>
            <p:ph type="title"/>
          </p:nvPr>
        </p:nvSpPr>
        <p:spPr/>
        <p:txBody>
          <a:bodyPr/>
          <a:lstStyle/>
          <a:p>
            <a:r>
              <a:rPr lang="en-US" dirty="0"/>
              <a:t>For all of these reasons</a:t>
            </a:r>
            <a:r>
              <a:rPr lang="is-IS" dirty="0"/>
              <a:t>…</a:t>
            </a:r>
            <a:endParaRPr lang="en-US" dirty="0"/>
          </a:p>
        </p:txBody>
      </p:sp>
    </p:spTree>
    <p:extLst>
      <p:ext uri="{BB962C8B-B14F-4D97-AF65-F5344CB8AC3E}">
        <p14:creationId xmlns:p14="http://schemas.microsoft.com/office/powerpoint/2010/main" val="37003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858" y="233695"/>
            <a:ext cx="10696256" cy="1103313"/>
          </a:xfrm>
        </p:spPr>
        <p:txBody>
          <a:bodyPr>
            <a:normAutofit/>
          </a:bodyPr>
          <a:lstStyle/>
          <a:p>
            <a:r>
              <a:rPr lang="en-US" sz="3200" b="1" dirty="0">
                <a:solidFill>
                  <a:srgbClr val="24206D"/>
                </a:solidFill>
                <a:latin typeface="Arial" charset="0"/>
                <a:ea typeface="Arial" charset="0"/>
                <a:cs typeface="Arial" charset="0"/>
              </a:rPr>
              <a:t>CDK4/6 Inhibitors: Dosing Considerations</a:t>
            </a:r>
          </a:p>
        </p:txBody>
      </p:sp>
      <p:graphicFrame>
        <p:nvGraphicFramePr>
          <p:cNvPr id="6" name="Content Placeholder 4">
            <a:extLst>
              <a:ext uri="{FF2B5EF4-FFF2-40B4-BE49-F238E27FC236}">
                <a16:creationId xmlns:a16="http://schemas.microsoft.com/office/drawing/2014/main" id="{795D2420-74F0-5746-8110-04A61AFCDB1B}"/>
              </a:ext>
            </a:extLst>
          </p:cNvPr>
          <p:cNvGraphicFramePr>
            <a:graphicFrameLocks noGrp="1"/>
          </p:cNvGraphicFramePr>
          <p:nvPr>
            <p:ph idx="1"/>
            <p:extLst>
              <p:ext uri="{D42A27DB-BD31-4B8C-83A1-F6EECF244321}">
                <p14:modId xmlns:p14="http://schemas.microsoft.com/office/powerpoint/2010/main" val="1108314911"/>
              </p:ext>
            </p:extLst>
          </p:nvPr>
        </p:nvGraphicFramePr>
        <p:xfrm>
          <a:off x="503174" y="1102360"/>
          <a:ext cx="10995800" cy="5099305"/>
        </p:xfrm>
        <a:graphic>
          <a:graphicData uri="http://schemas.openxmlformats.org/drawingml/2006/table">
            <a:tbl>
              <a:tblPr firstRow="1" bandRow="1">
                <a:tableStyleId>{5C22544A-7EE6-4342-B048-85BDC9FD1C3A}</a:tableStyleId>
              </a:tblPr>
              <a:tblGrid>
                <a:gridCol w="2572536">
                  <a:extLst>
                    <a:ext uri="{9D8B030D-6E8A-4147-A177-3AD203B41FA5}">
                      <a16:colId xmlns:a16="http://schemas.microsoft.com/office/drawing/2014/main" val="3479223760"/>
                    </a:ext>
                  </a:extLst>
                </a:gridCol>
                <a:gridCol w="2621017">
                  <a:extLst>
                    <a:ext uri="{9D8B030D-6E8A-4147-A177-3AD203B41FA5}">
                      <a16:colId xmlns:a16="http://schemas.microsoft.com/office/drawing/2014/main" val="1811361888"/>
                    </a:ext>
                  </a:extLst>
                </a:gridCol>
                <a:gridCol w="2516771">
                  <a:extLst>
                    <a:ext uri="{9D8B030D-6E8A-4147-A177-3AD203B41FA5}">
                      <a16:colId xmlns:a16="http://schemas.microsoft.com/office/drawing/2014/main" val="3378386325"/>
                    </a:ext>
                  </a:extLst>
                </a:gridCol>
                <a:gridCol w="1844976">
                  <a:extLst>
                    <a:ext uri="{9D8B030D-6E8A-4147-A177-3AD203B41FA5}">
                      <a16:colId xmlns:a16="http://schemas.microsoft.com/office/drawing/2014/main" val="2359725045"/>
                    </a:ext>
                  </a:extLst>
                </a:gridCol>
                <a:gridCol w="1440500">
                  <a:extLst>
                    <a:ext uri="{9D8B030D-6E8A-4147-A177-3AD203B41FA5}">
                      <a16:colId xmlns:a16="http://schemas.microsoft.com/office/drawing/2014/main" val="3409059888"/>
                    </a:ext>
                  </a:extLst>
                </a:gridCol>
              </a:tblGrid>
              <a:tr h="414367">
                <a:tc>
                  <a:txBody>
                    <a:bodyPr/>
                    <a:lstStyle/>
                    <a:p>
                      <a:pPr algn="ctr"/>
                      <a:endParaRPr lang="en-US" sz="1600" dirty="0">
                        <a:solidFill>
                          <a:schemeClr val="tx1"/>
                        </a:solidFill>
                      </a:endParaRPr>
                    </a:p>
                  </a:txBody>
                  <a:tcPr anchor="ctr">
                    <a:solidFill>
                      <a:srgbClr val="003665"/>
                    </a:solidFill>
                  </a:tcPr>
                </a:tc>
                <a:tc>
                  <a:txBody>
                    <a:bodyPr/>
                    <a:lstStyle/>
                    <a:p>
                      <a:pPr algn="ctr"/>
                      <a:r>
                        <a:rPr lang="en-US" sz="1600" dirty="0"/>
                        <a:t>Palbociclib</a:t>
                      </a:r>
                      <a:r>
                        <a:rPr lang="en-US" sz="1600" baseline="30000" dirty="0"/>
                        <a:t>1</a:t>
                      </a:r>
                    </a:p>
                  </a:txBody>
                  <a:tcPr anchor="ctr">
                    <a:solidFill>
                      <a:srgbClr val="003665"/>
                    </a:solidFill>
                  </a:tcPr>
                </a:tc>
                <a:tc>
                  <a:txBody>
                    <a:bodyPr/>
                    <a:lstStyle/>
                    <a:p>
                      <a:pPr algn="ctr"/>
                      <a:r>
                        <a:rPr lang="en-US" sz="1600" dirty="0"/>
                        <a:t>Ribociclib</a:t>
                      </a:r>
                      <a:r>
                        <a:rPr lang="en-US" sz="1600" baseline="30000" dirty="0"/>
                        <a:t>2</a:t>
                      </a:r>
                    </a:p>
                  </a:txBody>
                  <a:tcPr anchor="ctr">
                    <a:solidFill>
                      <a:srgbClr val="003665"/>
                    </a:solidFill>
                  </a:tcPr>
                </a:tc>
                <a:tc gridSpan="2">
                  <a:txBody>
                    <a:bodyPr/>
                    <a:lstStyle/>
                    <a:p>
                      <a:pPr algn="ctr"/>
                      <a:r>
                        <a:rPr lang="en-US" sz="1600" dirty="0"/>
                        <a:t>Abemaciclib</a:t>
                      </a:r>
                      <a:r>
                        <a:rPr lang="en-US" sz="1600" baseline="30000" dirty="0"/>
                        <a:t>3</a:t>
                      </a:r>
                    </a:p>
                  </a:txBody>
                  <a:tcPr anchor="ctr">
                    <a:solidFill>
                      <a:srgbClr val="003665"/>
                    </a:solidFill>
                  </a:tcPr>
                </a:tc>
                <a:tc hMerge="1">
                  <a:txBody>
                    <a:bodyPr/>
                    <a:lstStyle/>
                    <a:p>
                      <a:endParaRPr lang="en-US"/>
                    </a:p>
                  </a:txBody>
                  <a:tcPr/>
                </a:tc>
                <a:extLst>
                  <a:ext uri="{0D108BD9-81ED-4DB2-BD59-A6C34878D82A}">
                    <a16:rowId xmlns:a16="http://schemas.microsoft.com/office/drawing/2014/main" val="2384609701"/>
                  </a:ext>
                </a:extLst>
              </a:tr>
              <a:tr h="621564">
                <a:tc>
                  <a:txBody>
                    <a:bodyPr/>
                    <a:lstStyle/>
                    <a:p>
                      <a:r>
                        <a:rPr lang="en-US" sz="1600" b="1" dirty="0">
                          <a:solidFill>
                            <a:schemeClr val="bg1"/>
                          </a:solidFill>
                        </a:rPr>
                        <a:t>Dosage Form</a:t>
                      </a:r>
                    </a:p>
                  </a:txBody>
                  <a:tcPr anchor="ctr">
                    <a:solidFill>
                      <a:srgbClr val="00366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Capsule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Film-coated tablets</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Tablets</a:t>
                      </a:r>
                    </a:p>
                  </a:txBody>
                  <a:tcPr anchor="ctr"/>
                </a:tc>
                <a:tc hMerge="1">
                  <a:txBody>
                    <a:bodyPr/>
                    <a:lstStyle/>
                    <a:p>
                      <a:endParaRPr lang="en-US"/>
                    </a:p>
                  </a:txBody>
                  <a:tcPr/>
                </a:tc>
                <a:extLst>
                  <a:ext uri="{0D108BD9-81ED-4DB2-BD59-A6C34878D82A}">
                    <a16:rowId xmlns:a16="http://schemas.microsoft.com/office/drawing/2014/main" val="2927666059"/>
                  </a:ext>
                </a:extLst>
              </a:tr>
              <a:tr h="978587">
                <a:tc>
                  <a:txBody>
                    <a:bodyPr/>
                    <a:lstStyle/>
                    <a:p>
                      <a:r>
                        <a:rPr lang="en-US" sz="1600" b="1" dirty="0">
                          <a:solidFill>
                            <a:schemeClr val="bg1"/>
                          </a:solidFill>
                        </a:rPr>
                        <a:t>Recommended Dose</a:t>
                      </a:r>
                    </a:p>
                  </a:txBody>
                  <a:tcPr anchor="ctr">
                    <a:solidFill>
                      <a:srgbClr val="00366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125 mg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a:t>
                      </a:r>
                      <a:r>
                        <a:rPr lang="en-US" sz="1600" baseline="0" dirty="0">
                          <a:solidFill>
                            <a:schemeClr val="tx1"/>
                          </a:solidFill>
                        </a:rPr>
                        <a:t> 1-21 of 28 day cycle</a:t>
                      </a:r>
                      <a:endParaRPr lang="en-US"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600 mg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(3x200 mg)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 1-21 of 28 day cycle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150 mg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(when used as combination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BID Daily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200 mg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(when used as monotherapy)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BID Daily</a:t>
                      </a:r>
                    </a:p>
                  </a:txBody>
                  <a:tcPr anchor="ctr"/>
                </a:tc>
                <a:extLst>
                  <a:ext uri="{0D108BD9-81ED-4DB2-BD59-A6C34878D82A}">
                    <a16:rowId xmlns:a16="http://schemas.microsoft.com/office/drawing/2014/main" val="180755874"/>
                  </a:ext>
                </a:extLst>
              </a:tr>
              <a:tr h="725504">
                <a:tc>
                  <a:txBody>
                    <a:bodyPr/>
                    <a:lstStyle/>
                    <a:p>
                      <a:r>
                        <a:rPr lang="en-US" sz="1600" b="1" dirty="0">
                          <a:solidFill>
                            <a:schemeClr val="bg1"/>
                          </a:solidFill>
                        </a:rPr>
                        <a:t>Half Life</a:t>
                      </a:r>
                    </a:p>
                  </a:txBody>
                  <a:tcPr anchor="ctr">
                    <a:solidFill>
                      <a:srgbClr val="00366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29 (+/- 5) hours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32</a:t>
                      </a:r>
                      <a:r>
                        <a:rPr lang="en-US" sz="1600" baseline="0" dirty="0">
                          <a:solidFill>
                            <a:schemeClr val="tx1"/>
                          </a:solidFill>
                        </a:rPr>
                        <a:t> hours</a:t>
                      </a:r>
                      <a:endParaRPr lang="en-US" sz="1600" dirty="0">
                        <a:solidFill>
                          <a:schemeClr val="tx1"/>
                        </a:solidFill>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18.3 hours</a:t>
                      </a:r>
                    </a:p>
                  </a:txBody>
                  <a:tcPr anchor="ctr"/>
                </a:tc>
                <a:tc hMerge="1">
                  <a:txBody>
                    <a:bodyPr/>
                    <a:lstStyle/>
                    <a:p>
                      <a:endParaRPr lang="en-US"/>
                    </a:p>
                  </a:txBody>
                  <a:tcPr/>
                </a:tc>
                <a:extLst>
                  <a:ext uri="{0D108BD9-81ED-4DB2-BD59-A6C34878D82A}">
                    <a16:rowId xmlns:a16="http://schemas.microsoft.com/office/drawing/2014/main" val="2606100270"/>
                  </a:ext>
                </a:extLst>
              </a:tr>
              <a:tr h="781878">
                <a:tc>
                  <a:txBody>
                    <a:bodyPr/>
                    <a:lstStyle/>
                    <a:p>
                      <a:r>
                        <a:rPr lang="en-US" sz="1600" b="1" dirty="0">
                          <a:solidFill>
                            <a:schemeClr val="bg1"/>
                          </a:solidFill>
                        </a:rPr>
                        <a:t>Kinase Activity</a:t>
                      </a:r>
                    </a:p>
                  </a:txBody>
                  <a:tcPr anchor="ctr">
                    <a:solidFill>
                      <a:srgbClr val="00366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Similar potency against CDK4 and CDK6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CDK 4</a:t>
                      </a:r>
                      <a:r>
                        <a:rPr lang="en-US" sz="1600" baseline="0" dirty="0">
                          <a:solidFill>
                            <a:schemeClr val="tx1"/>
                          </a:solidFill>
                        </a:rPr>
                        <a:t> &gt; CDK 6</a:t>
                      </a:r>
                      <a:endParaRPr lang="en-US" sz="1600" dirty="0">
                        <a:solidFill>
                          <a:schemeClr val="tx1"/>
                        </a:solidFill>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CDK 4</a:t>
                      </a:r>
                      <a:r>
                        <a:rPr lang="en-US" sz="1600" baseline="0" dirty="0">
                          <a:solidFill>
                            <a:schemeClr val="tx1"/>
                          </a:solidFill>
                        </a:rPr>
                        <a:t> &gt; CDK 6, inhibits multiple kinases</a:t>
                      </a:r>
                      <a:endParaRPr lang="en-US" sz="1600" dirty="0">
                        <a:solidFill>
                          <a:schemeClr val="tx1"/>
                        </a:solidFill>
                      </a:endParaRPr>
                    </a:p>
                  </a:txBody>
                  <a:tcPr anchor="ctr"/>
                </a:tc>
                <a:tc hMerge="1">
                  <a:txBody>
                    <a:bodyPr/>
                    <a:lstStyle/>
                    <a:p>
                      <a:endParaRPr lang="en-US"/>
                    </a:p>
                  </a:txBody>
                  <a:tcPr/>
                </a:tc>
                <a:extLst>
                  <a:ext uri="{0D108BD9-81ED-4DB2-BD59-A6C34878D82A}">
                    <a16:rowId xmlns:a16="http://schemas.microsoft.com/office/drawing/2014/main" val="10004"/>
                  </a:ext>
                </a:extLst>
              </a:tr>
              <a:tr h="1245352">
                <a:tc>
                  <a:txBody>
                    <a:bodyPr/>
                    <a:lstStyle/>
                    <a:p>
                      <a:r>
                        <a:rPr lang="en-US" sz="1600" b="1" dirty="0">
                          <a:solidFill>
                            <a:schemeClr val="bg1"/>
                          </a:solidFill>
                        </a:rPr>
                        <a:t>Administration Considerations</a:t>
                      </a:r>
                    </a:p>
                  </a:txBody>
                  <a:tcPr anchor="ctr">
                    <a:solidFill>
                      <a:srgbClr val="003665"/>
                    </a:solidFill>
                  </a:tcPr>
                </a:tc>
                <a:tc>
                  <a:txBody>
                    <a:bodyPr/>
                    <a:lstStyle/>
                    <a:p>
                      <a:pPr algn="ctr"/>
                      <a:r>
                        <a:rPr lang="en-US" sz="1600" b="0" dirty="0">
                          <a:solidFill>
                            <a:schemeClr val="tx1"/>
                          </a:solidFill>
                        </a:rPr>
                        <a:t>Should be taken with food</a:t>
                      </a:r>
                    </a:p>
                  </a:txBody>
                  <a:tcPr anchor="ctr"/>
                </a:tc>
                <a:tc>
                  <a:txBody>
                    <a:bodyPr/>
                    <a:lstStyle/>
                    <a:p>
                      <a:pPr algn="ctr"/>
                      <a:r>
                        <a:rPr lang="en-US" sz="1600" dirty="0">
                          <a:solidFill>
                            <a:schemeClr val="tx1"/>
                          </a:solidFill>
                        </a:rPr>
                        <a:t>May be taken with or </a:t>
                      </a:r>
                      <a:br>
                        <a:rPr lang="en-US" sz="1600" dirty="0">
                          <a:solidFill>
                            <a:schemeClr val="tx1"/>
                          </a:solidFill>
                        </a:rPr>
                      </a:br>
                      <a:r>
                        <a:rPr lang="en-US" sz="1600" dirty="0">
                          <a:solidFill>
                            <a:schemeClr val="tx1"/>
                          </a:solidFill>
                        </a:rPr>
                        <a:t>without food</a:t>
                      </a:r>
                    </a:p>
                  </a:txBody>
                  <a:tcPr anchor="ctr"/>
                </a:tc>
                <a:tc gridSpan="2">
                  <a:txBody>
                    <a:bodyPr/>
                    <a:lstStyle/>
                    <a:p>
                      <a:pPr algn="ctr"/>
                      <a:r>
                        <a:rPr lang="en-US" sz="1600" dirty="0">
                          <a:solidFill>
                            <a:schemeClr val="tx1"/>
                          </a:solidFill>
                        </a:rPr>
                        <a:t>May be taken with or without food</a:t>
                      </a:r>
                    </a:p>
                  </a:txBody>
                  <a:tcPr anchor="ctr"/>
                </a:tc>
                <a:tc hMerge="1">
                  <a:txBody>
                    <a:bodyPr/>
                    <a:lstStyle/>
                    <a:p>
                      <a:endParaRPr lang="en-US"/>
                    </a:p>
                  </a:txBody>
                  <a:tcPr/>
                </a:tc>
                <a:extLst>
                  <a:ext uri="{0D108BD9-81ED-4DB2-BD59-A6C34878D82A}">
                    <a16:rowId xmlns:a16="http://schemas.microsoft.com/office/drawing/2014/main" val="1810420628"/>
                  </a:ext>
                </a:extLst>
              </a:tr>
            </a:tbl>
          </a:graphicData>
        </a:graphic>
      </p:graphicFrame>
      <p:sp>
        <p:nvSpPr>
          <p:cNvPr id="7" name="Rectangle 6"/>
          <p:cNvSpPr/>
          <p:nvPr/>
        </p:nvSpPr>
        <p:spPr>
          <a:xfrm>
            <a:off x="138546" y="6294509"/>
            <a:ext cx="6096000" cy="553998"/>
          </a:xfrm>
          <a:prstGeom prst="rect">
            <a:avLst/>
          </a:prstGeom>
        </p:spPr>
        <p:txBody>
          <a:bodyPr>
            <a:spAutoFit/>
          </a:bodyPr>
          <a:lstStyle/>
          <a:p>
            <a:r>
              <a:rPr lang="en-US" sz="1000" dirty="0">
                <a:latin typeface="Calibri" panose="020F0502020204030204" pitchFamily="34" charset="0"/>
                <a:cs typeface="Calibri" panose="020F0502020204030204" pitchFamily="34" charset="0"/>
              </a:rPr>
              <a:t>Palbociclib Product Monograph. June 5, 2018</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Ribociclib Product Monograph. March 19, 2018 </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Abemaciclib Product Monograph. August 2018</a:t>
            </a:r>
          </a:p>
        </p:txBody>
      </p:sp>
    </p:spTree>
    <p:custDataLst>
      <p:tags r:id="rId1"/>
    </p:custDataLst>
    <p:extLst>
      <p:ext uri="{BB962C8B-B14F-4D97-AF65-F5344CB8AC3E}">
        <p14:creationId xmlns:p14="http://schemas.microsoft.com/office/powerpoint/2010/main" val="80413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8572-997D-4E48-B550-04537FC87854}"/>
              </a:ext>
            </a:extLst>
          </p:cNvPr>
          <p:cNvSpPr>
            <a:spLocks noGrp="1"/>
          </p:cNvSpPr>
          <p:nvPr>
            <p:ph type="title" idx="4294967295"/>
          </p:nvPr>
        </p:nvSpPr>
        <p:spPr>
          <a:xfrm>
            <a:off x="0" y="195469"/>
            <a:ext cx="12192000" cy="490331"/>
          </a:xfrm>
        </p:spPr>
        <p:txBody>
          <a:bodyPr>
            <a:normAutofit/>
          </a:bodyPr>
          <a:lstStyle/>
          <a:p>
            <a:pPr algn="ctr"/>
            <a:r>
              <a:rPr lang="en-US" sz="2667" dirty="0"/>
              <a:t>Safety Profiles Vary Across CDK4/6 Inhibitors: First Line</a:t>
            </a:r>
          </a:p>
        </p:txBody>
      </p:sp>
      <p:graphicFrame>
        <p:nvGraphicFramePr>
          <p:cNvPr id="4" name="Table 3">
            <a:extLst>
              <a:ext uri="{FF2B5EF4-FFF2-40B4-BE49-F238E27FC236}">
                <a16:creationId xmlns:a16="http://schemas.microsoft.com/office/drawing/2014/main" id="{8637B4C1-4490-4109-BB5D-0642A70D19A1}"/>
              </a:ext>
            </a:extLst>
          </p:cNvPr>
          <p:cNvGraphicFramePr>
            <a:graphicFrameLocks noGrp="1"/>
          </p:cNvGraphicFramePr>
          <p:nvPr/>
        </p:nvGraphicFramePr>
        <p:xfrm>
          <a:off x="231546" y="593219"/>
          <a:ext cx="11736959" cy="5749290"/>
        </p:xfrm>
        <a:graphic>
          <a:graphicData uri="http://schemas.openxmlformats.org/drawingml/2006/table">
            <a:tbl>
              <a:tblPr firstRow="1" bandRow="1"/>
              <a:tblGrid>
                <a:gridCol w="3477747">
                  <a:extLst>
                    <a:ext uri="{9D8B030D-6E8A-4147-A177-3AD203B41FA5}">
                      <a16:colId xmlns:a16="http://schemas.microsoft.com/office/drawing/2014/main" val="20000"/>
                    </a:ext>
                  </a:extLst>
                </a:gridCol>
                <a:gridCol w="664617">
                  <a:extLst>
                    <a:ext uri="{9D8B030D-6E8A-4147-A177-3AD203B41FA5}">
                      <a16:colId xmlns:a16="http://schemas.microsoft.com/office/drawing/2014/main" val="20001"/>
                    </a:ext>
                  </a:extLst>
                </a:gridCol>
                <a:gridCol w="664617">
                  <a:extLst>
                    <a:ext uri="{9D8B030D-6E8A-4147-A177-3AD203B41FA5}">
                      <a16:colId xmlns:a16="http://schemas.microsoft.com/office/drawing/2014/main" val="2640303175"/>
                    </a:ext>
                  </a:extLst>
                </a:gridCol>
                <a:gridCol w="664617">
                  <a:extLst>
                    <a:ext uri="{9D8B030D-6E8A-4147-A177-3AD203B41FA5}">
                      <a16:colId xmlns:a16="http://schemas.microsoft.com/office/drawing/2014/main" val="1683891461"/>
                    </a:ext>
                  </a:extLst>
                </a:gridCol>
                <a:gridCol w="664617">
                  <a:extLst>
                    <a:ext uri="{9D8B030D-6E8A-4147-A177-3AD203B41FA5}">
                      <a16:colId xmlns:a16="http://schemas.microsoft.com/office/drawing/2014/main" val="20003"/>
                    </a:ext>
                  </a:extLst>
                </a:gridCol>
                <a:gridCol w="664617">
                  <a:extLst>
                    <a:ext uri="{9D8B030D-6E8A-4147-A177-3AD203B41FA5}">
                      <a16:colId xmlns:a16="http://schemas.microsoft.com/office/drawing/2014/main" val="260112330"/>
                    </a:ext>
                  </a:extLst>
                </a:gridCol>
                <a:gridCol w="664617">
                  <a:extLst>
                    <a:ext uri="{9D8B030D-6E8A-4147-A177-3AD203B41FA5}">
                      <a16:colId xmlns:a16="http://schemas.microsoft.com/office/drawing/2014/main" val="2402861706"/>
                    </a:ext>
                  </a:extLst>
                </a:gridCol>
                <a:gridCol w="661535">
                  <a:extLst>
                    <a:ext uri="{9D8B030D-6E8A-4147-A177-3AD203B41FA5}">
                      <a16:colId xmlns:a16="http://schemas.microsoft.com/office/drawing/2014/main" val="20002"/>
                    </a:ext>
                  </a:extLst>
                </a:gridCol>
                <a:gridCol w="79587">
                  <a:extLst>
                    <a:ext uri="{9D8B030D-6E8A-4147-A177-3AD203B41FA5}">
                      <a16:colId xmlns:a16="http://schemas.microsoft.com/office/drawing/2014/main" val="844104575"/>
                    </a:ext>
                  </a:extLst>
                </a:gridCol>
                <a:gridCol w="658451">
                  <a:extLst>
                    <a:ext uri="{9D8B030D-6E8A-4147-A177-3AD203B41FA5}">
                      <a16:colId xmlns:a16="http://schemas.microsoft.com/office/drawing/2014/main" val="2952970650"/>
                    </a:ext>
                  </a:extLst>
                </a:gridCol>
                <a:gridCol w="79587">
                  <a:extLst>
                    <a:ext uri="{9D8B030D-6E8A-4147-A177-3AD203B41FA5}">
                      <a16:colId xmlns:a16="http://schemas.microsoft.com/office/drawing/2014/main" val="1117174837"/>
                    </a:ext>
                  </a:extLst>
                </a:gridCol>
                <a:gridCol w="655371">
                  <a:extLst>
                    <a:ext uri="{9D8B030D-6E8A-4147-A177-3AD203B41FA5}">
                      <a16:colId xmlns:a16="http://schemas.microsoft.com/office/drawing/2014/main" val="2156614610"/>
                    </a:ext>
                  </a:extLst>
                </a:gridCol>
                <a:gridCol w="739263">
                  <a:extLst>
                    <a:ext uri="{9D8B030D-6E8A-4147-A177-3AD203B41FA5}">
                      <a16:colId xmlns:a16="http://schemas.microsoft.com/office/drawing/2014/main" val="1589522788"/>
                    </a:ext>
                  </a:extLst>
                </a:gridCol>
                <a:gridCol w="733097">
                  <a:extLst>
                    <a:ext uri="{9D8B030D-6E8A-4147-A177-3AD203B41FA5}">
                      <a16:colId xmlns:a16="http://schemas.microsoft.com/office/drawing/2014/main" val="549729779"/>
                    </a:ext>
                  </a:extLst>
                </a:gridCol>
                <a:gridCol w="664619">
                  <a:extLst>
                    <a:ext uri="{9D8B030D-6E8A-4147-A177-3AD203B41FA5}">
                      <a16:colId xmlns:a16="http://schemas.microsoft.com/office/drawing/2014/main" val="1634525758"/>
                    </a:ext>
                  </a:extLst>
                </a:gridCol>
              </a:tblGrid>
              <a:tr h="381000">
                <a:tc rowSpan="2">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l"/>
                      <a:r>
                        <a:rPr lang="en-US" sz="1500" b="1" i="0" kern="1200" dirty="0">
                          <a:solidFill>
                            <a:schemeClr val="tx1"/>
                          </a:solidFill>
                          <a:latin typeface="Arial" panose="020B0604020202020204"/>
                          <a:ea typeface="+mn-ea"/>
                          <a:cs typeface="+mn-cs"/>
                        </a:rPr>
                        <a:t>AEs </a:t>
                      </a:r>
                      <a:r>
                        <a:rPr lang="en-US" sz="1500" b="0" i="0" kern="1200" dirty="0">
                          <a:solidFill>
                            <a:schemeClr val="tx1"/>
                          </a:solidFill>
                          <a:latin typeface="Arial" panose="020B0604020202020204"/>
                          <a:ea typeface="+mn-ea"/>
                          <a:cs typeface="+mn-cs"/>
                        </a:rPr>
                        <a:t>(≥ 20% All grades and of </a:t>
                      </a:r>
                      <a:br>
                        <a:rPr lang="en-US" sz="1500" b="0" i="0" kern="1200" dirty="0">
                          <a:solidFill>
                            <a:schemeClr val="tx1"/>
                          </a:solidFill>
                          <a:latin typeface="Arial" panose="020B0604020202020204"/>
                          <a:ea typeface="+mn-ea"/>
                          <a:cs typeface="+mn-cs"/>
                        </a:rPr>
                      </a:br>
                      <a:r>
                        <a:rPr lang="en-US" sz="1500" b="0" i="0" kern="1200" dirty="0">
                          <a:solidFill>
                            <a:schemeClr val="tx1"/>
                          </a:solidFill>
                          <a:latin typeface="Arial" panose="020B0604020202020204"/>
                          <a:ea typeface="+mn-ea"/>
                          <a:cs typeface="+mn-cs"/>
                        </a:rPr>
                        <a:t>special interest)</a:t>
                      </a:r>
                    </a:p>
                  </a:txBody>
                  <a:tcPr marL="45720" marR="45720"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dirty="0">
                          <a:solidFill>
                            <a:schemeClr val="tx1"/>
                          </a:solidFill>
                          <a:latin typeface="Arial" panose="020B0604020202020204" pitchFamily="34" charset="0"/>
                          <a:cs typeface="Arial" panose="020B0604020202020204" pitchFamily="34" charset="0"/>
                        </a:rPr>
                        <a:t>PALOMA-2</a:t>
                      </a:r>
                      <a:r>
                        <a:rPr lang="en-US" sz="1100" b="1" baseline="30000" dirty="0">
                          <a:solidFill>
                            <a:schemeClr val="tx1"/>
                          </a:solidFill>
                          <a:latin typeface="Arial" panose="020B0604020202020204" pitchFamily="34" charset="0"/>
                          <a:cs typeface="Arial" panose="020B0604020202020204" pitchFamily="34" charset="0"/>
                        </a:rPr>
                        <a:t>1-3</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PAL + LET (n = 444)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6D4F5"/>
                    </a:solidFill>
                  </a:tcPr>
                </a:tc>
                <a:tc hMerge="1">
                  <a:txBody>
                    <a:bodyPr/>
                    <a:lstStyle/>
                    <a:p>
                      <a:endParaRPr lang="en-US"/>
                    </a:p>
                  </a:txBody>
                  <a:tcPr/>
                </a:tc>
                <a:tc hMerge="1">
                  <a:txBody>
                    <a:bodyPr/>
                    <a:lstStyle/>
                    <a:p>
                      <a:endParaRPr lang="en-US"/>
                    </a:p>
                  </a:txBody>
                  <a:tcPr>
                    <a:lnL w="12700" cmpd="sng">
                      <a:noFill/>
                      <a:prstDash val="solid"/>
                    </a:lnL>
                  </a:tcPr>
                </a:tc>
                <a:tc gridSpan="3">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dirty="0">
                          <a:solidFill>
                            <a:schemeClr val="tx1"/>
                          </a:solidFill>
                          <a:latin typeface="Arial" panose="020B0604020202020204" pitchFamily="34" charset="0"/>
                          <a:cs typeface="Arial" panose="020B0604020202020204" pitchFamily="34" charset="0"/>
                        </a:rPr>
                        <a:t>MONALEESA-2</a:t>
                      </a:r>
                      <a:r>
                        <a:rPr lang="en-US" sz="1100" b="1" baseline="30000" dirty="0">
                          <a:solidFill>
                            <a:schemeClr val="tx1"/>
                          </a:solidFill>
                          <a:latin typeface="Arial" panose="020B0604020202020204" pitchFamily="34" charset="0"/>
                          <a:cs typeface="Arial" panose="020B0604020202020204" pitchFamily="34" charset="0"/>
                        </a:rPr>
                        <a:t>4,5</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RIB + LET (n = 334)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hMerge="1">
                  <a:txBody>
                    <a:bodyPr/>
                    <a:lstStyle/>
                    <a:p>
                      <a:endParaRPr lang="en-US"/>
                    </a:p>
                  </a:txBody>
                  <a:tcPr/>
                </a:tc>
                <a:tc hMerge="1">
                  <a:txBody>
                    <a:bodyPr/>
                    <a:lstStyle/>
                    <a:p>
                      <a:endParaRPr lang="en-US"/>
                    </a:p>
                  </a:txBody>
                  <a:tcPr/>
                </a:tc>
                <a:tc gridSpan="5">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dirty="0">
                          <a:solidFill>
                            <a:schemeClr val="tx1"/>
                          </a:solidFill>
                          <a:latin typeface="Arial" panose="020B0604020202020204" pitchFamily="34" charset="0"/>
                          <a:cs typeface="Arial" panose="020B0604020202020204" pitchFamily="34" charset="0"/>
                        </a:rPr>
                        <a:t>MONALEESA-7</a:t>
                      </a:r>
                      <a:r>
                        <a:rPr lang="en-US" sz="1100" b="1" baseline="30000" dirty="0">
                          <a:solidFill>
                            <a:schemeClr val="tx1"/>
                          </a:solidFill>
                          <a:latin typeface="Arial" panose="020B0604020202020204" pitchFamily="34" charset="0"/>
                          <a:cs typeface="Arial" panose="020B0604020202020204" pitchFamily="34" charset="0"/>
                        </a:rPr>
                        <a:t>5,6</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RIB + TAM/NSAI (n = 335)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dirty="0">
                          <a:solidFill>
                            <a:schemeClr val="tx1"/>
                          </a:solidFill>
                          <a:latin typeface="Arial" panose="020B0604020202020204" pitchFamily="34" charset="0"/>
                          <a:cs typeface="Arial" panose="020B0604020202020204" pitchFamily="34" charset="0"/>
                        </a:rPr>
                        <a:t>MONARCH</a:t>
                      </a:r>
                      <a:r>
                        <a:rPr lang="en-US" sz="1100" b="1" baseline="0" dirty="0">
                          <a:solidFill>
                            <a:schemeClr val="tx1"/>
                          </a:solidFill>
                          <a:latin typeface="Arial" panose="020B0604020202020204" pitchFamily="34" charset="0"/>
                          <a:cs typeface="Arial" panose="020B0604020202020204" pitchFamily="34" charset="0"/>
                        </a:rPr>
                        <a:t> 3</a:t>
                      </a:r>
                      <a:r>
                        <a:rPr lang="en-US" sz="1100" b="1" baseline="30000" dirty="0">
                          <a:solidFill>
                            <a:schemeClr val="tx1"/>
                          </a:solidFill>
                          <a:latin typeface="Arial" panose="020B0604020202020204" pitchFamily="34" charset="0"/>
                          <a:cs typeface="Arial" panose="020B0604020202020204" pitchFamily="34" charset="0"/>
                        </a:rPr>
                        <a:t>7,8</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ABE + NSAI (n = 327)</a:t>
                      </a:r>
                    </a:p>
                  </a:txBody>
                  <a:tcPr marL="45720" marR="45720"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extLst>
                  <a:ext uri="{0D108BD9-81ED-4DB2-BD59-A6C34878D82A}">
                    <a16:rowId xmlns:a16="http://schemas.microsoft.com/office/drawing/2014/main" val="10000"/>
                  </a:ext>
                </a:extLst>
              </a:tr>
              <a:tr h="254000">
                <a:tc vMerge="1">
                  <a:txBody>
                    <a:bodyPr/>
                    <a:lstStyle/>
                    <a:p>
                      <a:endParaRPr lang="en-US"/>
                    </a:p>
                  </a:txBody>
                  <a:tcPr>
                    <a:lnT w="12700" cmpd="sng">
                      <a:noFill/>
                      <a:prstDash val="solid"/>
                    </a:lnT>
                  </a:tcPr>
                </a:tc>
                <a:tc>
                  <a:txBody>
                    <a:bodyPr/>
                    <a:lstStyle/>
                    <a:p>
                      <a:pPr algn="ctr"/>
                      <a:r>
                        <a:rPr lang="en-GB" sz="1100" b="1" dirty="0">
                          <a:solidFill>
                            <a:schemeClr val="tx1"/>
                          </a:solidFill>
                          <a:latin typeface="Arial" panose="020B0604020202020204" pitchFamily="34" charset="0"/>
                          <a:cs typeface="Arial" panose="020B0604020202020204" pitchFamily="34" charset="0"/>
                        </a:rPr>
                        <a:t>Total</a:t>
                      </a:r>
                      <a:endParaRPr lang="en-US" sz="13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6D4F5"/>
                    </a:solid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Grade 3</a:t>
                      </a:r>
                      <a:endParaRPr lang="en-US" sz="13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6D4F5"/>
                    </a:solid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Grade 4</a:t>
                      </a:r>
                      <a:endParaRPr lang="en-US" sz="13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6D4F5"/>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Total</a:t>
                      </a:r>
                      <a:endParaRPr lang="en-US" sz="1100" b="1"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Grade 3</a:t>
                      </a:r>
                      <a:endParaRPr lang="en-US" sz="1100" b="1"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Grade 4</a:t>
                      </a:r>
                      <a:endParaRPr lang="en-US" sz="1100" b="1"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a:txBody>
                    <a:bodyPr/>
                    <a:lstStyle/>
                    <a:p>
                      <a:pPr algn="ctr"/>
                      <a:r>
                        <a:rPr lang="en-GB" sz="1100" b="1" dirty="0"/>
                        <a:t>Total</a:t>
                      </a:r>
                      <a:endParaRPr lang="en-US" sz="11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gridSpan="2">
                  <a:txBody>
                    <a:bodyPr/>
                    <a:lstStyle/>
                    <a:p>
                      <a:pPr algn="ctr"/>
                      <a:r>
                        <a:rPr lang="en-GB" sz="1100" b="1" dirty="0"/>
                        <a:t>Grade 3</a:t>
                      </a:r>
                      <a:endParaRPr lang="en-US" sz="11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hMerge="1">
                  <a:txBody>
                    <a:bodyPr/>
                    <a:lstStyle/>
                    <a:p>
                      <a:endParaRPr lang="en-US"/>
                    </a:p>
                  </a:txBody>
                  <a:tcPr/>
                </a:tc>
                <a:tc gridSpan="2">
                  <a:txBody>
                    <a:bodyPr/>
                    <a:lstStyle/>
                    <a:p>
                      <a:pPr algn="ctr"/>
                      <a:r>
                        <a:rPr lang="en-GB" sz="1100" b="1" dirty="0"/>
                        <a:t>Grade 4</a:t>
                      </a:r>
                      <a:endParaRPr lang="en-US" sz="11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hMerge="1">
                  <a:txBody>
                    <a:bodyPr/>
                    <a:lstStyle/>
                    <a:p>
                      <a:endParaRPr lang="en-US"/>
                    </a:p>
                  </a:txBody>
                  <a:tcPr/>
                </a:tc>
                <a:tc>
                  <a:txBody>
                    <a:bodyPr/>
                    <a:lstStyle/>
                    <a:p>
                      <a:pPr algn="ctr"/>
                      <a:r>
                        <a:rPr lang="en-GB" sz="1100" b="1" dirty="0">
                          <a:solidFill>
                            <a:schemeClr val="tx1"/>
                          </a:solidFill>
                          <a:latin typeface="Arial" panose="020B0604020202020204" pitchFamily="34" charset="0"/>
                          <a:cs typeface="Arial" panose="020B0604020202020204" pitchFamily="34" charset="0"/>
                        </a:rPr>
                        <a:t>Total</a:t>
                      </a:r>
                      <a:endParaRPr lang="en-US" sz="13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GB" sz="1100" b="1" dirty="0">
                          <a:solidFill>
                            <a:schemeClr val="tx1"/>
                          </a:solidFill>
                          <a:latin typeface="Arial" panose="020B0604020202020204" pitchFamily="34" charset="0"/>
                          <a:cs typeface="Arial" panose="020B0604020202020204" pitchFamily="34" charset="0"/>
                        </a:rPr>
                        <a:t>Grade 3</a:t>
                      </a:r>
                      <a:endParaRPr lang="en-US" sz="13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GB" sz="1100" b="1" dirty="0">
                          <a:solidFill>
                            <a:schemeClr val="tx1"/>
                          </a:solidFill>
                          <a:latin typeface="Arial" panose="020B0604020202020204" pitchFamily="34" charset="0"/>
                          <a:cs typeface="Arial" panose="020B0604020202020204" pitchFamily="34" charset="0"/>
                        </a:rPr>
                        <a:t>Grade 4</a:t>
                      </a:r>
                      <a:endParaRPr lang="en-US" sz="1300" dirty="0"/>
                    </a:p>
                  </a:txBody>
                  <a:tcPr marL="45720" marR="45720"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881899018"/>
                  </a:ext>
                </a:extLst>
              </a:tr>
              <a:tr h="209296">
                <a:tc gridSpan="15">
                  <a:txBody>
                    <a:bodyPr/>
                    <a:lstStyle/>
                    <a:p>
                      <a:pPr algn="l">
                        <a:lnSpc>
                          <a:spcPct val="95000"/>
                        </a:lnSpc>
                        <a:spcBef>
                          <a:spcPts val="0"/>
                        </a:spcBef>
                        <a:spcAft>
                          <a:spcPts val="0"/>
                        </a:spcAft>
                      </a:pPr>
                      <a:r>
                        <a:rPr lang="en-GB" sz="1100" b="1" kern="1200" dirty="0">
                          <a:solidFill>
                            <a:schemeClr val="bg1"/>
                          </a:solidFill>
                          <a:effectLst/>
                          <a:latin typeface="Arial" panose="020B0604020202020204" pitchFamily="34" charset="0"/>
                          <a:ea typeface="+mn-ea"/>
                          <a:cs typeface="Arial" panose="020B0604020202020204" pitchFamily="34" charset="0"/>
                        </a:rPr>
                        <a:t>Haematological AEs</a:t>
                      </a:r>
                      <a:endParaRPr lang="en-US" sz="1100" b="1" kern="1200" dirty="0">
                        <a:solidFill>
                          <a:schemeClr val="bg1"/>
                        </a:solidFill>
                        <a:effectLst/>
                        <a:latin typeface="Arial" panose="020B0604020202020204" pitchFamily="34" charset="0"/>
                        <a:ea typeface="+mn-ea"/>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hMerge="1">
                  <a:txBody>
                    <a:bodyPr/>
                    <a:lstStyle/>
                    <a:p>
                      <a:pPr algn="ct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extLst>
                  <a:ext uri="{0D108BD9-81ED-4DB2-BD59-A6C34878D82A}">
                    <a16:rowId xmlns:a16="http://schemas.microsoft.com/office/drawing/2014/main" val="3307846499"/>
                  </a:ext>
                </a:extLst>
              </a:tr>
              <a:tr h="222504">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612000" lvl="2" indent="-457200" algn="l">
                        <a:lnSpc>
                          <a:spcPct val="95000"/>
                        </a:lnSpc>
                        <a:spcBef>
                          <a:spcPts val="0"/>
                        </a:spcBef>
                        <a:spcAft>
                          <a:spcPts val="0"/>
                        </a:spcAft>
                      </a:pPr>
                      <a:r>
                        <a:rPr lang="en-US" sz="1100" b="0" dirty="0"/>
                        <a:t>Neutropenia</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i="0" dirty="0">
                          <a:solidFill>
                            <a:schemeClr val="tx1"/>
                          </a:solidFill>
                          <a:latin typeface="Arial" panose="020B0604020202020204" pitchFamily="34" charset="0"/>
                          <a:cs typeface="Arial" panose="020B0604020202020204" pitchFamily="34" charset="0"/>
                        </a:rPr>
                        <a:t>80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56</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10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i="0" dirty="0">
                          <a:solidFill>
                            <a:schemeClr val="tx1"/>
                          </a:solidFill>
                          <a:latin typeface="Arial" panose="020B0604020202020204" pitchFamily="34" charset="0"/>
                          <a:cs typeface="Arial" panose="020B0604020202020204" pitchFamily="34" charset="0"/>
                        </a:rPr>
                        <a:t>74</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50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10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Arial" panose="020B0604020202020204" pitchFamily="34" charset="0"/>
                          <a:cs typeface="Arial" panose="020B0604020202020204" pitchFamily="34" charset="0"/>
                        </a:rPr>
                        <a:t>76</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i="0" dirty="0">
                          <a:solidFill>
                            <a:schemeClr val="tx1"/>
                          </a:solidFill>
                          <a:latin typeface="Arial" panose="020B0604020202020204" pitchFamily="34" charset="0"/>
                          <a:cs typeface="Arial" panose="020B0604020202020204" pitchFamily="34" charset="0"/>
                        </a:rPr>
                        <a:t>51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i="0" dirty="0">
                          <a:solidFill>
                            <a:schemeClr val="tx1"/>
                          </a:solidFill>
                          <a:latin typeface="Arial" panose="020B0604020202020204" pitchFamily="34" charset="0"/>
                          <a:cs typeface="Arial" panose="020B0604020202020204" pitchFamily="34" charset="0"/>
                        </a:rPr>
                        <a:t>10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41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20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2</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0001"/>
                  </a:ext>
                </a:extLst>
              </a:tr>
              <a:tr h="222504">
                <a:tc>
                  <a:txBody>
                    <a:bodyPr/>
                    <a:lstStyle/>
                    <a:p>
                      <a:pPr marL="612000" lvl="1" indent="-457200" algn="l"/>
                      <a:r>
                        <a:rPr lang="en-GB" sz="1100" b="0" dirty="0">
                          <a:solidFill>
                            <a:schemeClr val="tx1"/>
                          </a:solidFill>
                          <a:effectLst/>
                          <a:latin typeface="Arial" panose="020B0604020202020204" pitchFamily="34" charset="0"/>
                          <a:cs typeface="Arial" panose="020B0604020202020204" pitchFamily="34" charset="0"/>
                        </a:rPr>
                        <a:t>Febrile neutropenia</a:t>
                      </a:r>
                      <a:endParaRPr lang="en-US" sz="1100" b="0" dirty="0">
                        <a:solidFill>
                          <a:schemeClr val="tx1"/>
                        </a:solidFill>
                        <a:effectLst/>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1.8</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1.5</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gridSpan="5">
                  <a:txBody>
                    <a:bodyPr/>
                    <a:lstStyle/>
                    <a:p>
                      <a:pPr algn="ctr"/>
                      <a:r>
                        <a:rPr lang="en-GB" sz="1100" b="0" i="0" dirty="0">
                          <a:solidFill>
                            <a:schemeClr val="tx1"/>
                          </a:solidFill>
                          <a:latin typeface="Arial" panose="020B0604020202020204" pitchFamily="34" charset="0"/>
                          <a:cs typeface="Arial" panose="020B0604020202020204" pitchFamily="34" charset="0"/>
                        </a:rPr>
                        <a:t>2</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0.3</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6D3"/>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6D3"/>
                    </a:solidFill>
                  </a:tcPr>
                </a:tc>
                <a:extLst>
                  <a:ext uri="{0D108BD9-81ED-4DB2-BD59-A6C34878D82A}">
                    <a16:rowId xmlns:a16="http://schemas.microsoft.com/office/drawing/2014/main" val="3245156681"/>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609570" lvl="1" indent="-457200" algn="l"/>
                      <a:r>
                        <a:rPr lang="en-US" sz="1100" b="0" dirty="0">
                          <a:solidFill>
                            <a:schemeClr val="tx1"/>
                          </a:solidFill>
                          <a:effectLst/>
                          <a:latin typeface="Arial" panose="020B0604020202020204" pitchFamily="34" charset="0"/>
                          <a:cs typeface="Arial" panose="020B0604020202020204" pitchFamily="34" charset="0"/>
                        </a:rPr>
                        <a:t>Infections</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i="0" dirty="0">
                          <a:solidFill>
                            <a:schemeClr val="tx1"/>
                          </a:solidFill>
                          <a:latin typeface="Arial" panose="020B0604020202020204" pitchFamily="34" charset="0"/>
                          <a:cs typeface="Arial" panose="020B0604020202020204" pitchFamily="34" charset="0"/>
                        </a:rPr>
                        <a:t>60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6</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1</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50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4</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5">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39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4</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858928466"/>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lvl="1" indent="-457200" algn="l"/>
                      <a:r>
                        <a:rPr lang="en-US" sz="1100" b="0" dirty="0">
                          <a:solidFill>
                            <a:schemeClr val="tx1"/>
                          </a:solidFill>
                          <a:effectLst/>
                          <a:latin typeface="Arial" panose="020B0604020202020204" pitchFamily="34" charset="0"/>
                          <a:cs typeface="Arial" panose="020B0604020202020204" pitchFamily="34" charset="0"/>
                        </a:rPr>
                        <a:t>Leukopenia</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39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24</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33</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20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31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13</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7</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3202262128"/>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lvl="1" indent="-457200" algn="l"/>
                      <a:r>
                        <a:rPr lang="en-US" sz="1100" b="0" dirty="0">
                          <a:solidFill>
                            <a:schemeClr val="tx1"/>
                          </a:solidFill>
                          <a:effectLst/>
                          <a:latin typeface="Arial" panose="020B0604020202020204" pitchFamily="34" charset="0"/>
                          <a:cs typeface="Arial" panose="020B0604020202020204" pitchFamily="34" charset="0"/>
                        </a:rPr>
                        <a:t>Anaemia</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24</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5</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18</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10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28</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6</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3442589839"/>
                  </a:ext>
                </a:extLst>
              </a:tr>
              <a:tr h="217424">
                <a:tc gridSpan="15">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indent="0" algn="l"/>
                      <a:r>
                        <a:rPr lang="en-GB" sz="1100" b="1" dirty="0">
                          <a:solidFill>
                            <a:schemeClr val="bg1"/>
                          </a:solidFill>
                          <a:effectLst/>
                          <a:latin typeface="Arial" panose="020B0604020202020204" pitchFamily="34" charset="0"/>
                          <a:cs typeface="Arial" panose="020B0604020202020204" pitchFamily="34" charset="0"/>
                        </a:rPr>
                        <a:t>Gastrointestinal AEs</a:t>
                      </a:r>
                      <a:endParaRPr lang="en-US" sz="1100" b="1" dirty="0">
                        <a:solidFill>
                          <a:schemeClr val="bg1"/>
                        </a:solidFill>
                        <a:effectLst/>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57772640"/>
                  </a:ext>
                </a:extLst>
              </a:tr>
              <a:tr h="222504">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608400" lvl="1" indent="-457200" algn="l">
                        <a:spcAft>
                          <a:spcPts val="600"/>
                        </a:spcAft>
                      </a:pPr>
                      <a:r>
                        <a:rPr lang="en-US" sz="1100" b="0" dirty="0">
                          <a:solidFill>
                            <a:schemeClr val="tx1"/>
                          </a:solidFill>
                          <a:effectLst/>
                          <a:latin typeface="Arial" panose="020B0604020202020204" pitchFamily="34" charset="0"/>
                          <a:cs typeface="Arial" panose="020B0604020202020204" pitchFamily="34" charset="0"/>
                        </a:rPr>
                        <a:t>Nausea</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spcAft>
                          <a:spcPts val="600"/>
                        </a:spcAft>
                      </a:pPr>
                      <a:r>
                        <a:rPr lang="en-US" sz="1100" b="0" i="0" dirty="0">
                          <a:solidFill>
                            <a:schemeClr val="tx1"/>
                          </a:solidFill>
                          <a:latin typeface="Arial" panose="020B0604020202020204" pitchFamily="34" charset="0"/>
                          <a:cs typeface="Arial" panose="020B0604020202020204" pitchFamily="34" charset="0"/>
                        </a:rPr>
                        <a:t>35</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spcAft>
                          <a:spcPts val="600"/>
                        </a:spcAft>
                      </a:pP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spcAft>
                          <a:spcPts val="600"/>
                        </a:spcAft>
                      </a:pP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spcAft>
                          <a:spcPts val="600"/>
                        </a:spcAft>
                      </a:pPr>
                      <a:r>
                        <a:rPr lang="en-US" sz="1100" b="1" i="0" dirty="0">
                          <a:solidFill>
                            <a:schemeClr val="tx1"/>
                          </a:solidFill>
                          <a:latin typeface="Arial" panose="020B0604020202020204" pitchFamily="34" charset="0"/>
                          <a:cs typeface="Arial" panose="020B0604020202020204" pitchFamily="34" charset="0"/>
                        </a:rPr>
                        <a:t>52</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spcAft>
                          <a:spcPts val="600"/>
                        </a:spcAft>
                      </a:pPr>
                      <a:r>
                        <a:rPr lang="en-GB" sz="1100" b="1" i="0" dirty="0">
                          <a:solidFill>
                            <a:schemeClr val="tx1"/>
                          </a:solidFill>
                          <a:latin typeface="Arial" panose="020B0604020202020204" pitchFamily="34" charset="0"/>
                          <a:cs typeface="Arial" panose="020B0604020202020204" pitchFamily="34" charset="0"/>
                        </a:rPr>
                        <a:t>2</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spcAft>
                          <a:spcPts val="600"/>
                        </a:spcAft>
                      </a:pP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spcAft>
                          <a:spcPts val="600"/>
                        </a:spcAft>
                      </a:pPr>
                      <a:r>
                        <a:rPr lang="en-US" sz="1100" b="0" i="0" dirty="0">
                          <a:solidFill>
                            <a:schemeClr val="tx1"/>
                          </a:solidFill>
                          <a:latin typeface="Arial" panose="020B0604020202020204" pitchFamily="34" charset="0"/>
                          <a:cs typeface="Arial" panose="020B0604020202020204" pitchFamily="34" charset="0"/>
                        </a:rPr>
                        <a:t>32</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spcAft>
                          <a:spcPts val="600"/>
                        </a:spcAft>
                      </a:pP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spcAft>
                          <a:spcPts val="600"/>
                        </a:spcAft>
                      </a:pP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spcAft>
                          <a:spcPts val="600"/>
                        </a:spcAft>
                      </a:pPr>
                      <a:r>
                        <a:rPr lang="en-US" sz="1100" b="0" i="0" dirty="0">
                          <a:solidFill>
                            <a:schemeClr val="tx1"/>
                          </a:solidFill>
                          <a:latin typeface="Arial" panose="020B0604020202020204" pitchFamily="34" charset="0"/>
                          <a:cs typeface="Arial" panose="020B0604020202020204" pitchFamily="34" charset="0"/>
                        </a:rPr>
                        <a:t>39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spcAft>
                          <a:spcPts val="600"/>
                        </a:spcAft>
                      </a:pP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spcAft>
                          <a:spcPts val="600"/>
                        </a:spcAft>
                      </a:pP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887645598"/>
                  </a:ext>
                </a:extLst>
              </a:tr>
              <a:tr h="222504">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608400" lvl="1" indent="-457200" algn="l"/>
                      <a:r>
                        <a:rPr lang="en-US" sz="1100" b="0" dirty="0">
                          <a:solidFill>
                            <a:schemeClr val="tx1"/>
                          </a:solidFill>
                          <a:effectLst/>
                          <a:latin typeface="Arial" panose="020B0604020202020204" pitchFamily="34" charset="0"/>
                          <a:cs typeface="Arial" panose="020B0604020202020204" pitchFamily="34" charset="0"/>
                        </a:rPr>
                        <a:t>Stomatitis</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i="0" dirty="0">
                          <a:solidFill>
                            <a:schemeClr val="tx1"/>
                          </a:solidFill>
                          <a:latin typeface="Arial" panose="020B0604020202020204" pitchFamily="34" charset="0"/>
                          <a:cs typeface="Arial" panose="020B0604020202020204" pitchFamily="34" charset="0"/>
                        </a:rPr>
                        <a:t>30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1</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12</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6D3"/>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6D3"/>
                    </a:solidFill>
                  </a:tcPr>
                </a:tc>
                <a:extLst>
                  <a:ext uri="{0D108BD9-81ED-4DB2-BD59-A6C34878D82A}">
                    <a16:rowId xmlns:a16="http://schemas.microsoft.com/office/drawing/2014/main" val="2611283362"/>
                  </a:ext>
                </a:extLst>
              </a:tr>
              <a:tr h="222504">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608400" lvl="1" indent="-457200" algn="l"/>
                      <a:r>
                        <a:rPr lang="en-US" sz="1100" b="0" dirty="0">
                          <a:solidFill>
                            <a:schemeClr val="tx1"/>
                          </a:solidFill>
                          <a:effectLst/>
                          <a:latin typeface="Arial" panose="020B0604020202020204" pitchFamily="34" charset="0"/>
                          <a:cs typeface="Arial" panose="020B0604020202020204" pitchFamily="34" charset="0"/>
                        </a:rPr>
                        <a:t>Diarrhea</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26</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35</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i="0" dirty="0">
                          <a:solidFill>
                            <a:schemeClr val="tx1"/>
                          </a:solidFill>
                          <a:latin typeface="Arial" panose="020B0604020202020204" pitchFamily="34" charset="0"/>
                          <a:cs typeface="Arial" panose="020B0604020202020204" pitchFamily="34" charset="0"/>
                        </a:rPr>
                        <a:t>81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9</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143778119"/>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608400" lvl="1" indent="-457200" algn="l"/>
                      <a:r>
                        <a:rPr lang="en-US" sz="1100" b="0" dirty="0"/>
                        <a:t>Vomiting</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16</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i="0" dirty="0">
                          <a:solidFill>
                            <a:schemeClr val="tx1"/>
                          </a:solidFill>
                          <a:latin typeface="Arial" panose="020B0604020202020204" pitchFamily="34" charset="0"/>
                          <a:cs typeface="Arial" panose="020B0604020202020204" pitchFamily="34" charset="0"/>
                        </a:rPr>
                        <a:t>29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4</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0" i="0" dirty="0">
                          <a:solidFill>
                            <a:schemeClr val="tx1"/>
                          </a:solidFill>
                          <a:latin typeface="Arial" panose="020B0604020202020204" pitchFamily="34" charset="0"/>
                          <a:cs typeface="Arial" panose="020B0604020202020204" pitchFamily="34" charset="0"/>
                        </a:rPr>
                        <a:t>19</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i="0" dirty="0">
                          <a:solidFill>
                            <a:schemeClr val="tx1"/>
                          </a:solidFill>
                          <a:latin typeface="Arial" panose="020B0604020202020204" pitchFamily="34" charset="0"/>
                          <a:cs typeface="Arial" panose="020B0604020202020204" pitchFamily="34" charset="0"/>
                        </a:rPr>
                        <a:t>28</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1</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980132668"/>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608400" indent="-457200" algn="l"/>
                      <a:r>
                        <a:rPr lang="en-US" sz="1100" b="0" dirty="0">
                          <a:solidFill>
                            <a:schemeClr val="tx1"/>
                          </a:solidFill>
                          <a:effectLst/>
                          <a:latin typeface="Arial" panose="020B0604020202020204" pitchFamily="34" charset="0"/>
                          <a:cs typeface="Arial" panose="020B0604020202020204" pitchFamily="34" charset="0"/>
                        </a:rPr>
                        <a:t>Constipation</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25</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16</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16</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3883247460"/>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608400" indent="-457200" algn="l"/>
                      <a:r>
                        <a:rPr lang="en-US" sz="1100" b="0" dirty="0">
                          <a:solidFill>
                            <a:schemeClr val="tx1"/>
                          </a:solidFill>
                          <a:effectLst/>
                          <a:latin typeface="Arial" panose="020B0604020202020204" pitchFamily="34" charset="0"/>
                          <a:cs typeface="Arial" panose="020B0604020202020204" pitchFamily="34" charset="0"/>
                        </a:rPr>
                        <a:t>Abdominal pain</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1" i="0" dirty="0">
                          <a:solidFill>
                            <a:schemeClr val="tx1"/>
                          </a:solidFill>
                          <a:latin typeface="Arial" panose="020B0604020202020204" pitchFamily="34" charset="0"/>
                          <a:cs typeface="Arial" panose="020B0604020202020204" pitchFamily="34" charset="0"/>
                        </a:rPr>
                        <a:t>28</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1</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461784758"/>
                  </a:ext>
                </a:extLst>
              </a:tr>
              <a:tr h="217424">
                <a:tc gridSpan="15">
                  <a:txBody>
                    <a:bodyPr/>
                    <a:lstStyle/>
                    <a:p>
                      <a:pPr marL="0" indent="0" algn="l"/>
                      <a:r>
                        <a:rPr lang="en-GB" sz="1100" b="1" dirty="0">
                          <a:solidFill>
                            <a:schemeClr val="bg1"/>
                          </a:solidFill>
                          <a:effectLst/>
                          <a:latin typeface="Arial" panose="020B0604020202020204" pitchFamily="34" charset="0"/>
                          <a:cs typeface="Arial" panose="020B0604020202020204" pitchFamily="34" charset="0"/>
                        </a:rPr>
                        <a:t>Other</a:t>
                      </a:r>
                      <a:endParaRPr lang="en-US" sz="1100" b="1" dirty="0">
                        <a:solidFill>
                          <a:schemeClr val="bg1"/>
                        </a:solidFill>
                        <a:effectLst/>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CADAC"/>
                    </a:solidFill>
                  </a:tcPr>
                </a:tc>
                <a:extLst>
                  <a:ext uri="{0D108BD9-81ED-4DB2-BD59-A6C34878D82A}">
                    <a16:rowId xmlns:a16="http://schemas.microsoft.com/office/drawing/2014/main" val="3330873327"/>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608400" indent="-457200" algn="l"/>
                      <a:r>
                        <a:rPr lang="en-GB" sz="1100" b="0" dirty="0">
                          <a:solidFill>
                            <a:schemeClr val="tx1"/>
                          </a:solidFill>
                          <a:effectLst/>
                          <a:latin typeface="Arial" panose="020B0604020202020204" pitchFamily="34" charset="0"/>
                          <a:cs typeface="Arial" panose="020B0604020202020204" pitchFamily="34" charset="0"/>
                        </a:rPr>
                        <a:t>ALT Increased</a:t>
                      </a:r>
                      <a:endParaRPr lang="en-US" sz="1100" b="0" dirty="0">
                        <a:solidFill>
                          <a:schemeClr val="tx1"/>
                        </a:solidFill>
                        <a:effectLst/>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0" i="0" dirty="0">
                          <a:solidFill>
                            <a:schemeClr val="tx1"/>
                          </a:solidFill>
                          <a:latin typeface="Arial" panose="020B0604020202020204" pitchFamily="34" charset="0"/>
                          <a:cs typeface="Arial" panose="020B0604020202020204" pitchFamily="34" charset="0"/>
                        </a:rPr>
                        <a:t>10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1" i="0" dirty="0">
                          <a:solidFill>
                            <a:schemeClr val="tx1"/>
                          </a:solidFill>
                          <a:latin typeface="Arial" panose="020B0604020202020204" pitchFamily="34" charset="0"/>
                          <a:cs typeface="Arial" panose="020B0604020202020204" pitchFamily="34" charset="0"/>
                        </a:rPr>
                        <a:t>16</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7</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2</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1" i="0" dirty="0">
                          <a:solidFill>
                            <a:schemeClr val="tx1"/>
                          </a:solidFill>
                          <a:latin typeface="Arial" panose="020B0604020202020204" pitchFamily="34" charset="0"/>
                          <a:cs typeface="Arial" panose="020B0604020202020204" pitchFamily="34" charset="0"/>
                        </a:rPr>
                        <a:t>12</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1" i="0" dirty="0">
                          <a:solidFill>
                            <a:schemeClr val="tx1"/>
                          </a:solidFill>
                          <a:latin typeface="Arial" panose="020B0604020202020204" pitchFamily="34" charset="0"/>
                          <a:cs typeface="Arial" panose="020B0604020202020204" pitchFamily="34" charset="0"/>
                        </a:rPr>
                        <a:t>4</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1" i="0" dirty="0">
                          <a:solidFill>
                            <a:schemeClr val="tx1"/>
                          </a:solidFill>
                          <a:latin typeface="Arial" panose="020B0604020202020204" pitchFamily="34" charset="0"/>
                          <a:cs typeface="Arial" panose="020B0604020202020204" pitchFamily="34" charset="0"/>
                        </a:rPr>
                        <a:t>16</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6</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&lt;1</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4106559635"/>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608400" indent="-457200" algn="l"/>
                      <a:r>
                        <a:rPr lang="en-GB" sz="1100" b="0" dirty="0">
                          <a:solidFill>
                            <a:schemeClr val="tx1"/>
                          </a:solidFill>
                          <a:effectLst/>
                          <a:latin typeface="Arial" panose="020B0604020202020204" pitchFamily="34" charset="0"/>
                          <a:cs typeface="Arial" panose="020B0604020202020204" pitchFamily="34" charset="0"/>
                        </a:rPr>
                        <a:t>AST Increased</a:t>
                      </a:r>
                      <a:endParaRPr lang="en-US" sz="1100" b="0" dirty="0">
                        <a:solidFill>
                          <a:schemeClr val="tx1"/>
                        </a:solidFill>
                        <a:effectLst/>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0" i="0" dirty="0">
                          <a:solidFill>
                            <a:schemeClr val="tx1"/>
                          </a:solidFill>
                          <a:latin typeface="Arial" panose="020B0604020202020204" pitchFamily="34" charset="0"/>
                          <a:cs typeface="Arial" panose="020B0604020202020204" pitchFamily="34" charset="0"/>
                        </a:rPr>
                        <a:t>10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1" i="0" dirty="0">
                          <a:solidFill>
                            <a:schemeClr val="tx1"/>
                          </a:solidFill>
                          <a:latin typeface="Arial" panose="020B0604020202020204" pitchFamily="34" charset="0"/>
                          <a:cs typeface="Arial" panose="020B0604020202020204" pitchFamily="34" charset="0"/>
                        </a:rPr>
                        <a:t>15</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5</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1</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1" i="0" dirty="0">
                          <a:solidFill>
                            <a:schemeClr val="tx1"/>
                          </a:solidFill>
                          <a:latin typeface="Arial" panose="020B0604020202020204" pitchFamily="34" charset="0"/>
                          <a:cs typeface="Arial" panose="020B0604020202020204" pitchFamily="34" charset="0"/>
                        </a:rPr>
                        <a:t>13</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1" i="0" dirty="0">
                          <a:solidFill>
                            <a:schemeClr val="tx1"/>
                          </a:solidFill>
                          <a:latin typeface="Arial" panose="020B0604020202020204" pitchFamily="34" charset="0"/>
                          <a:cs typeface="Arial" panose="020B0604020202020204" pitchFamily="34" charset="0"/>
                        </a:rPr>
                        <a:t>5</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GB" sz="1100" b="1" i="0" dirty="0">
                          <a:solidFill>
                            <a:schemeClr val="tx1"/>
                          </a:solidFill>
                          <a:latin typeface="Arial" panose="020B0604020202020204" pitchFamily="34" charset="0"/>
                          <a:cs typeface="Arial" panose="020B0604020202020204" pitchFamily="34" charset="0"/>
                        </a:rPr>
                        <a:t>15</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3</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1" i="0" dirty="0">
                          <a:solidFill>
                            <a:schemeClr val="tx1"/>
                          </a:solidFill>
                          <a:latin typeface="Arial" panose="020B0604020202020204" pitchFamily="34" charset="0"/>
                          <a:cs typeface="Arial" panose="020B0604020202020204" pitchFamily="34" charset="0"/>
                        </a:rPr>
                        <a:t>0</a:t>
                      </a:r>
                      <a:endParaRPr lang="en-US" sz="1100" b="1"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2418873226"/>
                  </a:ext>
                </a:extLst>
              </a:tr>
              <a:tr h="222504">
                <a:tc>
                  <a:txBody>
                    <a:bodyPr/>
                    <a:lstStyle/>
                    <a:p>
                      <a:pPr marL="608400" marR="0" lvl="0" indent="-457200" algn="l" defTabSz="121914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Post-baseline QTcF &gt;480/500 ms </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1.6/0.2</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3.3/NR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gridSpan="5">
                  <a:txBody>
                    <a:bodyPr/>
                    <a:lstStyle/>
                    <a:p>
                      <a:pPr algn="ctr"/>
                      <a:r>
                        <a:rPr lang="en-GB" sz="1100" b="0" i="0" dirty="0">
                          <a:solidFill>
                            <a:schemeClr val="tx1"/>
                          </a:solidFill>
                          <a:latin typeface="Arial" panose="020B0604020202020204" pitchFamily="34" charset="0"/>
                          <a:cs typeface="Arial" panose="020B0604020202020204" pitchFamily="34" charset="0"/>
                        </a:rPr>
                        <a:t>7/1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6D3"/>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6D3"/>
                    </a:solidFill>
                  </a:tcPr>
                </a:tc>
                <a:extLst>
                  <a:ext uri="{0D108BD9-81ED-4DB2-BD59-A6C34878D82A}">
                    <a16:rowId xmlns:a16="http://schemas.microsoft.com/office/drawing/2014/main" val="749822478"/>
                  </a:ext>
                </a:extLst>
              </a:tr>
              <a:tr h="222504">
                <a:tc>
                  <a:txBody>
                    <a:bodyPr/>
                    <a:lstStyle/>
                    <a:p>
                      <a:pPr marL="117475" marR="0" lvl="0" indent="0" algn="l"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Thromboembolic events</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tc gridSpan="5">
                  <a:txBody>
                    <a:bodyPr/>
                    <a:lstStyle/>
                    <a:p>
                      <a:pPr algn="ctr"/>
                      <a:r>
                        <a:rPr lang="en-GB" sz="1100" b="0" i="0" dirty="0">
                          <a:solidFill>
                            <a:schemeClr val="tx1"/>
                          </a:solidFill>
                          <a:latin typeface="Arial" panose="020B0604020202020204" pitchFamily="34" charset="0"/>
                          <a:cs typeface="Arial" panose="020B0604020202020204" pitchFamily="34" charset="0"/>
                        </a:rPr>
                        <a:t>NR</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tc hMerge="1">
                  <a:txBody>
                    <a:bodyPr/>
                    <a:lstStyle/>
                    <a:p>
                      <a:endParaRPr lang="en-US"/>
                    </a:p>
                  </a:txBody>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tc gridSpan="3">
                  <a:txBody>
                    <a:bodyPr/>
                    <a:lstStyle/>
                    <a:p>
                      <a:pPr algn="ctr"/>
                      <a:r>
                        <a:rPr lang="en-GB" sz="1100" b="0" i="0" dirty="0">
                          <a:solidFill>
                            <a:schemeClr val="tx1"/>
                          </a:solidFill>
                          <a:latin typeface="Arial" panose="020B0604020202020204" pitchFamily="34" charset="0"/>
                          <a:cs typeface="Arial" panose="020B0604020202020204" pitchFamily="34" charset="0"/>
                        </a:rPr>
                        <a:t>5</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tc>
                <a:extLst>
                  <a:ext uri="{0D108BD9-81ED-4DB2-BD59-A6C34878D82A}">
                    <a16:rowId xmlns:a16="http://schemas.microsoft.com/office/drawing/2014/main" val="2728339713"/>
                  </a:ext>
                </a:extLst>
              </a:tr>
              <a:tr h="222504">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608400" indent="-457200" algn="l">
                        <a:spcBef>
                          <a:spcPts val="0"/>
                        </a:spcBef>
                      </a:pPr>
                      <a:r>
                        <a:rPr lang="en-US" sz="1100" b="0" dirty="0">
                          <a:solidFill>
                            <a:schemeClr val="tx1"/>
                          </a:solidFill>
                          <a:effectLst/>
                          <a:latin typeface="Arial" panose="020B0604020202020204" pitchFamily="34" charset="0"/>
                          <a:cs typeface="Arial" panose="020B0604020202020204" pitchFamily="34" charset="0"/>
                        </a:rPr>
                        <a:t>Alopecia</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33</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33</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27</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NA</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946280537"/>
                  </a:ext>
                </a:extLst>
              </a:tr>
              <a:tr h="222504">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608400" indent="-457200" algn="l">
                        <a:spcBef>
                          <a:spcPts val="0"/>
                        </a:spcBef>
                      </a:pPr>
                      <a:r>
                        <a:rPr lang="en-US" sz="1100" b="0" dirty="0">
                          <a:solidFill>
                            <a:schemeClr val="tx1"/>
                          </a:solidFill>
                          <a:effectLst/>
                          <a:latin typeface="Arial" panose="020B0604020202020204" pitchFamily="34" charset="0"/>
                          <a:cs typeface="Arial" panose="020B0604020202020204" pitchFamily="34" charset="0"/>
                        </a:rPr>
                        <a:t>Fatigue</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37</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2</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37</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2</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&lt;1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2">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24</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p>
                      <a:pPr algn="ctr"/>
                      <a:r>
                        <a:rPr lang="en-GB" sz="1100" b="0" i="0" dirty="0">
                          <a:solidFill>
                            <a:schemeClr val="tx1"/>
                          </a:solidFill>
                          <a:latin typeface="Arial" panose="020B0604020202020204" pitchFamily="34" charset="0"/>
                          <a:cs typeface="Arial" panose="020B0604020202020204" pitchFamily="34" charset="0"/>
                        </a:rPr>
                        <a:t>1</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40</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2</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p>
                      <a:pPr algn="ctr"/>
                      <a:r>
                        <a:rPr lang="en-GB" sz="1100" b="0" i="0" dirty="0">
                          <a:solidFill>
                            <a:schemeClr val="tx1"/>
                          </a:solidFill>
                          <a:latin typeface="Arial" panose="020B0604020202020204" pitchFamily="34" charset="0"/>
                          <a:cs typeface="Arial" panose="020B0604020202020204" pitchFamily="34" charset="0"/>
                        </a:rPr>
                        <a:t>0</a:t>
                      </a: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2084097611"/>
                  </a:ext>
                </a:extLst>
              </a:tr>
              <a:tr h="222504">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l"/>
                      <a:r>
                        <a:rPr lang="en-US" sz="1100" b="1" dirty="0">
                          <a:solidFill>
                            <a:schemeClr val="tx1"/>
                          </a:solidFill>
                          <a:effectLst/>
                          <a:latin typeface="Arial" panose="020B0604020202020204" pitchFamily="34" charset="0"/>
                          <a:cs typeface="Arial" panose="020B0604020202020204" pitchFamily="34" charset="0"/>
                        </a:rPr>
                        <a:t>Discontinuation due to AEs vs PBO (%)</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9.7 vs. 5.9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Arial" panose="020B0604020202020204" pitchFamily="34" charset="0"/>
                          <a:cs typeface="Arial" panose="020B0604020202020204" pitchFamily="34" charset="0"/>
                        </a:rPr>
                        <a:t>7.5 vs 2.1</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endParaRPr lang="en-US"/>
                    </a:p>
                  </a:txBody>
                  <a:tcPr/>
                </a:tc>
                <a:tc gridSpan="5">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Arial" panose="020B0604020202020204" pitchFamily="34" charset="0"/>
                          <a:cs typeface="Arial" panose="020B0604020202020204" pitchFamily="34" charset="0"/>
                        </a:rPr>
                        <a:t>4 vs 3</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i="0" dirty="0">
                          <a:solidFill>
                            <a:schemeClr val="tx1"/>
                          </a:solidFill>
                          <a:latin typeface="Arial" panose="020B0604020202020204" pitchFamily="34" charset="0"/>
                          <a:cs typeface="Arial" panose="020B0604020202020204" pitchFamily="34" charset="0"/>
                        </a:rPr>
                        <a:t>19.6 vs 2.5</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endParaRPr lang="en-US"/>
                    </a:p>
                  </a:txBody>
                  <a:tcPr>
                    <a:lnL w="12700" cmpd="sng">
                      <a:noFill/>
                      <a:prstDash val="soli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en-US"/>
                    </a:p>
                  </a:txBody>
                  <a:tcPr>
                    <a:lnL w="12700" cmpd="sng">
                      <a:noFill/>
                      <a:prstDash val="soli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59290388"/>
                  </a:ext>
                </a:extLst>
              </a:tr>
              <a:tr h="222504">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l"/>
                      <a:r>
                        <a:rPr lang="en-US" sz="1100" b="1" dirty="0">
                          <a:solidFill>
                            <a:schemeClr val="tx1"/>
                          </a:solidFill>
                          <a:effectLst/>
                          <a:latin typeface="Arial" panose="020B0604020202020204" pitchFamily="34" charset="0"/>
                          <a:cs typeface="Arial" panose="020B0604020202020204" pitchFamily="34" charset="0"/>
                        </a:rPr>
                        <a:t>Dose Reduction due to AEs vs PBO (%)</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36 vs 1.4</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3">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US" sz="1100" b="0" i="0" kern="1200" dirty="0">
                          <a:solidFill>
                            <a:schemeClr val="tx1"/>
                          </a:solidFill>
                          <a:latin typeface="Arial" panose="020B0604020202020204" pitchFamily="34" charset="0"/>
                          <a:ea typeface="+mn-ea"/>
                          <a:cs typeface="Arial" panose="020B0604020202020204" pitchFamily="34" charset="0"/>
                        </a:rPr>
                        <a:t>50.6 vs 4.2</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endParaRPr lang="en-US"/>
                    </a:p>
                  </a:txBody>
                  <a:tcPr/>
                </a:tc>
                <a:tc gridSpan="5">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marL="0" algn="ctr" defTabSz="914400" rtl="0" eaLnBrk="1" latinLnBrk="0" hangingPunct="1"/>
                      <a:r>
                        <a:rPr lang="en-US" sz="1100" b="0" i="0" kern="1200" dirty="0">
                          <a:solidFill>
                            <a:schemeClr val="tx1"/>
                          </a:solidFill>
                          <a:latin typeface="Arial" panose="020B0604020202020204" pitchFamily="34" charset="0"/>
                          <a:ea typeface="+mn-ea"/>
                          <a:cs typeface="Arial" panose="020B0604020202020204" pitchFamily="34" charset="0"/>
                        </a:rPr>
                        <a:t>31 vs 5</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i="0" dirty="0">
                          <a:solidFill>
                            <a:schemeClr val="tx1"/>
                          </a:solidFill>
                          <a:latin typeface="Arial" panose="020B0604020202020204" pitchFamily="34" charset="0"/>
                          <a:cs typeface="Arial" panose="020B0604020202020204" pitchFamily="34" charset="0"/>
                        </a:rPr>
                        <a:t>43.4 vs 6.2</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extLst>
                  <a:ext uri="{0D108BD9-81ED-4DB2-BD59-A6C34878D82A}">
                    <a16:rowId xmlns:a16="http://schemas.microsoft.com/office/drawing/2014/main" val="1356000065"/>
                  </a:ext>
                </a:extLst>
              </a:tr>
              <a:tr h="222504">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l"/>
                      <a:r>
                        <a:rPr lang="en-US" sz="1100" b="1" dirty="0">
                          <a:solidFill>
                            <a:schemeClr val="tx1"/>
                          </a:solidFill>
                          <a:effectLst/>
                          <a:latin typeface="Arial" panose="020B0604020202020204" pitchFamily="34" charset="0"/>
                          <a:cs typeface="Arial" panose="020B0604020202020204" pitchFamily="34" charset="0"/>
                        </a:rPr>
                        <a:t>Any</a:t>
                      </a:r>
                      <a:r>
                        <a:rPr lang="en-US" sz="1100" b="1" baseline="0" dirty="0">
                          <a:solidFill>
                            <a:schemeClr val="tx1"/>
                          </a:solidFill>
                          <a:effectLst/>
                          <a:latin typeface="Arial" panose="020B0604020202020204" pitchFamily="34" charset="0"/>
                          <a:cs typeface="Arial" panose="020B0604020202020204" pitchFamily="34" charset="0"/>
                        </a:rPr>
                        <a:t> </a:t>
                      </a:r>
                      <a:r>
                        <a:rPr lang="en-US" sz="1100" b="1" dirty="0">
                          <a:solidFill>
                            <a:schemeClr val="tx1"/>
                          </a:solidFill>
                          <a:effectLst/>
                          <a:latin typeface="Arial" panose="020B0604020202020204" pitchFamily="34" charset="0"/>
                          <a:cs typeface="Arial" panose="020B0604020202020204" pitchFamily="34" charset="0"/>
                        </a:rPr>
                        <a:t>SAEs vs PBO (%)</a:t>
                      </a:r>
                    </a:p>
                  </a:txBody>
                  <a:tcPr marL="45720" marR="45720" marT="27432" marB="27432" anchor="ctr">
                    <a:lnL w="952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19.6 vs 12.6</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pPr algn="ctr"/>
                      <a:endParaRPr lang="en-US" sz="1100" b="0" i="0" dirty="0">
                        <a:solidFill>
                          <a:schemeClr val="tx1"/>
                        </a:solidFill>
                        <a:latin typeface="Arial" panose="020B0604020202020204" pitchFamily="34" charset="0"/>
                        <a:cs typeface="Arial" panose="020B0604020202020204" pitchFamily="34" charset="0"/>
                      </a:endParaRPr>
                    </a:p>
                  </a:txBody>
                  <a:tcPr marL="45720"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gridSpan="3">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21.3 vs 11.8</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endParaRPr lang="en-US"/>
                    </a:p>
                  </a:txBody>
                  <a:tcPr/>
                </a:tc>
                <a:tc gridSpan="5">
                  <a:txBody>
                    <a:bodyPr/>
                    <a:lstStyle>
                      <a:lvl1pPr marL="0" algn="l" defTabSz="1219140" rtl="0" eaLnBrk="1" latinLnBrk="0" hangingPunct="1">
                        <a:defRPr sz="2400" kern="1200">
                          <a:solidFill>
                            <a:schemeClr val="tx1"/>
                          </a:solidFill>
                          <a:latin typeface="Arial"/>
                        </a:defRPr>
                      </a:lvl1pPr>
                      <a:lvl2pPr marL="609570" algn="l" defTabSz="1219140" rtl="0" eaLnBrk="1" latinLnBrk="0" hangingPunct="1">
                        <a:defRPr sz="2400" kern="1200">
                          <a:solidFill>
                            <a:schemeClr val="tx1"/>
                          </a:solidFill>
                          <a:latin typeface="Arial"/>
                        </a:defRPr>
                      </a:lvl2pPr>
                      <a:lvl3pPr marL="1219140" algn="l" defTabSz="1219140" rtl="0" eaLnBrk="1" latinLnBrk="0" hangingPunct="1">
                        <a:defRPr sz="2400" kern="1200">
                          <a:solidFill>
                            <a:schemeClr val="tx1"/>
                          </a:solidFill>
                          <a:latin typeface="Arial"/>
                        </a:defRPr>
                      </a:lvl3pPr>
                      <a:lvl4pPr marL="1828709" algn="l" defTabSz="1219140" rtl="0" eaLnBrk="1" latinLnBrk="0" hangingPunct="1">
                        <a:defRPr sz="2400" kern="1200">
                          <a:solidFill>
                            <a:schemeClr val="tx1"/>
                          </a:solidFill>
                          <a:latin typeface="Arial"/>
                        </a:defRPr>
                      </a:lvl4pPr>
                      <a:lvl5pPr marL="2438278" algn="l" defTabSz="1219140" rtl="0" eaLnBrk="1" latinLnBrk="0" hangingPunct="1">
                        <a:defRPr sz="2400" kern="1200">
                          <a:solidFill>
                            <a:schemeClr val="tx1"/>
                          </a:solidFill>
                          <a:latin typeface="Arial"/>
                        </a:defRPr>
                      </a:lvl5pPr>
                      <a:lvl6pPr marL="3047848" algn="l" defTabSz="1219140" rtl="0" eaLnBrk="1" latinLnBrk="0" hangingPunct="1">
                        <a:defRPr sz="2400" kern="1200">
                          <a:solidFill>
                            <a:schemeClr val="tx1"/>
                          </a:solidFill>
                          <a:latin typeface="Arial"/>
                        </a:defRPr>
                      </a:lvl6pPr>
                      <a:lvl7pPr marL="3657418" algn="l" defTabSz="1219140" rtl="0" eaLnBrk="1" latinLnBrk="0" hangingPunct="1">
                        <a:defRPr sz="2400" kern="1200">
                          <a:solidFill>
                            <a:schemeClr val="tx1"/>
                          </a:solidFill>
                          <a:latin typeface="Arial"/>
                        </a:defRPr>
                      </a:lvl7pPr>
                      <a:lvl8pPr marL="4266987" algn="l" defTabSz="1219140" rtl="0" eaLnBrk="1" latinLnBrk="0" hangingPunct="1">
                        <a:defRPr sz="2400" kern="1200">
                          <a:solidFill>
                            <a:schemeClr val="tx1"/>
                          </a:solidFill>
                          <a:latin typeface="Arial"/>
                        </a:defRPr>
                      </a:lvl8pPr>
                      <a:lvl9pPr marL="4876557" algn="l" defTabSz="1219140" rtl="0" eaLnBrk="1" latinLnBrk="0" hangingPunct="1">
                        <a:defRPr sz="2400" kern="1200">
                          <a:solidFill>
                            <a:schemeClr val="tx1"/>
                          </a:solidFill>
                          <a:latin typeface="Arial"/>
                        </a:defRPr>
                      </a:lvl9pPr>
                    </a:lstStyle>
                    <a:p>
                      <a:pPr algn="ctr"/>
                      <a:r>
                        <a:rPr lang="en-US" sz="1100" b="0" i="0" dirty="0">
                          <a:solidFill>
                            <a:schemeClr val="tx1"/>
                          </a:solidFill>
                          <a:latin typeface="Arial" panose="020B0604020202020204" pitchFamily="34" charset="0"/>
                          <a:cs typeface="Arial" panose="020B0604020202020204" pitchFamily="34" charset="0"/>
                        </a:rPr>
                        <a:t>18 vs 12</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i="0" dirty="0">
                          <a:solidFill>
                            <a:schemeClr val="tx1"/>
                          </a:solidFill>
                          <a:latin typeface="Arial" panose="020B0604020202020204" pitchFamily="34" charset="0"/>
                          <a:cs typeface="Arial" panose="020B0604020202020204" pitchFamily="34" charset="0"/>
                        </a:rPr>
                        <a:t>27.5 vs 14.9</a:t>
                      </a:r>
                    </a:p>
                  </a:txBody>
                  <a:tcPr marL="45720" marR="45720" marT="27432" marB="27432"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extLst>
                  <a:ext uri="{0D108BD9-81ED-4DB2-BD59-A6C34878D82A}">
                    <a16:rowId xmlns:a16="http://schemas.microsoft.com/office/drawing/2014/main" val="1027197406"/>
                  </a:ext>
                </a:extLst>
              </a:tr>
            </a:tbl>
          </a:graphicData>
        </a:graphic>
      </p:graphicFrame>
      <p:sp>
        <p:nvSpPr>
          <p:cNvPr id="5" name="Rectangle: Rounded Corners 2">
            <a:extLst>
              <a:ext uri="{FF2B5EF4-FFF2-40B4-BE49-F238E27FC236}">
                <a16:creationId xmlns:a16="http://schemas.microsoft.com/office/drawing/2014/main" id="{8BFE4B90-2224-4101-874B-F01A4874AA07}"/>
              </a:ext>
            </a:extLst>
          </p:cNvPr>
          <p:cNvSpPr/>
          <p:nvPr/>
        </p:nvSpPr>
        <p:spPr>
          <a:xfrm>
            <a:off x="226198" y="1430860"/>
            <a:ext cx="11728911" cy="200297"/>
          </a:xfrm>
          <a:prstGeom prst="roundRect">
            <a:avLst/>
          </a:prstGeom>
          <a:noFill/>
          <a:ln w="19050">
            <a:solidFill>
              <a:srgbClr val="A52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Tw Cen MT" panose="020B0502020104020203"/>
              <a:ea typeface="ＭＳ Ｐゴシック"/>
            </a:endParaRPr>
          </a:p>
        </p:txBody>
      </p:sp>
      <p:sp>
        <p:nvSpPr>
          <p:cNvPr id="7" name="Rectangle: Rounded Corners 7">
            <a:extLst>
              <a:ext uri="{FF2B5EF4-FFF2-40B4-BE49-F238E27FC236}">
                <a16:creationId xmlns:a16="http://schemas.microsoft.com/office/drawing/2014/main" id="{AE08AC72-53D5-4C6B-9610-14B37EAEF9B4}"/>
              </a:ext>
            </a:extLst>
          </p:cNvPr>
          <p:cNvSpPr/>
          <p:nvPr/>
        </p:nvSpPr>
        <p:spPr>
          <a:xfrm>
            <a:off x="226198" y="1652630"/>
            <a:ext cx="11728911" cy="200297"/>
          </a:xfrm>
          <a:prstGeom prst="roundRect">
            <a:avLst/>
          </a:prstGeom>
          <a:noFill/>
          <a:ln w="19050">
            <a:solidFill>
              <a:srgbClr val="A52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Tw Cen MT" panose="020B0502020104020203"/>
              <a:ea typeface="ＭＳ Ｐゴシック"/>
            </a:endParaRPr>
          </a:p>
        </p:txBody>
      </p:sp>
      <p:sp>
        <p:nvSpPr>
          <p:cNvPr id="8" name="Rectangle: Rounded Corners 10">
            <a:extLst>
              <a:ext uri="{FF2B5EF4-FFF2-40B4-BE49-F238E27FC236}">
                <a16:creationId xmlns:a16="http://schemas.microsoft.com/office/drawing/2014/main" id="{BC7336B2-C22B-4D6E-9537-71B6084B9433}"/>
              </a:ext>
            </a:extLst>
          </p:cNvPr>
          <p:cNvSpPr/>
          <p:nvPr/>
        </p:nvSpPr>
        <p:spPr>
          <a:xfrm>
            <a:off x="226198" y="4770977"/>
            <a:ext cx="11728911" cy="200297"/>
          </a:xfrm>
          <a:prstGeom prst="roundRect">
            <a:avLst/>
          </a:prstGeom>
          <a:noFill/>
          <a:ln w="19050">
            <a:solidFill>
              <a:srgbClr val="A52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Tw Cen MT" panose="020B0502020104020203"/>
              <a:ea typeface="ＭＳ Ｐゴシック"/>
            </a:endParaRPr>
          </a:p>
        </p:txBody>
      </p:sp>
      <p:sp>
        <p:nvSpPr>
          <p:cNvPr id="9" name="Rectangle: Rounded Corners 11">
            <a:extLst>
              <a:ext uri="{FF2B5EF4-FFF2-40B4-BE49-F238E27FC236}">
                <a16:creationId xmlns:a16="http://schemas.microsoft.com/office/drawing/2014/main" id="{C743A992-7EAB-4401-A34B-180C80D38DF9}"/>
              </a:ext>
            </a:extLst>
          </p:cNvPr>
          <p:cNvSpPr/>
          <p:nvPr/>
        </p:nvSpPr>
        <p:spPr>
          <a:xfrm>
            <a:off x="228183" y="4985753"/>
            <a:ext cx="11728911" cy="200297"/>
          </a:xfrm>
          <a:prstGeom prst="roundRect">
            <a:avLst/>
          </a:prstGeom>
          <a:noFill/>
          <a:ln w="19050">
            <a:solidFill>
              <a:srgbClr val="A52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Tw Cen MT" panose="020B0502020104020203"/>
              <a:ea typeface="ＭＳ Ｐゴシック"/>
            </a:endParaRPr>
          </a:p>
        </p:txBody>
      </p:sp>
      <p:sp>
        <p:nvSpPr>
          <p:cNvPr id="10" name="Rectangle: Rounded Corners 12">
            <a:extLst>
              <a:ext uri="{FF2B5EF4-FFF2-40B4-BE49-F238E27FC236}">
                <a16:creationId xmlns:a16="http://schemas.microsoft.com/office/drawing/2014/main" id="{E0EEF95F-98F9-4732-B6A7-88B80BDC4C4D}"/>
              </a:ext>
            </a:extLst>
          </p:cNvPr>
          <p:cNvSpPr/>
          <p:nvPr/>
        </p:nvSpPr>
        <p:spPr>
          <a:xfrm>
            <a:off x="235567" y="3205366"/>
            <a:ext cx="11728911" cy="200297"/>
          </a:xfrm>
          <a:prstGeom prst="roundRect">
            <a:avLst/>
          </a:prstGeom>
          <a:noFill/>
          <a:ln w="19050">
            <a:solidFill>
              <a:srgbClr val="A52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Tw Cen MT" panose="020B0502020104020203"/>
              <a:ea typeface="ＭＳ Ｐゴシック"/>
            </a:endParaRPr>
          </a:p>
        </p:txBody>
      </p:sp>
      <p:sp>
        <p:nvSpPr>
          <p:cNvPr id="11" name="Rectangle: Rounded Corners 13">
            <a:extLst>
              <a:ext uri="{FF2B5EF4-FFF2-40B4-BE49-F238E27FC236}">
                <a16:creationId xmlns:a16="http://schemas.microsoft.com/office/drawing/2014/main" id="{917A1C12-3E76-4F7A-B2A3-231787FCF07A}"/>
              </a:ext>
            </a:extLst>
          </p:cNvPr>
          <p:cNvSpPr/>
          <p:nvPr/>
        </p:nvSpPr>
        <p:spPr>
          <a:xfrm>
            <a:off x="263595" y="5660345"/>
            <a:ext cx="11728911" cy="200297"/>
          </a:xfrm>
          <a:prstGeom prst="roundRect">
            <a:avLst/>
          </a:prstGeom>
          <a:noFill/>
          <a:ln w="19050">
            <a:solidFill>
              <a:srgbClr val="A52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Tw Cen MT" panose="020B0502020104020203"/>
              <a:ea typeface="ＭＳ Ｐゴシック"/>
            </a:endParaRPr>
          </a:p>
        </p:txBody>
      </p:sp>
      <p:sp>
        <p:nvSpPr>
          <p:cNvPr id="12" name="Text Placeholder 8">
            <a:extLst>
              <a:ext uri="{FF2B5EF4-FFF2-40B4-BE49-F238E27FC236}">
                <a16:creationId xmlns:a16="http://schemas.microsoft.com/office/drawing/2014/main" id="{304B1E59-6CD0-40BD-AE85-76ED0FFFD6B6}"/>
              </a:ext>
            </a:extLst>
          </p:cNvPr>
          <p:cNvSpPr txBox="1">
            <a:spLocks/>
          </p:cNvSpPr>
          <p:nvPr/>
        </p:nvSpPr>
        <p:spPr>
          <a:xfrm>
            <a:off x="204030" y="6332433"/>
            <a:ext cx="11788476" cy="49033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a:defRPr/>
            </a:pPr>
            <a:r>
              <a:rPr lang="en-US" sz="800" dirty="0">
                <a:solidFill>
                  <a:srgbClr val="000000"/>
                </a:solidFill>
                <a:latin typeface="Arial" panose="020B0604020202020204" pitchFamily="34" charset="0"/>
                <a:ea typeface="ＭＳ Ｐゴシック"/>
                <a:cs typeface="Arial" panose="020B0604020202020204" pitchFamily="34" charset="0"/>
              </a:rPr>
              <a:t>Cross-trial comparisons need to be taken with caution. ABE, </a:t>
            </a:r>
            <a:r>
              <a:rPr lang="en-US" sz="800" dirty="0" err="1">
                <a:solidFill>
                  <a:srgbClr val="000000"/>
                </a:solidFill>
                <a:latin typeface="Arial" panose="020B0604020202020204" pitchFamily="34" charset="0"/>
                <a:ea typeface="ＭＳ Ｐゴシック"/>
                <a:cs typeface="Arial" panose="020B0604020202020204" pitchFamily="34" charset="0"/>
              </a:rPr>
              <a:t>abemaciclib</a:t>
            </a:r>
            <a:r>
              <a:rPr lang="en-US" sz="800" dirty="0">
                <a:solidFill>
                  <a:srgbClr val="000000"/>
                </a:solidFill>
                <a:latin typeface="Arial" panose="020B0604020202020204" pitchFamily="34" charset="0"/>
                <a:ea typeface="ＭＳ Ｐゴシック"/>
                <a:cs typeface="Arial" panose="020B0604020202020204" pitchFamily="34" charset="0"/>
              </a:rPr>
              <a:t>; AE, adverse events; ALT, alanine aminotransferase; AST, aspartate aminotransferase; LET, letrozole; NR, not reported; NSAI, non-steroidal anti-inflammatory drug; PAL, palbociclib; PBO, placebo; RIBO, ribociclib; SAE, serious adverse events; TAM, tamoxifen; 1L, first-line. </a:t>
            </a:r>
            <a:r>
              <a:rPr lang="en-US" sz="800" b="1" dirty="0">
                <a:solidFill>
                  <a:srgbClr val="000000"/>
                </a:solidFill>
                <a:latin typeface="Arial" panose="020B0604020202020204" pitchFamily="34" charset="0"/>
                <a:ea typeface="ＭＳ Ｐゴシック"/>
                <a:cs typeface="Arial" panose="020B0604020202020204" pitchFamily="34" charset="0"/>
              </a:rPr>
              <a:t>1. </a:t>
            </a:r>
            <a:r>
              <a:rPr lang="en-US" sz="800" dirty="0">
                <a:solidFill>
                  <a:srgbClr val="000000"/>
                </a:solidFill>
                <a:latin typeface="Arial" panose="020B0604020202020204" pitchFamily="34" charset="0"/>
                <a:ea typeface="Verdana" panose="020B0604030504040204" pitchFamily="34" charset="0"/>
                <a:cs typeface="Arial" panose="020B0604020202020204" pitchFamily="34" charset="0"/>
              </a:rPr>
              <a:t>Finn RS et al. </a:t>
            </a:r>
            <a:r>
              <a:rPr lang="en-US" sz="800" i="1" dirty="0">
                <a:solidFill>
                  <a:srgbClr val="000000"/>
                </a:solidFill>
                <a:latin typeface="Arial" panose="020B0604020202020204" pitchFamily="34" charset="0"/>
                <a:ea typeface="Verdana" panose="020B0604030504040204" pitchFamily="34" charset="0"/>
                <a:cs typeface="Arial" panose="020B0604020202020204" pitchFamily="34" charset="0"/>
              </a:rPr>
              <a:t>N Engl J Med</a:t>
            </a:r>
            <a:r>
              <a:rPr lang="en-US" sz="800" dirty="0">
                <a:solidFill>
                  <a:srgbClr val="000000"/>
                </a:solidFill>
                <a:latin typeface="Arial" panose="020B0604020202020204" pitchFamily="34" charset="0"/>
                <a:ea typeface="Verdana" panose="020B0604030504040204" pitchFamily="34" charset="0"/>
                <a:cs typeface="Arial" panose="020B0604020202020204" pitchFamily="34" charset="0"/>
              </a:rPr>
              <a:t>. 2016;375:1925</a:t>
            </a:r>
            <a:r>
              <a:rPr lang="en-US" sz="800" kern="0" dirty="0">
                <a:solidFill>
                  <a:srgbClr val="000000"/>
                </a:solidFill>
                <a:latin typeface="Arial" panose="020B0604020202020204" pitchFamily="34" charset="0"/>
                <a:ea typeface="ＭＳ Ｐゴシック"/>
                <a:cs typeface="Arial" panose="020B0604020202020204" pitchFamily="34" charset="0"/>
              </a:rPr>
              <a:t>‒</a:t>
            </a:r>
            <a:r>
              <a:rPr lang="en-US" sz="800" dirty="0">
                <a:solidFill>
                  <a:srgbClr val="000000"/>
                </a:solidFill>
                <a:latin typeface="Arial" panose="020B0604020202020204" pitchFamily="34" charset="0"/>
                <a:ea typeface="Verdana" panose="020B0604030504040204" pitchFamily="34" charset="0"/>
                <a:cs typeface="Arial" panose="020B0604020202020204" pitchFamily="34" charset="0"/>
              </a:rPr>
              <a:t>36</a:t>
            </a:r>
            <a:r>
              <a:rPr lang="en-US" sz="800" dirty="0">
                <a:solidFill>
                  <a:srgbClr val="000000"/>
                </a:solidFill>
                <a:latin typeface="Arial" panose="020B0604020202020204" pitchFamily="34" charset="0"/>
                <a:ea typeface="ＭＳ Ｐゴシック"/>
                <a:cs typeface="Arial" panose="020B0604020202020204" pitchFamily="34" charset="0"/>
              </a:rPr>
              <a:t>; </a:t>
            </a:r>
            <a:r>
              <a:rPr lang="en-US" sz="800" b="1" dirty="0">
                <a:solidFill>
                  <a:srgbClr val="000000"/>
                </a:solidFill>
                <a:latin typeface="Arial" panose="020B0604020202020204" pitchFamily="34" charset="0"/>
                <a:ea typeface="ＭＳ Ｐゴシック"/>
                <a:cs typeface="Arial" panose="020B0604020202020204" pitchFamily="34" charset="0"/>
              </a:rPr>
              <a:t>2.</a:t>
            </a:r>
            <a:r>
              <a:rPr lang="en-US" sz="800" dirty="0">
                <a:solidFill>
                  <a:srgbClr val="000000"/>
                </a:solidFill>
                <a:latin typeface="Arial" panose="020B0604020202020204" pitchFamily="34" charset="0"/>
                <a:ea typeface="ＭＳ Ｐゴシック"/>
                <a:cs typeface="Arial" panose="020B0604020202020204" pitchFamily="34" charset="0"/>
              </a:rPr>
              <a:t> Palbociclib prescribing Information. Pfizer Inc; 2019; 3. </a:t>
            </a:r>
            <a:r>
              <a:rPr lang="en-US" sz="800" kern="0" dirty="0">
                <a:solidFill>
                  <a:srgbClr val="000000"/>
                </a:solidFill>
                <a:latin typeface="Arial" panose="020B0604020202020204" pitchFamily="34" charset="0"/>
                <a:ea typeface="ＭＳ Ｐゴシック"/>
                <a:cs typeface="Arial" panose="020B0604020202020204" pitchFamily="34" charset="0"/>
              </a:rPr>
              <a:t>Durairaj et al. </a:t>
            </a:r>
            <a:r>
              <a:rPr lang="en-US" sz="800" i="1" kern="0" dirty="0">
                <a:solidFill>
                  <a:srgbClr val="000000"/>
                </a:solidFill>
                <a:latin typeface="Arial" panose="020B0604020202020204" pitchFamily="34" charset="0"/>
                <a:ea typeface="ＭＳ Ｐゴシック"/>
                <a:cs typeface="Arial" panose="020B0604020202020204" pitchFamily="34" charset="0"/>
              </a:rPr>
              <a:t>Anticancer Drugs</a:t>
            </a:r>
            <a:r>
              <a:rPr lang="en-US" sz="800" kern="0" dirty="0">
                <a:solidFill>
                  <a:srgbClr val="000000"/>
                </a:solidFill>
                <a:latin typeface="Arial" panose="020B0604020202020204" pitchFamily="34" charset="0"/>
                <a:ea typeface="ＭＳ Ｐゴシック"/>
                <a:cs typeface="Arial" panose="020B0604020202020204" pitchFamily="34" charset="0"/>
              </a:rPr>
              <a:t>. 2018;29:271-280; </a:t>
            </a:r>
            <a:r>
              <a:rPr lang="en-US" sz="800" b="1" dirty="0">
                <a:solidFill>
                  <a:srgbClr val="000000"/>
                </a:solidFill>
                <a:latin typeface="Arial" panose="020B0604020202020204" pitchFamily="34" charset="0"/>
                <a:ea typeface="ＭＳ Ｐゴシック"/>
                <a:cs typeface="Arial" panose="020B0604020202020204" pitchFamily="34" charset="0"/>
              </a:rPr>
              <a:t>4.</a:t>
            </a:r>
            <a:r>
              <a:rPr lang="en-US" sz="800" dirty="0">
                <a:solidFill>
                  <a:srgbClr val="000000"/>
                </a:solidFill>
                <a:latin typeface="Arial" panose="020B0604020202020204" pitchFamily="34" charset="0"/>
                <a:ea typeface="ＭＳ Ｐゴシック"/>
                <a:cs typeface="Arial" panose="020B0604020202020204" pitchFamily="34" charset="0"/>
              </a:rPr>
              <a:t> Hortobagyi G, et al. </a:t>
            </a:r>
            <a:r>
              <a:rPr lang="en-US" sz="800" i="1" dirty="0">
                <a:solidFill>
                  <a:srgbClr val="000000"/>
                </a:solidFill>
                <a:latin typeface="Arial" panose="020B0604020202020204" pitchFamily="34" charset="0"/>
                <a:ea typeface="ＭＳ Ｐゴシック"/>
                <a:cs typeface="Arial" panose="020B0604020202020204" pitchFamily="34" charset="0"/>
              </a:rPr>
              <a:t>N Engl J Med</a:t>
            </a:r>
            <a:r>
              <a:rPr lang="en-US" sz="800" dirty="0">
                <a:solidFill>
                  <a:srgbClr val="000000"/>
                </a:solidFill>
                <a:latin typeface="Arial" panose="020B0604020202020204" pitchFamily="34" charset="0"/>
                <a:ea typeface="ＭＳ Ｐゴシック"/>
                <a:cs typeface="Arial" panose="020B0604020202020204" pitchFamily="34" charset="0"/>
              </a:rPr>
              <a:t>. 2016;375:1738</a:t>
            </a:r>
            <a:r>
              <a:rPr lang="en-US" sz="800" kern="0" dirty="0">
                <a:solidFill>
                  <a:srgbClr val="000000"/>
                </a:solidFill>
                <a:latin typeface="Arial" panose="020B0604020202020204" pitchFamily="34" charset="0"/>
                <a:ea typeface="ＭＳ Ｐゴシック"/>
                <a:cs typeface="Arial" panose="020B0604020202020204" pitchFamily="34" charset="0"/>
              </a:rPr>
              <a:t>-</a:t>
            </a:r>
            <a:r>
              <a:rPr lang="en-US" sz="800" dirty="0">
                <a:solidFill>
                  <a:srgbClr val="000000"/>
                </a:solidFill>
                <a:latin typeface="Arial" panose="020B0604020202020204" pitchFamily="34" charset="0"/>
                <a:ea typeface="ＭＳ Ｐゴシック"/>
                <a:cs typeface="Arial" panose="020B0604020202020204" pitchFamily="34" charset="0"/>
              </a:rPr>
              <a:t>1748; </a:t>
            </a:r>
            <a:r>
              <a:rPr lang="en-US" sz="800" b="1" dirty="0">
                <a:solidFill>
                  <a:srgbClr val="000000"/>
                </a:solidFill>
                <a:latin typeface="Arial" panose="020B0604020202020204" pitchFamily="34" charset="0"/>
                <a:ea typeface="ＭＳ Ｐゴシック"/>
                <a:cs typeface="Arial" panose="020B0604020202020204" pitchFamily="34" charset="0"/>
              </a:rPr>
              <a:t>5.</a:t>
            </a:r>
            <a:r>
              <a:rPr lang="en-US" sz="800" dirty="0">
                <a:solidFill>
                  <a:srgbClr val="000000"/>
                </a:solidFill>
                <a:latin typeface="Arial" panose="020B0604020202020204" pitchFamily="34" charset="0"/>
                <a:ea typeface="ＭＳ Ｐゴシック"/>
                <a:cs typeface="Arial" panose="020B0604020202020204" pitchFamily="34" charset="0"/>
              </a:rPr>
              <a:t> Ribociclib prescribing Information. Novartis; 2020; </a:t>
            </a:r>
            <a:r>
              <a:rPr lang="en-US" sz="800" b="1" dirty="0">
                <a:solidFill>
                  <a:srgbClr val="000000"/>
                </a:solidFill>
                <a:latin typeface="Arial" panose="020B0604020202020204" pitchFamily="34" charset="0"/>
                <a:ea typeface="ＭＳ Ｐゴシック"/>
                <a:cs typeface="Arial" panose="020B0604020202020204" pitchFamily="34" charset="0"/>
              </a:rPr>
              <a:t>6.</a:t>
            </a:r>
            <a:r>
              <a:rPr lang="en-US" sz="800" dirty="0">
                <a:solidFill>
                  <a:srgbClr val="000000"/>
                </a:solidFill>
                <a:latin typeface="Arial" panose="020B0604020202020204" pitchFamily="34" charset="0"/>
                <a:ea typeface="ＭＳ Ｐゴシック"/>
                <a:cs typeface="Arial" panose="020B0604020202020204" pitchFamily="34" charset="0"/>
              </a:rPr>
              <a:t> Tripathy D, et al. </a:t>
            </a:r>
            <a:r>
              <a:rPr lang="en-US" sz="800" i="1" dirty="0">
                <a:solidFill>
                  <a:srgbClr val="000000"/>
                </a:solidFill>
                <a:latin typeface="Arial" panose="020B0604020202020204" pitchFamily="34" charset="0"/>
                <a:ea typeface="ＭＳ Ｐゴシック"/>
                <a:cs typeface="Arial" panose="020B0604020202020204" pitchFamily="34" charset="0"/>
              </a:rPr>
              <a:t>Lancet Oncol</a:t>
            </a:r>
            <a:r>
              <a:rPr lang="en-US" sz="800" dirty="0">
                <a:solidFill>
                  <a:srgbClr val="000000"/>
                </a:solidFill>
                <a:latin typeface="Arial" panose="020B0604020202020204" pitchFamily="34" charset="0"/>
                <a:ea typeface="ＭＳ Ｐゴシック"/>
                <a:cs typeface="Arial" panose="020B0604020202020204" pitchFamily="34" charset="0"/>
              </a:rPr>
              <a:t>. 2018;19:904</a:t>
            </a:r>
            <a:r>
              <a:rPr lang="en-US" sz="800" kern="0" dirty="0">
                <a:solidFill>
                  <a:srgbClr val="000000"/>
                </a:solidFill>
                <a:latin typeface="Arial" panose="020B0604020202020204" pitchFamily="34" charset="0"/>
                <a:ea typeface="ＭＳ Ｐゴシック"/>
                <a:cs typeface="Arial" panose="020B0604020202020204" pitchFamily="34" charset="0"/>
              </a:rPr>
              <a:t>-</a:t>
            </a:r>
            <a:r>
              <a:rPr lang="en-US" sz="800" dirty="0">
                <a:solidFill>
                  <a:srgbClr val="000000"/>
                </a:solidFill>
                <a:latin typeface="Arial" panose="020B0604020202020204" pitchFamily="34" charset="0"/>
                <a:ea typeface="ＭＳ Ｐゴシック"/>
                <a:cs typeface="Arial" panose="020B0604020202020204" pitchFamily="34" charset="0"/>
              </a:rPr>
              <a:t>915;</a:t>
            </a:r>
            <a:r>
              <a:rPr lang="en-US" sz="800" b="1" kern="0" dirty="0">
                <a:solidFill>
                  <a:srgbClr val="000000"/>
                </a:solidFill>
                <a:latin typeface="Arial" panose="020B0604020202020204" pitchFamily="34" charset="0"/>
                <a:ea typeface="ＭＳ Ｐゴシック"/>
                <a:cs typeface="Arial" panose="020B0604020202020204" pitchFamily="34" charset="0"/>
              </a:rPr>
              <a:t> 7.</a:t>
            </a:r>
            <a:r>
              <a:rPr lang="en-US" sz="800" kern="0" dirty="0">
                <a:solidFill>
                  <a:srgbClr val="000000"/>
                </a:solidFill>
                <a:latin typeface="Arial" panose="020B0604020202020204" pitchFamily="34" charset="0"/>
                <a:ea typeface="ＭＳ Ｐゴシック"/>
                <a:cs typeface="Arial" panose="020B0604020202020204" pitchFamily="34" charset="0"/>
              </a:rPr>
              <a:t> </a:t>
            </a:r>
            <a:r>
              <a:rPr lang="en-US" sz="800" dirty="0">
                <a:solidFill>
                  <a:srgbClr val="000000"/>
                </a:solidFill>
                <a:latin typeface="Arial" panose="020B0604020202020204" pitchFamily="34" charset="0"/>
                <a:ea typeface="ＭＳ Ｐゴシック"/>
                <a:cs typeface="Arial" panose="020B0604020202020204" pitchFamily="34" charset="0"/>
              </a:rPr>
              <a:t>Goetz MP, et al. </a:t>
            </a:r>
            <a:r>
              <a:rPr lang="en-US" sz="800" i="1" dirty="0">
                <a:solidFill>
                  <a:srgbClr val="000000"/>
                </a:solidFill>
                <a:latin typeface="Arial" panose="020B0604020202020204" pitchFamily="34" charset="0"/>
                <a:ea typeface="ＭＳ Ｐゴシック"/>
                <a:cs typeface="Arial" panose="020B0604020202020204" pitchFamily="34" charset="0"/>
              </a:rPr>
              <a:t>J Clin Oncol. </a:t>
            </a:r>
            <a:r>
              <a:rPr lang="en-US" sz="800" dirty="0">
                <a:solidFill>
                  <a:srgbClr val="000000"/>
                </a:solidFill>
                <a:latin typeface="Arial" panose="020B0604020202020204" pitchFamily="34" charset="0"/>
                <a:ea typeface="ＭＳ Ｐゴシック"/>
                <a:cs typeface="Arial" panose="020B0604020202020204" pitchFamily="34" charset="0"/>
              </a:rPr>
              <a:t>2017;35:3638</a:t>
            </a:r>
            <a:r>
              <a:rPr lang="en-US" sz="800" kern="0" dirty="0">
                <a:solidFill>
                  <a:srgbClr val="000000"/>
                </a:solidFill>
                <a:latin typeface="Arial" panose="020B0604020202020204" pitchFamily="34" charset="0"/>
                <a:ea typeface="ＭＳ Ｐゴシック"/>
                <a:cs typeface="Arial" panose="020B0604020202020204" pitchFamily="34" charset="0"/>
              </a:rPr>
              <a:t>-</a:t>
            </a:r>
            <a:r>
              <a:rPr lang="en-US" sz="800" dirty="0">
                <a:solidFill>
                  <a:srgbClr val="000000"/>
                </a:solidFill>
                <a:latin typeface="Arial" panose="020B0604020202020204" pitchFamily="34" charset="0"/>
                <a:ea typeface="ＭＳ Ｐゴシック"/>
                <a:cs typeface="Arial" panose="020B0604020202020204" pitchFamily="34" charset="0"/>
              </a:rPr>
              <a:t>3646; </a:t>
            </a:r>
            <a:r>
              <a:rPr lang="en-US" sz="800" b="1" dirty="0">
                <a:solidFill>
                  <a:srgbClr val="000000"/>
                </a:solidFill>
                <a:latin typeface="Arial" panose="020B0604020202020204" pitchFamily="34" charset="0"/>
                <a:ea typeface="ＭＳ Ｐゴシック"/>
                <a:cs typeface="Arial" panose="020B0604020202020204" pitchFamily="34" charset="0"/>
              </a:rPr>
              <a:t>8.</a:t>
            </a:r>
            <a:r>
              <a:rPr lang="en-US" sz="800" dirty="0">
                <a:solidFill>
                  <a:srgbClr val="000000"/>
                </a:solidFill>
                <a:latin typeface="Arial" panose="020B0604020202020204" pitchFamily="34" charset="0"/>
                <a:ea typeface="ＭＳ Ｐゴシック"/>
                <a:cs typeface="Arial" panose="020B0604020202020204" pitchFamily="34" charset="0"/>
              </a:rPr>
              <a:t> Abemaciclib prescribing information. Lilly; 2020.</a:t>
            </a:r>
          </a:p>
        </p:txBody>
      </p:sp>
    </p:spTree>
    <p:extLst>
      <p:ext uri="{BB962C8B-B14F-4D97-AF65-F5344CB8AC3E}">
        <p14:creationId xmlns:p14="http://schemas.microsoft.com/office/powerpoint/2010/main" val="72883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F5FFD-8309-4A73-AD97-046A184D84CE}"/>
              </a:ext>
            </a:extLst>
          </p:cNvPr>
          <p:cNvSpPr>
            <a:spLocks noGrp="1"/>
          </p:cNvSpPr>
          <p:nvPr>
            <p:ph type="title"/>
          </p:nvPr>
        </p:nvSpPr>
        <p:spPr>
          <a:xfrm>
            <a:off x="0" y="177800"/>
            <a:ext cx="12192000" cy="812800"/>
          </a:xfrm>
        </p:spPr>
        <p:txBody>
          <a:bodyPr>
            <a:noAutofit/>
          </a:bodyPr>
          <a:lstStyle/>
          <a:p>
            <a:r>
              <a:rPr lang="en-GB" sz="2667" dirty="0"/>
              <a:t>Differences in Toxicity Profiles Require Different Monitoring Schedules</a:t>
            </a:r>
            <a:endParaRPr lang="en-US" sz="2667" dirty="0"/>
          </a:p>
        </p:txBody>
      </p:sp>
      <p:graphicFrame>
        <p:nvGraphicFramePr>
          <p:cNvPr id="8" name="Table 7">
            <a:extLst>
              <a:ext uri="{FF2B5EF4-FFF2-40B4-BE49-F238E27FC236}">
                <a16:creationId xmlns:a16="http://schemas.microsoft.com/office/drawing/2014/main" id="{09B161B0-3D4C-46F1-A04C-DB5B688000F7}"/>
              </a:ext>
            </a:extLst>
          </p:cNvPr>
          <p:cNvGraphicFramePr>
            <a:graphicFrameLocks noGrp="1"/>
          </p:cNvGraphicFramePr>
          <p:nvPr/>
        </p:nvGraphicFramePr>
        <p:xfrm>
          <a:off x="506594" y="889000"/>
          <a:ext cx="10815337" cy="1163161"/>
        </p:xfrm>
        <a:graphic>
          <a:graphicData uri="http://schemas.openxmlformats.org/drawingml/2006/table">
            <a:tbl>
              <a:tblPr firstRow="1" bandRow="1"/>
              <a:tblGrid>
                <a:gridCol w="3209791">
                  <a:extLst>
                    <a:ext uri="{9D8B030D-6E8A-4147-A177-3AD203B41FA5}">
                      <a16:colId xmlns:a16="http://schemas.microsoft.com/office/drawing/2014/main" val="20000"/>
                    </a:ext>
                  </a:extLst>
                </a:gridCol>
                <a:gridCol w="741492">
                  <a:extLst>
                    <a:ext uri="{9D8B030D-6E8A-4147-A177-3AD203B41FA5}">
                      <a16:colId xmlns:a16="http://schemas.microsoft.com/office/drawing/2014/main" val="20001"/>
                    </a:ext>
                  </a:extLst>
                </a:gridCol>
                <a:gridCol w="842808">
                  <a:extLst>
                    <a:ext uri="{9D8B030D-6E8A-4147-A177-3AD203B41FA5}">
                      <a16:colId xmlns:a16="http://schemas.microsoft.com/office/drawing/2014/main" val="20002"/>
                    </a:ext>
                  </a:extLst>
                </a:gridCol>
                <a:gridCol w="1072824">
                  <a:extLst>
                    <a:ext uri="{9D8B030D-6E8A-4147-A177-3AD203B41FA5}">
                      <a16:colId xmlns:a16="http://schemas.microsoft.com/office/drawing/2014/main" val="20003"/>
                    </a:ext>
                  </a:extLst>
                </a:gridCol>
                <a:gridCol w="1072824">
                  <a:extLst>
                    <a:ext uri="{9D8B030D-6E8A-4147-A177-3AD203B41FA5}">
                      <a16:colId xmlns:a16="http://schemas.microsoft.com/office/drawing/2014/main" val="20004"/>
                    </a:ext>
                  </a:extLst>
                </a:gridCol>
                <a:gridCol w="1072824">
                  <a:extLst>
                    <a:ext uri="{9D8B030D-6E8A-4147-A177-3AD203B41FA5}">
                      <a16:colId xmlns:a16="http://schemas.microsoft.com/office/drawing/2014/main" val="20005"/>
                    </a:ext>
                  </a:extLst>
                </a:gridCol>
                <a:gridCol w="1224277">
                  <a:extLst>
                    <a:ext uri="{9D8B030D-6E8A-4147-A177-3AD203B41FA5}">
                      <a16:colId xmlns:a16="http://schemas.microsoft.com/office/drawing/2014/main" val="20006"/>
                    </a:ext>
                  </a:extLst>
                </a:gridCol>
                <a:gridCol w="1578497">
                  <a:extLst>
                    <a:ext uri="{9D8B030D-6E8A-4147-A177-3AD203B41FA5}">
                      <a16:colId xmlns:a16="http://schemas.microsoft.com/office/drawing/2014/main" val="20007"/>
                    </a:ext>
                  </a:extLst>
                </a:gridCol>
              </a:tblGrid>
              <a:tr h="250547">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Arial" panose="020B0604020202020204"/>
                          <a:ea typeface="+mn-ea"/>
                          <a:cs typeface="+mn-cs"/>
                        </a:rPr>
                        <a:t>Palbociclib</a:t>
                      </a: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D4F5"/>
                    </a:solidFill>
                  </a:tcPr>
                </a:tc>
                <a:tc grid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a:t>
                      </a:r>
                      <a:r>
                        <a:rPr lang="en-US" sz="1100" b="1" baseline="0" dirty="0">
                          <a:latin typeface="+mn-lt"/>
                        </a:rPr>
                        <a:t> 1</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endParaRPr lang="en-US"/>
                    </a:p>
                  </a:txBody>
                  <a:tcPr/>
                </a:tc>
                <a:tc grid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a:t>
                      </a:r>
                      <a:r>
                        <a:rPr lang="en-US" sz="1100" b="1" baseline="0" dirty="0">
                          <a:latin typeface="+mn-lt"/>
                        </a:rPr>
                        <a:t> 2</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hMerge="1">
                  <a:txBody>
                    <a:bodyPr/>
                    <a:lstStyle/>
                    <a:p>
                      <a:endParaRPr lang="en-US"/>
                    </a:p>
                  </a:txBody>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CYCLES</a:t>
                      </a:r>
                      <a:r>
                        <a:rPr lang="en-US" sz="1100" b="1" baseline="0" dirty="0">
                          <a:latin typeface="+mn-lt"/>
                        </a:rPr>
                        <a:t> 3–6</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CYCLES 6+</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extLst>
                  <a:ext uri="{0D108BD9-81ED-4DB2-BD59-A6C34878D82A}">
                    <a16:rowId xmlns:a16="http://schemas.microsoft.com/office/drawing/2014/main" val="10001"/>
                  </a:ext>
                </a:extLst>
              </a:tr>
              <a:tr h="250547">
                <a:tc vMerge="1">
                  <a:txBody>
                    <a:bodyPr/>
                    <a:lstStyle/>
                    <a:p>
                      <a:endParaRPr lang="en-US"/>
                    </a:p>
                  </a:txBody>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r>
                        <a:rPr lang="en-US" sz="1100" b="1" baseline="30000" dirty="0">
                          <a:latin typeface="+mn-lt"/>
                        </a:rPr>
                        <a:t>†</a:t>
                      </a:r>
                      <a:endParaRPr lang="en-US" sz="1100" b="1" baseline="30000"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latin typeface="+mn-lt"/>
                        </a:rPr>
                        <a:t>Day 15</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15</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As clinically indicated</a:t>
                      </a:r>
                      <a:endParaRPr lang="en-US" sz="1100" b="1"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extLst>
                  <a:ext uri="{0D108BD9-81ED-4DB2-BD59-A6C34878D82A}">
                    <a16:rowId xmlns:a16="http://schemas.microsoft.com/office/drawing/2014/main" val="10002"/>
                  </a:ext>
                </a:extLst>
              </a:tr>
              <a:tr h="25054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US" sz="1100" b="0" dirty="0">
                          <a:latin typeface="+mn-lt"/>
                        </a:rPr>
                        <a:t>CBC</a:t>
                      </a:r>
                      <a:endParaRPr lang="en-US" sz="1100" b="0" dirty="0">
                        <a:solidFill>
                          <a:schemeClr val="tx2"/>
                        </a:solidFill>
                        <a:latin typeface="+mn-lt"/>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dirty="0">
                          <a:ln>
                            <a:noFill/>
                          </a:ln>
                          <a:effectLst/>
                          <a:uLnTx/>
                          <a:uFillTx/>
                          <a:latin typeface="+mn-lt"/>
                        </a:rPr>
                        <a:t>✓</a:t>
                      </a:r>
                      <a:endParaRPr kumimoji="0" lang="en-US" sz="1100" b="0" i="0" u="none" strike="noStrike" kern="1200" cap="none" spc="0" normalizeH="0" baseline="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dirty="0">
                          <a:ln>
                            <a:noFill/>
                          </a:ln>
                          <a:effectLst/>
                          <a:uLnTx/>
                          <a:uFillTx/>
                          <a:latin typeface="+mn-lt"/>
                        </a:rPr>
                        <a:t>✓</a:t>
                      </a:r>
                      <a:endParaRPr kumimoji="0" lang="en-US" sz="1100" b="0" i="0" u="none" strike="noStrike" kern="1200" cap="none" spc="0" normalizeH="0" baseline="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r>
                        <a:rPr kumimoji="0" lang="en-US" sz="1100" b="0" u="none" strike="noStrike" kern="1200" cap="none" spc="0" normalizeH="0" baseline="30000" noProof="0" dirty="0">
                          <a:ln>
                            <a:noFill/>
                          </a:ln>
                          <a:effectLst/>
                          <a:uLnTx/>
                          <a:uFillTx/>
                          <a:latin typeface="+mn-lt"/>
                        </a:rPr>
                        <a:t>‡</a:t>
                      </a:r>
                      <a:endParaRPr kumimoji="0" lang="en-US" sz="1100" b="0" i="0" u="none" strike="noStrike" kern="1200" cap="none" spc="0" normalizeH="0" baseline="3000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extLst>
                  <a:ext uri="{0D108BD9-81ED-4DB2-BD59-A6C34878D82A}">
                    <a16:rowId xmlns:a16="http://schemas.microsoft.com/office/drawing/2014/main" val="10003"/>
                  </a:ext>
                </a:extLst>
              </a:tr>
              <a:tr h="411520">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r>
                        <a:rPr lang="en-US" sz="1100" b="0" dirty="0">
                          <a:solidFill>
                            <a:schemeClr val="tx1"/>
                          </a:solidFill>
                          <a:latin typeface="+mn-lt"/>
                          <a:cs typeface="Arial" panose="020B0604020202020204" pitchFamily="34" charset="0"/>
                        </a:rPr>
                        <a:t>Pulmonary symptoms indicative of ILD/pneumonitis</a:t>
                      </a: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chemeClr val="tx2"/>
                        </a:solidFill>
                        <a:effectLst/>
                        <a:uLnTx/>
                        <a:uFillTx/>
                        <a:latin typeface="+mn-lt"/>
                        <a:ea typeface="+mn-ea"/>
                        <a:cs typeface="+mn-cs"/>
                      </a:endParaRPr>
                    </a:p>
                  </a:txBody>
                  <a:tcPr marL="51435" marR="51435" marT="25719" marB="2571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5FD"/>
                    </a:solidFill>
                  </a:tcPr>
                </a:tc>
                <a:extLst>
                  <a:ext uri="{0D108BD9-81ED-4DB2-BD59-A6C34878D82A}">
                    <a16:rowId xmlns:a16="http://schemas.microsoft.com/office/drawing/2014/main" val="2624298480"/>
                  </a:ext>
                </a:extLst>
              </a:tr>
            </a:tbl>
          </a:graphicData>
        </a:graphic>
      </p:graphicFrame>
      <p:graphicFrame>
        <p:nvGraphicFramePr>
          <p:cNvPr id="9" name="Table 8">
            <a:extLst>
              <a:ext uri="{FF2B5EF4-FFF2-40B4-BE49-F238E27FC236}">
                <a16:creationId xmlns:a16="http://schemas.microsoft.com/office/drawing/2014/main" id="{5C030A03-633F-407B-B4D1-D0AEBF4503FA}"/>
              </a:ext>
            </a:extLst>
          </p:cNvPr>
          <p:cNvGraphicFramePr>
            <a:graphicFrameLocks noGrp="1"/>
          </p:cNvGraphicFramePr>
          <p:nvPr/>
        </p:nvGraphicFramePr>
        <p:xfrm>
          <a:off x="506597" y="2098533"/>
          <a:ext cx="10815336" cy="2326859"/>
        </p:xfrm>
        <a:graphic>
          <a:graphicData uri="http://schemas.openxmlformats.org/drawingml/2006/table">
            <a:tbl>
              <a:tblPr firstRow="1" bandRow="1"/>
              <a:tblGrid>
                <a:gridCol w="3222636">
                  <a:extLst>
                    <a:ext uri="{9D8B030D-6E8A-4147-A177-3AD203B41FA5}">
                      <a16:colId xmlns:a16="http://schemas.microsoft.com/office/drawing/2014/main" val="20000"/>
                    </a:ext>
                  </a:extLst>
                </a:gridCol>
                <a:gridCol w="732465">
                  <a:extLst>
                    <a:ext uri="{9D8B030D-6E8A-4147-A177-3AD203B41FA5}">
                      <a16:colId xmlns:a16="http://schemas.microsoft.com/office/drawing/2014/main" val="20001"/>
                    </a:ext>
                  </a:extLst>
                </a:gridCol>
                <a:gridCol w="818297">
                  <a:extLst>
                    <a:ext uri="{9D8B030D-6E8A-4147-A177-3AD203B41FA5}">
                      <a16:colId xmlns:a16="http://schemas.microsoft.com/office/drawing/2014/main" val="20002"/>
                    </a:ext>
                  </a:extLst>
                </a:gridCol>
                <a:gridCol w="1136317">
                  <a:extLst>
                    <a:ext uri="{9D8B030D-6E8A-4147-A177-3AD203B41FA5}">
                      <a16:colId xmlns:a16="http://schemas.microsoft.com/office/drawing/2014/main" val="20003"/>
                    </a:ext>
                  </a:extLst>
                </a:gridCol>
                <a:gridCol w="977617">
                  <a:extLst>
                    <a:ext uri="{9D8B030D-6E8A-4147-A177-3AD203B41FA5}">
                      <a16:colId xmlns:a16="http://schemas.microsoft.com/office/drawing/2014/main" val="20004"/>
                    </a:ext>
                  </a:extLst>
                </a:gridCol>
                <a:gridCol w="1074015">
                  <a:extLst>
                    <a:ext uri="{9D8B030D-6E8A-4147-A177-3AD203B41FA5}">
                      <a16:colId xmlns:a16="http://schemas.microsoft.com/office/drawing/2014/main" val="20005"/>
                    </a:ext>
                  </a:extLst>
                </a:gridCol>
                <a:gridCol w="1232540">
                  <a:extLst>
                    <a:ext uri="{9D8B030D-6E8A-4147-A177-3AD203B41FA5}">
                      <a16:colId xmlns:a16="http://schemas.microsoft.com/office/drawing/2014/main" val="20006"/>
                    </a:ext>
                  </a:extLst>
                </a:gridCol>
                <a:gridCol w="1621449">
                  <a:extLst>
                    <a:ext uri="{9D8B030D-6E8A-4147-A177-3AD203B41FA5}">
                      <a16:colId xmlns:a16="http://schemas.microsoft.com/office/drawing/2014/main" val="20007"/>
                    </a:ext>
                  </a:extLst>
                </a:gridCol>
              </a:tblGrid>
              <a:tr h="319859">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Arial" panose="020B0604020202020204"/>
                          <a:ea typeface="+mn-ea"/>
                          <a:cs typeface="+mn-cs"/>
                        </a:rPr>
                        <a:t>Ribociclib</a:t>
                      </a: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BC00"/>
                    </a:solidFill>
                  </a:tcPr>
                </a:tc>
                <a:tc grid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a:t>
                      </a:r>
                      <a:r>
                        <a:rPr lang="en-US" sz="1100" b="1" baseline="0" dirty="0">
                          <a:latin typeface="+mn-lt"/>
                        </a:rPr>
                        <a:t> 1</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grid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a:t>
                      </a:r>
                      <a:r>
                        <a:rPr lang="en-US" sz="1100" b="1" baseline="0" dirty="0">
                          <a:latin typeface="+mn-lt"/>
                        </a:rPr>
                        <a:t> 2</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hMerge="1">
                  <a:txBody>
                    <a:bodyPr/>
                    <a:lstStyle/>
                    <a:p>
                      <a:endParaRPr lang="en-US"/>
                    </a:p>
                  </a:txBody>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CYCLES</a:t>
                      </a:r>
                      <a:r>
                        <a:rPr lang="en-US" sz="1100" b="1" baseline="0" dirty="0">
                          <a:latin typeface="+mn-lt"/>
                        </a:rPr>
                        <a:t> 3–6</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CYCLES 6+</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extLst>
                  <a:ext uri="{0D108BD9-81ED-4DB2-BD59-A6C34878D82A}">
                    <a16:rowId xmlns:a16="http://schemas.microsoft.com/office/drawing/2014/main" val="10001"/>
                  </a:ext>
                </a:extLst>
              </a:tr>
              <a:tr h="319859">
                <a:tc vMerge="1">
                  <a:txBody>
                    <a:bodyPr/>
                    <a:lstStyle/>
                    <a:p>
                      <a:endParaRPr lang="en-US"/>
                    </a:p>
                  </a:txBody>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r>
                        <a:rPr lang="en-US" sz="1100" b="1" baseline="30000" dirty="0">
                          <a:latin typeface="+mn-lt"/>
                        </a:rPr>
                        <a:t>†</a:t>
                      </a:r>
                      <a:endParaRPr lang="en-US" sz="1100" b="1" dirty="0">
                        <a:solidFill>
                          <a:srgbClr val="000000"/>
                        </a:solidFill>
                        <a:latin typeface="+mn-lt"/>
                      </a:endParaRPr>
                    </a:p>
                  </a:txBody>
                  <a:tcPr marL="72000" marR="72000" marT="43200" marB="43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latin typeface="+mn-lt"/>
                        </a:rPr>
                        <a:t>Day 14</a:t>
                      </a:r>
                      <a:endParaRPr lang="en-US" sz="1100" b="1" dirty="0">
                        <a:solidFill>
                          <a:srgbClr val="000000"/>
                        </a:solidFill>
                        <a:latin typeface="+mn-lt"/>
                      </a:endParaRPr>
                    </a:p>
                  </a:txBody>
                  <a:tcPr marL="72000" marR="72000" marT="43200" marB="43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endParaRPr lang="en-US" sz="1100" b="1" dirty="0">
                        <a:solidFill>
                          <a:srgbClr val="000000"/>
                        </a:solidFill>
                        <a:latin typeface="+mn-lt"/>
                      </a:endParaRPr>
                    </a:p>
                  </a:txBody>
                  <a:tcPr marL="72000" marR="72000" marT="43200" marB="43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14</a:t>
                      </a:r>
                      <a:endParaRPr lang="en-US" sz="1100" b="1" dirty="0">
                        <a:solidFill>
                          <a:srgbClr val="000000"/>
                        </a:solidFill>
                        <a:latin typeface="+mn-lt"/>
                      </a:endParaRPr>
                    </a:p>
                  </a:txBody>
                  <a:tcPr marL="72000" marR="72000" marT="43200" marB="43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endParaRPr lang="en-US" sz="1100" b="1" dirty="0">
                        <a:solidFill>
                          <a:srgbClr val="000000"/>
                        </a:solidFill>
                        <a:latin typeface="+mn-lt"/>
                      </a:endParaRPr>
                    </a:p>
                  </a:txBody>
                  <a:tcPr marL="72000" marR="72000" marT="43200" marB="43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endParaRPr lang="en-US" sz="1100" b="1" dirty="0">
                        <a:solidFill>
                          <a:srgbClr val="000000"/>
                        </a:solidFill>
                        <a:latin typeface="+mn-lt"/>
                      </a:endParaRPr>
                    </a:p>
                  </a:txBody>
                  <a:tcPr marL="72000" marR="72000" marT="43200" marB="43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As clinically indicated</a:t>
                      </a:r>
                      <a:endParaRPr lang="en-US" sz="1100" b="1" dirty="0">
                        <a:solidFill>
                          <a:srgbClr val="000000"/>
                        </a:solidFill>
                        <a:latin typeface="+mn-lt"/>
                      </a:endParaRPr>
                    </a:p>
                  </a:txBody>
                  <a:tcPr marL="72000" marR="72000" marT="43200" marB="43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extLst>
                  <a:ext uri="{0D108BD9-81ED-4DB2-BD59-A6C34878D82A}">
                    <a16:rowId xmlns:a16="http://schemas.microsoft.com/office/drawing/2014/main" val="10002"/>
                  </a:ext>
                </a:extLst>
              </a:tr>
              <a:tr h="319859">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US" sz="1100" b="0" dirty="0">
                          <a:latin typeface="+mn-lt"/>
                        </a:rPr>
                        <a:t>CBC</a:t>
                      </a:r>
                      <a:endParaRPr lang="en-US" sz="1100" b="0" i="0" baseline="3000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0" dirty="0">
                          <a:latin typeface="+mn-lt"/>
                        </a:rPr>
                        <a:t>✓</a:t>
                      </a:r>
                      <a:endParaRPr lang="en-US" sz="1100" b="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mn-lt"/>
                        </a:rPr>
                        <a:t>✓</a:t>
                      </a:r>
                      <a:endParaRPr lang="en-US" sz="1100" b="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extLst>
                  <a:ext uri="{0D108BD9-81ED-4DB2-BD59-A6C34878D82A}">
                    <a16:rowId xmlns:a16="http://schemas.microsoft.com/office/drawing/2014/main" val="10003"/>
                  </a:ext>
                </a:extLst>
              </a:tr>
              <a:tr h="319859">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US" sz="1100" b="0" dirty="0">
                          <a:latin typeface="+mn-lt"/>
                        </a:rPr>
                        <a:t>LFT</a:t>
                      </a:r>
                      <a:endParaRPr lang="en-US" sz="1100" b="0" i="0" baseline="3000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extLst>
                  <a:ext uri="{0D108BD9-81ED-4DB2-BD59-A6C34878D82A}">
                    <a16:rowId xmlns:a16="http://schemas.microsoft.com/office/drawing/2014/main" val="10004"/>
                  </a:ext>
                </a:extLst>
              </a:tr>
              <a:tr h="319859">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US" sz="1100" b="0" dirty="0">
                          <a:latin typeface="+mn-lt"/>
                        </a:rPr>
                        <a:t>Serum</a:t>
                      </a:r>
                      <a:r>
                        <a:rPr lang="en-US" sz="1100" b="0" baseline="0" dirty="0">
                          <a:latin typeface="+mn-lt"/>
                        </a:rPr>
                        <a:t> electrolytes</a:t>
                      </a:r>
                      <a:endParaRPr lang="en-US" sz="1100" b="0" i="0" baseline="3000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extLst>
                  <a:ext uri="{0D108BD9-81ED-4DB2-BD59-A6C34878D82A}">
                    <a16:rowId xmlns:a16="http://schemas.microsoft.com/office/drawing/2014/main" val="10005"/>
                  </a:ext>
                </a:extLst>
              </a:tr>
              <a:tr h="316044">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GB" sz="1100" b="0" i="0" baseline="0" dirty="0">
                          <a:solidFill>
                            <a:srgbClr val="000000"/>
                          </a:solidFill>
                          <a:latin typeface="+mn-lt"/>
                        </a:rPr>
                        <a:t>ECG</a:t>
                      </a:r>
                      <a:endParaRPr lang="en-US" sz="1100" b="0" i="0" baseline="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extLst>
                  <a:ext uri="{0D108BD9-81ED-4DB2-BD59-A6C34878D82A}">
                    <a16:rowId xmlns:a16="http://schemas.microsoft.com/office/drawing/2014/main" val="10006"/>
                  </a:ext>
                </a:extLst>
              </a:tr>
              <a:tr h="411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cs typeface="Arial" panose="020B0604020202020204" pitchFamily="34" charset="0"/>
                        </a:rPr>
                        <a:t>Pulmonary symptoms indicative of ILD/pneumonitis</a:t>
                      </a:r>
                      <a:r>
                        <a:rPr lang="en-US" sz="1100" b="0" baseline="30000" dirty="0">
                          <a:solidFill>
                            <a:schemeClr val="tx1"/>
                          </a:solidFill>
                          <a:latin typeface="+mn-lt"/>
                          <a:cs typeface="Arial" panose="020B0604020202020204" pitchFamily="34" charset="0"/>
                        </a:rPr>
                        <a:t>4</a:t>
                      </a: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6DC"/>
                    </a:solidFill>
                  </a:tcPr>
                </a:tc>
                <a:extLst>
                  <a:ext uri="{0D108BD9-81ED-4DB2-BD59-A6C34878D82A}">
                    <a16:rowId xmlns:a16="http://schemas.microsoft.com/office/drawing/2014/main" val="1845215610"/>
                  </a:ext>
                </a:extLst>
              </a:tr>
            </a:tbl>
          </a:graphicData>
        </a:graphic>
      </p:graphicFrame>
      <p:graphicFrame>
        <p:nvGraphicFramePr>
          <p:cNvPr id="10" name="Table 9">
            <a:extLst>
              <a:ext uri="{FF2B5EF4-FFF2-40B4-BE49-F238E27FC236}">
                <a16:creationId xmlns:a16="http://schemas.microsoft.com/office/drawing/2014/main" id="{B6E88FA9-C98A-43A2-A4F4-C5510C526EC3}"/>
              </a:ext>
            </a:extLst>
          </p:cNvPr>
          <p:cNvGraphicFramePr>
            <a:graphicFrameLocks noGrp="1"/>
          </p:cNvGraphicFramePr>
          <p:nvPr/>
        </p:nvGraphicFramePr>
        <p:xfrm>
          <a:off x="507999" y="4514193"/>
          <a:ext cx="10837393" cy="1751084"/>
        </p:xfrm>
        <a:graphic>
          <a:graphicData uri="http://schemas.openxmlformats.org/drawingml/2006/table">
            <a:tbl>
              <a:tblPr firstRow="1" bandRow="1"/>
              <a:tblGrid>
                <a:gridCol w="3203863">
                  <a:extLst>
                    <a:ext uri="{9D8B030D-6E8A-4147-A177-3AD203B41FA5}">
                      <a16:colId xmlns:a16="http://schemas.microsoft.com/office/drawing/2014/main" val="20000"/>
                    </a:ext>
                  </a:extLst>
                </a:gridCol>
                <a:gridCol w="722976">
                  <a:extLst>
                    <a:ext uri="{9D8B030D-6E8A-4147-A177-3AD203B41FA5}">
                      <a16:colId xmlns:a16="http://schemas.microsoft.com/office/drawing/2014/main" val="20001"/>
                    </a:ext>
                  </a:extLst>
                </a:gridCol>
                <a:gridCol w="758976">
                  <a:extLst>
                    <a:ext uri="{9D8B030D-6E8A-4147-A177-3AD203B41FA5}">
                      <a16:colId xmlns:a16="http://schemas.microsoft.com/office/drawing/2014/main" val="20002"/>
                    </a:ext>
                  </a:extLst>
                </a:gridCol>
                <a:gridCol w="917535">
                  <a:extLst>
                    <a:ext uri="{9D8B030D-6E8A-4147-A177-3AD203B41FA5}">
                      <a16:colId xmlns:a16="http://schemas.microsoft.com/office/drawing/2014/main" val="20004"/>
                    </a:ext>
                  </a:extLst>
                </a:gridCol>
                <a:gridCol w="917535">
                  <a:extLst>
                    <a:ext uri="{9D8B030D-6E8A-4147-A177-3AD203B41FA5}">
                      <a16:colId xmlns:a16="http://schemas.microsoft.com/office/drawing/2014/main" val="20003"/>
                    </a:ext>
                  </a:extLst>
                </a:gridCol>
                <a:gridCol w="917535">
                  <a:extLst>
                    <a:ext uri="{9D8B030D-6E8A-4147-A177-3AD203B41FA5}">
                      <a16:colId xmlns:a16="http://schemas.microsoft.com/office/drawing/2014/main" val="20008"/>
                    </a:ext>
                  </a:extLst>
                </a:gridCol>
                <a:gridCol w="917535">
                  <a:extLst>
                    <a:ext uri="{9D8B030D-6E8A-4147-A177-3AD203B41FA5}">
                      <a16:colId xmlns:a16="http://schemas.microsoft.com/office/drawing/2014/main" val="20005"/>
                    </a:ext>
                  </a:extLst>
                </a:gridCol>
                <a:gridCol w="917535">
                  <a:extLst>
                    <a:ext uri="{9D8B030D-6E8A-4147-A177-3AD203B41FA5}">
                      <a16:colId xmlns:a16="http://schemas.microsoft.com/office/drawing/2014/main" val="20006"/>
                    </a:ext>
                  </a:extLst>
                </a:gridCol>
                <a:gridCol w="1563903">
                  <a:extLst>
                    <a:ext uri="{9D8B030D-6E8A-4147-A177-3AD203B41FA5}">
                      <a16:colId xmlns:a16="http://schemas.microsoft.com/office/drawing/2014/main" val="20007"/>
                    </a:ext>
                  </a:extLst>
                </a:gridCol>
              </a:tblGrid>
              <a:tr h="309348">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kern="1200" dirty="0">
                          <a:solidFill>
                            <a:srgbClr val="080808"/>
                          </a:solidFill>
                          <a:latin typeface="Arial" panose="020B0604020202020204"/>
                          <a:ea typeface="+mn-ea"/>
                          <a:cs typeface="+mn-cs"/>
                        </a:rPr>
                        <a:t>Abemaciclib</a:t>
                      </a:r>
                      <a:endParaRPr lang="en-US" sz="1300" b="1" kern="1200" baseline="30000" dirty="0">
                        <a:solidFill>
                          <a:srgbClr val="080808"/>
                        </a:solidFill>
                        <a:latin typeface="Arial" panose="020B0604020202020204"/>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gridSpan="3">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MONTH 1</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endParaRPr lang="en-US"/>
                    </a:p>
                  </a:txBody>
                  <a:tcPr/>
                </a:tc>
                <a:tc hMerge="1">
                  <a:txBody>
                    <a:bodyPr/>
                    <a:lstStyle/>
                    <a:p>
                      <a:endParaRPr lang="en-US"/>
                    </a:p>
                  </a:txBody>
                  <a:tcPr/>
                </a:tc>
                <a:tc grid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MONTH 2</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hMerge="1">
                  <a:txBody>
                    <a:bodyPr/>
                    <a:lstStyle/>
                    <a:p>
                      <a:endParaRPr lang="en-US"/>
                    </a:p>
                  </a:txBody>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MONTH 3</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MONTH 4</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0001"/>
                  </a:ext>
                </a:extLst>
              </a:tr>
              <a:tr h="411520">
                <a:tc vMerge="1">
                  <a:txBody>
                    <a:bodyPr/>
                    <a:lstStyle/>
                    <a:p>
                      <a:endParaRPr lang="en-US"/>
                    </a:p>
                  </a:txBody>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Day 1</a:t>
                      </a:r>
                      <a:r>
                        <a:rPr lang="en-US" sz="1100" b="1" baseline="30000" dirty="0">
                          <a:latin typeface="+mn-lt"/>
                        </a:rPr>
                        <a:t>†</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Week</a:t>
                      </a:r>
                      <a:r>
                        <a:rPr lang="en-US" sz="1100" b="1" baseline="0" dirty="0">
                          <a:latin typeface="+mn-lt"/>
                        </a:rPr>
                        <a:t> 2</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Week 4</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Week 6</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Week 8</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Week 12</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Week 16</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en-US" sz="1100" b="1" dirty="0">
                          <a:latin typeface="+mn-lt"/>
                        </a:rPr>
                        <a:t>As clinically indicated</a:t>
                      </a:r>
                      <a:endParaRPr lang="en-US" sz="1100" b="1"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0002"/>
                  </a:ext>
                </a:extLst>
              </a:tr>
              <a:tr h="309348">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US" sz="1100" b="0" dirty="0">
                          <a:latin typeface="+mn-lt"/>
                        </a:rPr>
                        <a:t>CBC</a:t>
                      </a:r>
                      <a:endParaRPr lang="en-US" sz="1100" b="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kumimoji="0" lang="en-US" sz="1100" b="0" u="none" strike="noStrike" kern="1200" cap="none" spc="0" normalizeH="0" baseline="0" noProof="0" dirty="0">
                          <a:ln>
                            <a:noFill/>
                          </a:ln>
                          <a:effectLst/>
                          <a:uLnTx/>
                          <a:uFillTx/>
                          <a:latin typeface="+mn-lt"/>
                        </a:rPr>
                        <a:t>✓</a:t>
                      </a:r>
                      <a:endParaRPr lang="en-US" sz="1100" b="0" dirty="0">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kumimoji="0" lang="en-US" sz="1100" b="0" u="none" strike="noStrike" kern="1200" cap="none" spc="0" normalizeH="0" baseline="0" noProof="0" dirty="0">
                          <a:ln>
                            <a:noFill/>
                          </a:ln>
                          <a:effectLst/>
                          <a:uLnTx/>
                          <a:uFillTx/>
                          <a:latin typeface="+mn-lt"/>
                        </a:rPr>
                        <a:t>✓</a:t>
                      </a:r>
                      <a:endParaRPr lang="en-US" sz="1100" b="0" dirty="0">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3000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0003"/>
                  </a:ext>
                </a:extLst>
              </a:tr>
              <a:tr h="309348">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en-US" sz="1100" b="0" dirty="0">
                          <a:latin typeface="+mn-lt"/>
                        </a:rPr>
                        <a:t>LFT</a:t>
                      </a:r>
                      <a:endParaRPr lang="en-US" sz="1100" b="0" dirty="0">
                        <a:solidFill>
                          <a:srgbClr val="000000"/>
                        </a:solidFill>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kumimoji="0" lang="en-US" sz="1100" b="0" u="none" strike="noStrike" kern="1200" cap="none" spc="0" normalizeH="0" baseline="0" noProof="0" dirty="0">
                          <a:ln>
                            <a:noFill/>
                          </a:ln>
                          <a:effectLst/>
                          <a:uLnTx/>
                          <a:uFillTx/>
                          <a:latin typeface="+mn-lt"/>
                        </a:rPr>
                        <a:t>✓</a:t>
                      </a:r>
                      <a:endParaRPr lang="en-US" sz="1100" b="0" dirty="0">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kumimoji="0" lang="en-US" sz="1100" b="0" u="none" strike="noStrike" kern="1200" cap="none" spc="0" normalizeH="0" baseline="0" noProof="0" dirty="0">
                          <a:ln>
                            <a:noFill/>
                          </a:ln>
                          <a:effectLst/>
                          <a:uLnTx/>
                          <a:uFillTx/>
                          <a:latin typeface="+mn-lt"/>
                        </a:rPr>
                        <a:t>✓</a:t>
                      </a:r>
                      <a:endParaRPr lang="en-US" sz="1100" b="0" dirty="0">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3000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0004"/>
                  </a:ext>
                </a:extLst>
              </a:tr>
              <a:tr h="411520">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cs typeface="Arial" panose="020B0604020202020204" pitchFamily="34" charset="0"/>
                        </a:rPr>
                        <a:t>Pulmonary symptoms indicative of ILD/pneumonitis</a:t>
                      </a: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algn="ctr"/>
                      <a:endParaRPr lang="en-US" sz="1100" b="0" dirty="0">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algn="ctr"/>
                      <a:endParaRPr lang="en-US" sz="1100" b="0" dirty="0">
                        <a:latin typeface="+mn-lt"/>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1219140" rtl="0" eaLnBrk="1" latinLnBrk="0" hangingPunct="1">
                        <a:defRPr sz="2400" kern="1200">
                          <a:solidFill>
                            <a:schemeClr val="tx1"/>
                          </a:solidFill>
                          <a:latin typeface="Lucida Sans Unicode"/>
                        </a:defRPr>
                      </a:lvl1pPr>
                      <a:lvl2pPr marL="609570" algn="l" defTabSz="1219140" rtl="0" eaLnBrk="1" latinLnBrk="0" hangingPunct="1">
                        <a:defRPr sz="2400" kern="1200">
                          <a:solidFill>
                            <a:schemeClr val="tx1"/>
                          </a:solidFill>
                          <a:latin typeface="Lucida Sans Unicode"/>
                        </a:defRPr>
                      </a:lvl2pPr>
                      <a:lvl3pPr marL="1219140" algn="l" defTabSz="1219140" rtl="0" eaLnBrk="1" latinLnBrk="0" hangingPunct="1">
                        <a:defRPr sz="2400" kern="1200">
                          <a:solidFill>
                            <a:schemeClr val="tx1"/>
                          </a:solidFill>
                          <a:latin typeface="Lucida Sans Unicode"/>
                        </a:defRPr>
                      </a:lvl3pPr>
                      <a:lvl4pPr marL="1828709" algn="l" defTabSz="1219140" rtl="0" eaLnBrk="1" latinLnBrk="0" hangingPunct="1">
                        <a:defRPr sz="2400" kern="1200">
                          <a:solidFill>
                            <a:schemeClr val="tx1"/>
                          </a:solidFill>
                          <a:latin typeface="Lucida Sans Unicode"/>
                        </a:defRPr>
                      </a:lvl4pPr>
                      <a:lvl5pPr marL="2438278" algn="l" defTabSz="1219140" rtl="0" eaLnBrk="1" latinLnBrk="0" hangingPunct="1">
                        <a:defRPr sz="2400" kern="1200">
                          <a:solidFill>
                            <a:schemeClr val="tx1"/>
                          </a:solidFill>
                          <a:latin typeface="Lucida Sans Unicode"/>
                        </a:defRPr>
                      </a:lvl5pPr>
                      <a:lvl6pPr marL="3047848" algn="l" defTabSz="1219140" rtl="0" eaLnBrk="1" latinLnBrk="0" hangingPunct="1">
                        <a:defRPr sz="2400" kern="1200">
                          <a:solidFill>
                            <a:schemeClr val="tx1"/>
                          </a:solidFill>
                          <a:latin typeface="Lucida Sans Unicode"/>
                        </a:defRPr>
                      </a:lvl6pPr>
                      <a:lvl7pPr marL="3657418" algn="l" defTabSz="1219140" rtl="0" eaLnBrk="1" latinLnBrk="0" hangingPunct="1">
                        <a:defRPr sz="2400" kern="1200">
                          <a:solidFill>
                            <a:schemeClr val="tx1"/>
                          </a:solidFill>
                          <a:latin typeface="Lucida Sans Unicode"/>
                        </a:defRPr>
                      </a:lvl7pPr>
                      <a:lvl8pPr marL="4266987" algn="l" defTabSz="1219140" rtl="0" eaLnBrk="1" latinLnBrk="0" hangingPunct="1">
                        <a:defRPr sz="2400" kern="1200">
                          <a:solidFill>
                            <a:schemeClr val="tx1"/>
                          </a:solidFill>
                          <a:latin typeface="Lucida Sans Unicode"/>
                        </a:defRPr>
                      </a:lvl8pPr>
                      <a:lvl9pPr marL="4876557" algn="l" defTabSz="1219140" rtl="0" eaLnBrk="1" latinLnBrk="0" hangingPunct="1">
                        <a:defRPr sz="2400" kern="1200">
                          <a:solidFill>
                            <a:schemeClr val="tx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effectLst/>
                          <a:uLnTx/>
                          <a:uFillTx/>
                          <a:latin typeface="+mn-lt"/>
                        </a:rPr>
                        <a:t>✓</a:t>
                      </a: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43200" marB="43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498140705"/>
                  </a:ext>
                </a:extLst>
              </a:tr>
            </a:tbl>
          </a:graphicData>
        </a:graphic>
      </p:graphicFrame>
    </p:spTree>
    <p:extLst>
      <p:ext uri="{BB962C8B-B14F-4D97-AF65-F5344CB8AC3E}">
        <p14:creationId xmlns:p14="http://schemas.microsoft.com/office/powerpoint/2010/main" val="155987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2E499-DC41-404A-B391-20F07EB740F1}"/>
              </a:ext>
            </a:extLst>
          </p:cNvPr>
          <p:cNvSpPr>
            <a:spLocks noGrp="1"/>
          </p:cNvSpPr>
          <p:nvPr>
            <p:ph type="title"/>
          </p:nvPr>
        </p:nvSpPr>
        <p:spPr>
          <a:xfrm>
            <a:off x="838200" y="-147498"/>
            <a:ext cx="10515600" cy="1325563"/>
          </a:xfrm>
        </p:spPr>
        <p:txBody>
          <a:bodyPr>
            <a:normAutofit/>
          </a:bodyPr>
          <a:lstStyle/>
          <a:p>
            <a:pPr algn="ctr"/>
            <a:r>
              <a:rPr lang="en-US" sz="3200" b="1" dirty="0">
                <a:latin typeface="Arial" panose="020B0604020202020204" pitchFamily="34" charset="0"/>
                <a:cs typeface="Arial" panose="020B0604020202020204" pitchFamily="34" charset="0"/>
              </a:rPr>
              <a:t>Results for Pivotal CDK 4/6 Inhibitor Trials</a:t>
            </a:r>
          </a:p>
        </p:txBody>
      </p:sp>
      <p:graphicFrame>
        <p:nvGraphicFramePr>
          <p:cNvPr id="6" name="Table 4">
            <a:extLst>
              <a:ext uri="{FF2B5EF4-FFF2-40B4-BE49-F238E27FC236}">
                <a16:creationId xmlns:a16="http://schemas.microsoft.com/office/drawing/2014/main" id="{6568BA45-03D7-48C4-98FA-FB17A64BA80E}"/>
              </a:ext>
            </a:extLst>
          </p:cNvPr>
          <p:cNvGraphicFramePr>
            <a:graphicFrameLocks noGrp="1"/>
          </p:cNvGraphicFramePr>
          <p:nvPr/>
        </p:nvGraphicFramePr>
        <p:xfrm>
          <a:off x="190501" y="973284"/>
          <a:ext cx="11622546" cy="4293564"/>
        </p:xfrm>
        <a:graphic>
          <a:graphicData uri="http://schemas.openxmlformats.org/drawingml/2006/table">
            <a:tbl>
              <a:tblPr firstRow="1" bandRow="1"/>
              <a:tblGrid>
                <a:gridCol w="1934075">
                  <a:extLst>
                    <a:ext uri="{9D8B030D-6E8A-4147-A177-3AD203B41FA5}">
                      <a16:colId xmlns:a16="http://schemas.microsoft.com/office/drawing/2014/main" val="2668125562"/>
                    </a:ext>
                  </a:extLst>
                </a:gridCol>
                <a:gridCol w="1530635">
                  <a:extLst>
                    <a:ext uri="{9D8B030D-6E8A-4147-A177-3AD203B41FA5}">
                      <a16:colId xmlns:a16="http://schemas.microsoft.com/office/drawing/2014/main" val="4255297600"/>
                    </a:ext>
                  </a:extLst>
                </a:gridCol>
                <a:gridCol w="2003556">
                  <a:extLst>
                    <a:ext uri="{9D8B030D-6E8A-4147-A177-3AD203B41FA5}">
                      <a16:colId xmlns:a16="http://schemas.microsoft.com/office/drawing/2014/main" val="3736383699"/>
                    </a:ext>
                  </a:extLst>
                </a:gridCol>
                <a:gridCol w="1374523">
                  <a:extLst>
                    <a:ext uri="{9D8B030D-6E8A-4147-A177-3AD203B41FA5}">
                      <a16:colId xmlns:a16="http://schemas.microsoft.com/office/drawing/2014/main" val="1796477290"/>
                    </a:ext>
                  </a:extLst>
                </a:gridCol>
                <a:gridCol w="815723">
                  <a:extLst>
                    <a:ext uri="{9D8B030D-6E8A-4147-A177-3AD203B41FA5}">
                      <a16:colId xmlns:a16="http://schemas.microsoft.com/office/drawing/2014/main" val="3336659581"/>
                    </a:ext>
                  </a:extLst>
                </a:gridCol>
                <a:gridCol w="1442560">
                  <a:extLst>
                    <a:ext uri="{9D8B030D-6E8A-4147-A177-3AD203B41FA5}">
                      <a16:colId xmlns:a16="http://schemas.microsoft.com/office/drawing/2014/main" val="2648635642"/>
                    </a:ext>
                  </a:extLst>
                </a:gridCol>
                <a:gridCol w="976733">
                  <a:extLst>
                    <a:ext uri="{9D8B030D-6E8A-4147-A177-3AD203B41FA5}">
                      <a16:colId xmlns:a16="http://schemas.microsoft.com/office/drawing/2014/main" val="3287052631"/>
                    </a:ext>
                  </a:extLst>
                </a:gridCol>
                <a:gridCol w="1544741">
                  <a:extLst>
                    <a:ext uri="{9D8B030D-6E8A-4147-A177-3AD203B41FA5}">
                      <a16:colId xmlns:a16="http://schemas.microsoft.com/office/drawing/2014/main" val="632105191"/>
                    </a:ext>
                  </a:extLst>
                </a:gridCol>
              </a:tblGrid>
              <a:tr h="850611">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Arial" panose="020B0604020202020204" pitchFamily="34" charset="0"/>
                          <a:cs typeface="Arial" panose="020B0604020202020204" pitchFamily="34" charset="0"/>
                        </a:rPr>
                        <a:t>Trial</a:t>
                      </a:r>
                    </a:p>
                  </a:txBody>
                  <a:tcPr anchor="ctr">
                    <a:lnL w="28575" cap="flat" cmpd="sng" algn="ctr">
                      <a:solidFill>
                        <a:srgbClr val="141414"/>
                      </a:solidFill>
                      <a:prstDash val="solid"/>
                      <a:round/>
                      <a:headEnd type="none" w="med" len="med"/>
                      <a:tailEnd type="none" w="med" len="med"/>
                    </a:lnL>
                    <a:lnR w="12700" cmpd="sng">
                      <a:solidFill>
                        <a:srgbClr val="FFFFFF"/>
                      </a:solidFill>
                    </a:lnR>
                    <a:lnT w="28575" cap="flat" cmpd="sng" algn="ctr">
                      <a:solidFill>
                        <a:srgbClr val="141414"/>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Arial" panose="020B0604020202020204" pitchFamily="34" charset="0"/>
                          <a:cs typeface="Arial" panose="020B0604020202020204" pitchFamily="34" charset="0"/>
                        </a:rPr>
                        <a:t>CDK Inhibitor</a:t>
                      </a:r>
                    </a:p>
                  </a:txBody>
                  <a:tcPr anchor="ctr">
                    <a:lnL w="12700" cmpd="sng">
                      <a:solidFill>
                        <a:srgbClr val="FFFFFF"/>
                      </a:solidFill>
                    </a:lnL>
                    <a:lnR w="12700" cmpd="sng">
                      <a:solidFill>
                        <a:srgbClr val="FFFFFF"/>
                      </a:solidFill>
                    </a:lnR>
                    <a:lnT w="28575" cap="flat" cmpd="sng" algn="ctr">
                      <a:solidFill>
                        <a:srgbClr val="141414"/>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7030A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Arial" panose="020B0604020202020204" pitchFamily="34" charset="0"/>
                          <a:cs typeface="Arial" panose="020B0604020202020204" pitchFamily="34" charset="0"/>
                        </a:rPr>
                        <a:t>Line of Therapy</a:t>
                      </a:r>
                    </a:p>
                    <a:p>
                      <a:pPr algn="ctr"/>
                      <a:r>
                        <a:rPr lang="en-US" sz="1600" dirty="0">
                          <a:latin typeface="Arial" panose="020B0604020202020204" pitchFamily="34" charset="0"/>
                          <a:cs typeface="Arial" panose="020B0604020202020204" pitchFamily="34" charset="0"/>
                        </a:rPr>
                        <a:t>(Endocrine Rx)</a:t>
                      </a:r>
                    </a:p>
                  </a:txBody>
                  <a:tcPr anchor="ctr">
                    <a:lnL w="12700" cmpd="sng">
                      <a:solidFill>
                        <a:srgbClr val="FFFFFF"/>
                      </a:solidFill>
                    </a:lnL>
                    <a:lnR w="12700" cmpd="sng">
                      <a:solidFill>
                        <a:srgbClr val="FFFFFF"/>
                      </a:solidFill>
                    </a:lnR>
                    <a:lnT w="28575" cap="flat" cmpd="sng" algn="ctr">
                      <a:solidFill>
                        <a:srgbClr val="141414"/>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7030A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Arial" panose="020B0604020202020204" pitchFamily="34" charset="0"/>
                          <a:cs typeface="Arial" panose="020B0604020202020204" pitchFamily="34" charset="0"/>
                        </a:rPr>
                        <a:t>Menopausal Status</a:t>
                      </a:r>
                    </a:p>
                  </a:txBody>
                  <a:tcPr anchor="ctr">
                    <a:lnL w="12700" cmpd="sng">
                      <a:solidFill>
                        <a:srgbClr val="FFFFFF"/>
                      </a:solidFill>
                    </a:lnL>
                    <a:lnR w="12700" cmpd="sng">
                      <a:solidFill>
                        <a:srgbClr val="FFFFFF"/>
                      </a:solidFill>
                    </a:lnR>
                    <a:lnT w="28575" cap="flat" cmpd="sng" algn="ctr">
                      <a:solidFill>
                        <a:srgbClr val="141414"/>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7030A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Arial" panose="020B0604020202020204" pitchFamily="34" charset="0"/>
                          <a:cs typeface="Arial" panose="020B0604020202020204" pitchFamily="34" charset="0"/>
                        </a:rPr>
                        <a:t>PFS HR</a:t>
                      </a:r>
                    </a:p>
                  </a:txBody>
                  <a:tcPr anchor="ctr">
                    <a:lnL w="12700" cmpd="sng">
                      <a:solidFill>
                        <a:srgbClr val="FFFFFF"/>
                      </a:solidFill>
                    </a:lnL>
                    <a:lnR w="12700" cmpd="sng">
                      <a:solidFill>
                        <a:srgbClr val="FFFFFF"/>
                      </a:solidFill>
                    </a:lnR>
                    <a:lnT w="28575" cap="flat" cmpd="sng" algn="ctr">
                      <a:solidFill>
                        <a:srgbClr val="141414"/>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Arial" panose="020B0604020202020204" pitchFamily="34" charset="0"/>
                          <a:cs typeface="Arial" panose="020B0604020202020204" pitchFamily="34" charset="0"/>
                        </a:rPr>
                        <a:t>Statistical</a:t>
                      </a:r>
                    </a:p>
                    <a:p>
                      <a:pPr algn="ctr"/>
                      <a:r>
                        <a:rPr lang="en-US" sz="1600" dirty="0">
                          <a:latin typeface="Arial" panose="020B0604020202020204" pitchFamily="34" charset="0"/>
                          <a:cs typeface="Arial" panose="020B0604020202020204" pitchFamily="34" charset="0"/>
                        </a:rPr>
                        <a:t>Significance</a:t>
                      </a:r>
                    </a:p>
                  </a:txBody>
                  <a:tcPr anchor="ctr">
                    <a:lnL w="12700" cmpd="sng">
                      <a:solidFill>
                        <a:srgbClr val="FFFFFF"/>
                      </a:solidFill>
                    </a:lnL>
                    <a:lnR w="12700" cmpd="sng">
                      <a:solidFill>
                        <a:srgbClr val="FFFFFF"/>
                      </a:solidFill>
                    </a:lnR>
                    <a:lnT w="28575" cap="flat" cmpd="sng" algn="ctr">
                      <a:solidFill>
                        <a:srgbClr val="141414"/>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7030A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OS HR</a:t>
                      </a:r>
                    </a:p>
                  </a:txBody>
                  <a:tcPr anchor="ctr">
                    <a:lnL w="12700" cmpd="sng">
                      <a:solidFill>
                        <a:srgbClr val="FFFFFF"/>
                      </a:solidFill>
                    </a:lnL>
                    <a:lnR w="12700" cmpd="sng">
                      <a:solidFill>
                        <a:srgbClr val="FFFFFF"/>
                      </a:solidFill>
                    </a:lnR>
                    <a:lnT w="28575" cap="flat" cmpd="sng" algn="ctr">
                      <a:solidFill>
                        <a:srgbClr val="141414"/>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7030A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Arial" panose="020B0604020202020204" pitchFamily="34" charset="0"/>
                          <a:cs typeface="Arial" panose="020B0604020202020204" pitchFamily="34" charset="0"/>
                        </a:rPr>
                        <a:t>Statistical</a:t>
                      </a:r>
                    </a:p>
                    <a:p>
                      <a:pPr algn="ctr"/>
                      <a:r>
                        <a:rPr lang="en-US" sz="1600" dirty="0">
                          <a:latin typeface="Arial" panose="020B0604020202020204" pitchFamily="34" charset="0"/>
                          <a:cs typeface="Arial" panose="020B0604020202020204" pitchFamily="34" charset="0"/>
                        </a:rPr>
                        <a:t>Significance</a:t>
                      </a:r>
                    </a:p>
                  </a:txBody>
                  <a:tcPr anchor="ctr">
                    <a:lnL w="12700" cmpd="sng">
                      <a:solidFill>
                        <a:srgbClr val="FFFFFF"/>
                      </a:solidFill>
                    </a:lnL>
                    <a:lnR w="28575" cap="flat" cmpd="sng" algn="ctr">
                      <a:solidFill>
                        <a:srgbClr val="141414"/>
                      </a:solidFill>
                      <a:prstDash val="solid"/>
                      <a:round/>
                      <a:headEnd type="none" w="med" len="med"/>
                      <a:tailEnd type="none" w="med" len="med"/>
                    </a:lnR>
                    <a:lnT w="28575" cap="flat" cmpd="sng" algn="ctr">
                      <a:solidFill>
                        <a:srgbClr val="141414"/>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784367108"/>
                  </a:ext>
                </a:extLst>
              </a:tr>
              <a:tr h="492815">
                <a:tc>
                  <a:txBody>
                    <a:bodyPr/>
                    <a:lstStyle/>
                    <a:p>
                      <a:r>
                        <a:rPr lang="en-US" sz="1500" b="1" dirty="0">
                          <a:latin typeface="Arial" panose="020B0604020202020204" pitchFamily="34" charset="0"/>
                          <a:cs typeface="Arial" panose="020B0604020202020204" pitchFamily="34" charset="0"/>
                        </a:rPr>
                        <a:t>PALOMA-2</a:t>
                      </a:r>
                      <a:r>
                        <a:rPr lang="en-US" sz="1500" b="1" baseline="30000" dirty="0">
                          <a:latin typeface="Arial" panose="020B0604020202020204" pitchFamily="34" charset="0"/>
                          <a:cs typeface="Arial" panose="020B0604020202020204" pitchFamily="34" charset="0"/>
                        </a:rPr>
                        <a:t>[1]</a:t>
                      </a:r>
                    </a:p>
                  </a:txBody>
                  <a:tcPr anchor="ctr">
                    <a:lnL w="28575" cap="flat" cmpd="sng" algn="ctr">
                      <a:solidFill>
                        <a:srgbClr val="141414"/>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4F1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Palbociclib</a:t>
                      </a:r>
                      <a:endParaRPr lang="en-US" sz="1500" b="1" baseline="300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1</a:t>
                      </a:r>
                      <a:r>
                        <a:rPr lang="en-US" sz="1500" b="1" baseline="30000" dirty="0">
                          <a:latin typeface="Arial" panose="020B0604020202020204" pitchFamily="34" charset="0"/>
                          <a:cs typeface="Arial" panose="020B0604020202020204" pitchFamily="34" charset="0"/>
                        </a:rPr>
                        <a:t>st</a:t>
                      </a:r>
                      <a:r>
                        <a:rPr lang="en-US" sz="1500" b="1" dirty="0">
                          <a:latin typeface="Arial" panose="020B0604020202020204" pitchFamily="34" charset="0"/>
                          <a:cs typeface="Arial" panose="020B0604020202020204" pitchFamily="34" charset="0"/>
                        </a:rPr>
                        <a:t> Line/AI</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Post</a:t>
                      </a:r>
                    </a:p>
                  </a:txBody>
                  <a:tcPr anchor="ctr">
                    <a:lnL w="12700" cmpd="sng">
                      <a:solidFill>
                        <a:srgbClr val="FFFFFF"/>
                      </a:solidFill>
                    </a:lnL>
                    <a:lnR w="28575" cap="flat" cmpd="sng" algn="ctr">
                      <a:solidFill>
                        <a:srgbClr val="00B0F0"/>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0.56</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28575" cap="flat" cmpd="sng" algn="ctr">
                      <a:solidFill>
                        <a:srgbClr val="00B0F0"/>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0.96</a:t>
                      </a:r>
                    </a:p>
                  </a:txBody>
                  <a:tcPr anchor="ctr">
                    <a:lnL w="12700" cmpd="sng">
                      <a:solidFill>
                        <a:srgbClr val="FFFFFF"/>
                      </a:solidFill>
                    </a:lnL>
                    <a:lnR w="12700" cmpd="sng">
                      <a:solidFill>
                        <a:srgbClr val="FFFFFF"/>
                      </a:solidFill>
                    </a:lnR>
                    <a:lnT w="38100" cmpd="sng">
                      <a:solidFill>
                        <a:srgbClr val="FFFFFF"/>
                      </a:solid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No</a:t>
                      </a:r>
                    </a:p>
                  </a:txBody>
                  <a:tcPr anchor="ctr">
                    <a:lnL w="12700" cmpd="sng">
                      <a:solidFill>
                        <a:srgbClr val="FFFFFF"/>
                      </a:solidFill>
                    </a:lnL>
                    <a:lnR w="28575" cap="flat" cmpd="sng" algn="ctr">
                      <a:solidFill>
                        <a:srgbClr val="141414"/>
                      </a:solidFill>
                      <a:prstDash val="solid"/>
                      <a:round/>
                      <a:headEnd type="none" w="med" len="med"/>
                      <a:tailEnd type="none" w="med" len="med"/>
                    </a:lnR>
                    <a:lnT w="38100" cmpd="sng">
                      <a:solidFill>
                        <a:srgbClr val="FFFFFF"/>
                      </a:solid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3854">
                        <a:lumMod val="10000"/>
                        <a:lumOff val="90000"/>
                      </a:srgbClr>
                    </a:solidFill>
                  </a:tcPr>
                </a:tc>
                <a:extLst>
                  <a:ext uri="{0D108BD9-81ED-4DB2-BD59-A6C34878D82A}">
                    <a16:rowId xmlns:a16="http://schemas.microsoft.com/office/drawing/2014/main" val="462317814"/>
                  </a:ext>
                </a:extLst>
              </a:tr>
              <a:tr h="492815">
                <a:tc>
                  <a:txBody>
                    <a:bodyPr/>
                    <a:lstStyle/>
                    <a:p>
                      <a:r>
                        <a:rPr lang="en-US" sz="1500" b="1" dirty="0">
                          <a:latin typeface="Arial" panose="020B0604020202020204" pitchFamily="34" charset="0"/>
                          <a:cs typeface="Arial" panose="020B0604020202020204" pitchFamily="34" charset="0"/>
                        </a:rPr>
                        <a:t>MONALEESA-2</a:t>
                      </a:r>
                      <a:r>
                        <a:rPr lang="en-US" sz="1500" b="1" baseline="30000" dirty="0">
                          <a:latin typeface="Arial" panose="020B0604020202020204" pitchFamily="34" charset="0"/>
                          <a:cs typeface="Arial" panose="020B0604020202020204" pitchFamily="34" charset="0"/>
                        </a:rPr>
                        <a:t>[2]</a:t>
                      </a:r>
                    </a:p>
                  </a:txBody>
                  <a:tcPr anchor="ctr">
                    <a:lnL w="28575" cap="flat" cmpd="sng" algn="ctr">
                      <a:solidFill>
                        <a:srgbClr val="141414"/>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Ribociclib</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1</a:t>
                      </a:r>
                      <a:r>
                        <a:rPr lang="en-US" sz="1500" b="1" baseline="30000" dirty="0">
                          <a:latin typeface="Arial" panose="020B0604020202020204" pitchFamily="34" charset="0"/>
                          <a:cs typeface="Arial" panose="020B0604020202020204" pitchFamily="34" charset="0"/>
                        </a:rPr>
                        <a:t>st</a:t>
                      </a:r>
                      <a:r>
                        <a:rPr lang="en-US" sz="1500" b="1" dirty="0">
                          <a:latin typeface="Arial" panose="020B0604020202020204" pitchFamily="34" charset="0"/>
                          <a:cs typeface="Arial" panose="020B0604020202020204" pitchFamily="34" charset="0"/>
                        </a:rPr>
                        <a:t> Line/AI</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Post</a:t>
                      </a:r>
                    </a:p>
                  </a:txBody>
                  <a:tcPr anchor="ctr">
                    <a:lnL w="12700" cmpd="sng">
                      <a:solidFill>
                        <a:srgbClr val="FFFFFF"/>
                      </a:solidFill>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0.57</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Yes</a:t>
                      </a:r>
                    </a:p>
                  </a:txBody>
                  <a:tcPr anchor="ctr">
                    <a:lnL w="28575" cap="flat" cmpd="sng" algn="ctr">
                      <a:solidFill>
                        <a:srgbClr val="00B0F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0.76</a:t>
                      </a:r>
                    </a:p>
                  </a:txBody>
                  <a:tcPr anchor="ctr">
                    <a:lnL w="28575" cap="flat" cmpd="sng" algn="ctr">
                      <a:solidFill>
                        <a:srgbClr val="FF0000"/>
                      </a:solidFill>
                      <a:prstDash val="solid"/>
                      <a:round/>
                      <a:headEnd type="none" w="med" len="med"/>
                      <a:tailEnd type="none" w="med" len="med"/>
                    </a:lnL>
                    <a:lnR w="12700" cmpd="sng">
                      <a:solidFill>
                        <a:srgbClr val="FFFFFF"/>
                      </a:solid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12700" cmpd="sng">
                      <a:solidFill>
                        <a:srgbClr val="FFFFFF"/>
                      </a:solidFill>
                    </a:lnL>
                    <a:lnR w="28575" cap="flat" cmpd="sng" algn="ctr">
                      <a:solidFill>
                        <a:srgbClr val="141414"/>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extLst>
                  <a:ext uri="{0D108BD9-81ED-4DB2-BD59-A6C34878D82A}">
                    <a16:rowId xmlns:a16="http://schemas.microsoft.com/office/drawing/2014/main" val="3019542455"/>
                  </a:ext>
                </a:extLst>
              </a:tr>
              <a:tr h="492815">
                <a:tc>
                  <a:txBody>
                    <a:bodyPr/>
                    <a:lstStyle/>
                    <a:p>
                      <a:r>
                        <a:rPr lang="en-US" sz="1500" b="1" dirty="0">
                          <a:latin typeface="Arial" panose="020B0604020202020204" pitchFamily="34" charset="0"/>
                          <a:cs typeface="Arial" panose="020B0604020202020204" pitchFamily="34" charset="0"/>
                        </a:rPr>
                        <a:t>MONALEESA-7</a:t>
                      </a:r>
                      <a:r>
                        <a:rPr lang="en-US" sz="1500" b="1" baseline="30000" dirty="0">
                          <a:latin typeface="Arial" panose="020B0604020202020204" pitchFamily="34" charset="0"/>
                          <a:cs typeface="Arial" panose="020B0604020202020204" pitchFamily="34" charset="0"/>
                        </a:rPr>
                        <a:t>[3a]</a:t>
                      </a:r>
                    </a:p>
                  </a:txBody>
                  <a:tcPr anchor="ctr">
                    <a:lnL w="28575" cap="flat" cmpd="sng" algn="ctr">
                      <a:solidFill>
                        <a:srgbClr val="141414"/>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Ribociclib</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1</a:t>
                      </a:r>
                      <a:r>
                        <a:rPr lang="en-US" sz="1500" b="1" baseline="30000" dirty="0">
                          <a:latin typeface="Arial" panose="020B0604020202020204" pitchFamily="34" charset="0"/>
                          <a:cs typeface="Arial" panose="020B0604020202020204" pitchFamily="34" charset="0"/>
                        </a:rPr>
                        <a:t>st</a:t>
                      </a:r>
                      <a:r>
                        <a:rPr lang="en-US" sz="1500" b="1" dirty="0">
                          <a:latin typeface="Arial" panose="020B0604020202020204" pitchFamily="34" charset="0"/>
                          <a:cs typeface="Arial" panose="020B0604020202020204" pitchFamily="34" charset="0"/>
                        </a:rPr>
                        <a:t> Line/AI or Tam</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Pre/Peri</a:t>
                      </a:r>
                    </a:p>
                  </a:txBody>
                  <a:tcPr anchor="ctr">
                    <a:lnL w="12700" cmpd="sng">
                      <a:solidFill>
                        <a:srgbClr val="FFFFFF"/>
                      </a:solidFill>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0.55</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28575" cap="flat" cmpd="sng" algn="ctr">
                      <a:solidFill>
                        <a:srgbClr val="00B0F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0.70</a:t>
                      </a:r>
                    </a:p>
                  </a:txBody>
                  <a:tcPr anchor="ctr">
                    <a:lnL w="28575" cap="flat" cmpd="sng" algn="ctr">
                      <a:solidFill>
                        <a:srgbClr val="FF0000"/>
                      </a:solidFill>
                      <a:prstDash val="solid"/>
                      <a:round/>
                      <a:headEnd type="none" w="med" len="med"/>
                      <a:tailEnd type="none" w="med" len="med"/>
                    </a:lnL>
                    <a:lnR w="12700" cmpd="sng">
                      <a:solidFill>
                        <a:srgbClr val="FFFFFF"/>
                      </a:solid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12700" cmpd="sng">
                      <a:solidFill>
                        <a:srgbClr val="FFFFFF"/>
                      </a:solidFill>
                    </a:lnL>
                    <a:lnR w="28575" cap="flat" cmpd="sng" algn="ctr">
                      <a:solidFill>
                        <a:srgbClr val="141414"/>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extLst>
                  <a:ext uri="{0D108BD9-81ED-4DB2-BD59-A6C34878D82A}">
                    <a16:rowId xmlns:a16="http://schemas.microsoft.com/office/drawing/2014/main" val="1102164577"/>
                  </a:ext>
                </a:extLst>
              </a:tr>
              <a:tr h="492815">
                <a:tc>
                  <a:txBody>
                    <a:bodyPr/>
                    <a:lstStyle/>
                    <a:p>
                      <a:r>
                        <a:rPr lang="en-US" sz="1500" b="1" dirty="0">
                          <a:latin typeface="Arial" panose="020B0604020202020204" pitchFamily="34" charset="0"/>
                          <a:cs typeface="Arial" panose="020B0604020202020204" pitchFamily="34" charset="0"/>
                        </a:rPr>
                        <a:t>MONARCH-3</a:t>
                      </a:r>
                      <a:r>
                        <a:rPr lang="en-US" sz="1500" b="1" baseline="30000" dirty="0">
                          <a:latin typeface="Arial" panose="020B0604020202020204" pitchFamily="34" charset="0"/>
                          <a:cs typeface="Arial" panose="020B0604020202020204" pitchFamily="34" charset="0"/>
                        </a:rPr>
                        <a:t>[4]</a:t>
                      </a:r>
                    </a:p>
                  </a:txBody>
                  <a:tcPr anchor="ctr">
                    <a:lnL w="28575" cap="flat" cmpd="sng" algn="ctr">
                      <a:solidFill>
                        <a:srgbClr val="141414"/>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Abemaciclib</a:t>
                      </a:r>
                      <a:endParaRPr lang="en-US" sz="1500" b="1" baseline="300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1</a:t>
                      </a:r>
                      <a:r>
                        <a:rPr lang="en-US" sz="1500" b="1" baseline="30000" dirty="0">
                          <a:latin typeface="Arial" panose="020B0604020202020204" pitchFamily="34" charset="0"/>
                          <a:cs typeface="Arial" panose="020B0604020202020204" pitchFamily="34" charset="0"/>
                        </a:rPr>
                        <a:t>st</a:t>
                      </a:r>
                      <a:r>
                        <a:rPr lang="en-US" sz="1500" b="1" dirty="0">
                          <a:latin typeface="Arial" panose="020B0604020202020204" pitchFamily="34" charset="0"/>
                          <a:cs typeface="Arial" panose="020B0604020202020204" pitchFamily="34" charset="0"/>
                        </a:rPr>
                        <a:t> Line/AI</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Post</a:t>
                      </a:r>
                    </a:p>
                  </a:txBody>
                  <a:tcPr anchor="ctr">
                    <a:lnL w="12700" cmpd="sng">
                      <a:solidFill>
                        <a:srgbClr val="FFFFFF"/>
                      </a:solidFill>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0.54</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Yes</a:t>
                      </a:r>
                    </a:p>
                  </a:txBody>
                  <a:tcPr anchor="ctr">
                    <a:lnL w="28575" cap="flat" cmpd="sng" algn="ctr">
                      <a:solidFill>
                        <a:srgbClr val="00B0F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0.75</a:t>
                      </a:r>
                    </a:p>
                  </a:txBody>
                  <a:tcPr anchor="ctr">
                    <a:lnL w="12700" cmpd="sng">
                      <a:solidFill>
                        <a:srgbClr val="FFFFFF"/>
                      </a:solidFill>
                    </a:lnL>
                    <a:lnR w="12700" cmpd="sng">
                      <a:solidFill>
                        <a:srgbClr val="FFFFFF"/>
                      </a:solidFill>
                    </a:lnR>
                    <a:lnT w="28575" cap="flat" cmpd="sng" algn="ctr">
                      <a:solidFill>
                        <a:srgbClr val="FF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No (@IA2)</a:t>
                      </a:r>
                    </a:p>
                  </a:txBody>
                  <a:tcPr anchor="ctr">
                    <a:lnL w="12700" cmpd="sng">
                      <a:solidFill>
                        <a:srgbClr val="FFFFFF"/>
                      </a:solidFill>
                    </a:lnL>
                    <a:lnR w="28575" cap="flat" cmpd="sng" algn="ctr">
                      <a:solidFill>
                        <a:srgbClr val="141414"/>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1553263343"/>
                  </a:ext>
                </a:extLst>
              </a:tr>
              <a:tr h="492815">
                <a:tc>
                  <a:txBody>
                    <a:bodyPr/>
                    <a:lstStyle/>
                    <a:p>
                      <a:r>
                        <a:rPr lang="en-US" sz="1500" b="1" dirty="0">
                          <a:latin typeface="Arial" panose="020B0604020202020204" pitchFamily="34" charset="0"/>
                          <a:cs typeface="Arial" panose="020B0604020202020204" pitchFamily="34" charset="0"/>
                        </a:rPr>
                        <a:t>PALOMA-3</a:t>
                      </a:r>
                      <a:r>
                        <a:rPr lang="en-US" sz="1500" b="1" baseline="30000" dirty="0">
                          <a:latin typeface="Arial" panose="020B0604020202020204" pitchFamily="34" charset="0"/>
                          <a:cs typeface="Arial" panose="020B0604020202020204" pitchFamily="34" charset="0"/>
                        </a:rPr>
                        <a:t>[5]</a:t>
                      </a:r>
                    </a:p>
                  </a:txBody>
                  <a:tcPr anchor="ctr">
                    <a:lnL w="28575" cap="flat" cmpd="sng" algn="ctr">
                      <a:solidFill>
                        <a:srgbClr val="141414"/>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Palbociclib</a:t>
                      </a:r>
                      <a:endParaRPr lang="en-US" sz="1500" b="1" baseline="300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2</a:t>
                      </a:r>
                      <a:r>
                        <a:rPr lang="en-US" sz="1500" b="1" baseline="30000" dirty="0">
                          <a:latin typeface="Arial" panose="020B0604020202020204" pitchFamily="34" charset="0"/>
                          <a:cs typeface="Arial" panose="020B0604020202020204" pitchFamily="34" charset="0"/>
                        </a:rPr>
                        <a:t>nd</a:t>
                      </a:r>
                      <a:r>
                        <a:rPr lang="en-US" sz="1500" b="1" dirty="0">
                          <a:latin typeface="Arial" panose="020B0604020202020204" pitchFamily="34" charset="0"/>
                          <a:cs typeface="Arial" panose="020B0604020202020204" pitchFamily="34" charset="0"/>
                        </a:rPr>
                        <a:t> Line/Fulv</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Pre/Post</a:t>
                      </a:r>
                    </a:p>
                  </a:txBody>
                  <a:tcPr anchor="ctr">
                    <a:lnL w="12700" cmpd="sng">
                      <a:solidFill>
                        <a:srgbClr val="FFFFFF"/>
                      </a:solidFill>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0.46</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28575" cap="flat" cmpd="sng" algn="ctr">
                      <a:solidFill>
                        <a:srgbClr val="00B0F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0.81</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3854">
                        <a:lumMod val="10000"/>
                        <a:lumOff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No</a:t>
                      </a:r>
                    </a:p>
                  </a:txBody>
                  <a:tcPr anchor="ctr">
                    <a:lnL w="12700" cmpd="sng">
                      <a:solidFill>
                        <a:srgbClr val="FFFFFF"/>
                      </a:solidFill>
                    </a:lnL>
                    <a:lnR w="28575" cap="flat" cmpd="sng" algn="ctr">
                      <a:solidFill>
                        <a:srgbClr val="141414"/>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3854">
                        <a:lumMod val="10000"/>
                        <a:lumOff val="90000"/>
                      </a:srgbClr>
                    </a:solidFill>
                  </a:tcPr>
                </a:tc>
                <a:extLst>
                  <a:ext uri="{0D108BD9-81ED-4DB2-BD59-A6C34878D82A}">
                    <a16:rowId xmlns:a16="http://schemas.microsoft.com/office/drawing/2014/main" val="909852372"/>
                  </a:ext>
                </a:extLst>
              </a:tr>
              <a:tr h="486063">
                <a:tc>
                  <a:txBody>
                    <a:bodyPr/>
                    <a:lstStyle/>
                    <a:p>
                      <a:r>
                        <a:rPr lang="en-US" sz="1500" b="1" dirty="0">
                          <a:latin typeface="Arial" panose="020B0604020202020204" pitchFamily="34" charset="0"/>
                          <a:cs typeface="Arial" panose="020B0604020202020204" pitchFamily="34" charset="0"/>
                        </a:rPr>
                        <a:t>MONARCH-2</a:t>
                      </a:r>
                      <a:r>
                        <a:rPr lang="en-US" sz="1500" b="1" baseline="30000" dirty="0">
                          <a:latin typeface="Arial" panose="020B0604020202020204" pitchFamily="34" charset="0"/>
                          <a:cs typeface="Arial" panose="020B0604020202020204" pitchFamily="34" charset="0"/>
                        </a:rPr>
                        <a:t>[6]</a:t>
                      </a:r>
                    </a:p>
                  </a:txBody>
                  <a:tcPr anchor="ctr">
                    <a:lnL w="28575" cap="flat" cmpd="sng" algn="ctr">
                      <a:solidFill>
                        <a:srgbClr val="141414"/>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Abemaciclib</a:t>
                      </a:r>
                      <a:endParaRPr lang="en-US" sz="1500" b="1" baseline="30000" dirty="0">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2</a:t>
                      </a:r>
                      <a:r>
                        <a:rPr lang="en-US" sz="1500" b="1" baseline="30000" dirty="0">
                          <a:latin typeface="Arial" panose="020B0604020202020204" pitchFamily="34" charset="0"/>
                          <a:cs typeface="Arial" panose="020B0604020202020204" pitchFamily="34" charset="0"/>
                        </a:rPr>
                        <a:t>nd</a:t>
                      </a:r>
                      <a:r>
                        <a:rPr lang="en-US" sz="1500" b="1" dirty="0">
                          <a:latin typeface="Arial" panose="020B0604020202020204" pitchFamily="34" charset="0"/>
                          <a:cs typeface="Arial" panose="020B0604020202020204" pitchFamily="34" charset="0"/>
                        </a:rPr>
                        <a:t> Line/Fulv</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Pre/Post</a:t>
                      </a:r>
                    </a:p>
                  </a:txBody>
                  <a:tcPr anchor="ctr">
                    <a:lnL w="12700" cmpd="sng">
                      <a:solidFill>
                        <a:srgbClr val="FFFFFF"/>
                      </a:solidFill>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0.55</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28575" cap="flat" cmpd="sng" algn="ctr">
                      <a:solidFill>
                        <a:srgbClr val="00B0F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0.78</a:t>
                      </a:r>
                    </a:p>
                  </a:txBody>
                  <a:tcPr anchor="ctr">
                    <a:lnL w="28575" cap="flat" cmpd="sng" algn="ctr">
                      <a:solidFill>
                        <a:srgbClr val="FF0000"/>
                      </a:solidFill>
                      <a:prstDash val="solid"/>
                      <a:round/>
                      <a:headEnd type="none" w="med" len="med"/>
                      <a:tailEnd type="none" w="med" len="med"/>
                    </a:lnL>
                    <a:lnR w="12700" cmpd="sng">
                      <a:solidFill>
                        <a:srgbClr val="FFFFFF"/>
                      </a:solid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EBAB"/>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12700" cmpd="sng">
                      <a:solidFill>
                        <a:srgbClr val="FFFFFF"/>
                      </a:solidFill>
                    </a:lnL>
                    <a:lnR w="28575" cap="flat" cmpd="sng" algn="ctr">
                      <a:solidFill>
                        <a:srgbClr val="141414"/>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EBAB"/>
                    </a:solidFill>
                  </a:tcPr>
                </a:tc>
                <a:extLst>
                  <a:ext uri="{0D108BD9-81ED-4DB2-BD59-A6C34878D82A}">
                    <a16:rowId xmlns:a16="http://schemas.microsoft.com/office/drawing/2014/main" val="3781858294"/>
                  </a:ext>
                </a:extLst>
              </a:tr>
              <a:tr h="492815">
                <a:tc>
                  <a:txBody>
                    <a:bodyPr/>
                    <a:lstStyle/>
                    <a:p>
                      <a:r>
                        <a:rPr lang="en-US" sz="1500" b="1" dirty="0">
                          <a:latin typeface="Arial" panose="020B0604020202020204" pitchFamily="34" charset="0"/>
                          <a:cs typeface="Arial" panose="020B0604020202020204" pitchFamily="34" charset="0"/>
                        </a:rPr>
                        <a:t>MONALEESA-3</a:t>
                      </a:r>
                      <a:r>
                        <a:rPr lang="en-US" sz="1500" b="1" baseline="30000" dirty="0">
                          <a:latin typeface="Arial" panose="020B0604020202020204" pitchFamily="34" charset="0"/>
                          <a:cs typeface="Arial" panose="020B0604020202020204" pitchFamily="34" charset="0"/>
                        </a:rPr>
                        <a:t>[7]</a:t>
                      </a:r>
                    </a:p>
                  </a:txBody>
                  <a:tcPr anchor="ctr">
                    <a:lnL w="28575" cap="flat" cmpd="sng" algn="ctr">
                      <a:solidFill>
                        <a:srgbClr val="141414"/>
                      </a:solidFill>
                      <a:prstDash val="solid"/>
                      <a:round/>
                      <a:headEnd type="none" w="med" len="med"/>
                      <a:tailEnd type="none" w="med" len="med"/>
                    </a:lnL>
                    <a:lnR w="12700" cmpd="sng">
                      <a:solidFill>
                        <a:srgbClr val="FFFFFF"/>
                      </a:solidFill>
                    </a:lnR>
                    <a:lnT w="12700" cmpd="sng">
                      <a:solidFill>
                        <a:srgbClr val="FFFFFF"/>
                      </a:solidFill>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Ribociclib</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1</a:t>
                      </a:r>
                      <a:r>
                        <a:rPr lang="en-US" sz="1500" b="1" baseline="30000" dirty="0">
                          <a:latin typeface="Arial" panose="020B0604020202020204" pitchFamily="34" charset="0"/>
                          <a:cs typeface="Arial" panose="020B0604020202020204" pitchFamily="34" charset="0"/>
                        </a:rPr>
                        <a:t>st</a:t>
                      </a:r>
                      <a:r>
                        <a:rPr lang="en-US" sz="1500" b="1" dirty="0">
                          <a:latin typeface="Arial" panose="020B0604020202020204" pitchFamily="34" charset="0"/>
                          <a:cs typeface="Arial" panose="020B0604020202020204" pitchFamily="34" charset="0"/>
                        </a:rPr>
                        <a:t> /2</a:t>
                      </a:r>
                      <a:r>
                        <a:rPr lang="en-US" sz="1500" b="1" baseline="30000" dirty="0">
                          <a:latin typeface="Arial" panose="020B0604020202020204" pitchFamily="34" charset="0"/>
                          <a:cs typeface="Arial" panose="020B0604020202020204" pitchFamily="34" charset="0"/>
                        </a:rPr>
                        <a:t>nd</a:t>
                      </a:r>
                      <a:r>
                        <a:rPr lang="en-US" sz="1500" b="1" dirty="0">
                          <a:latin typeface="Arial" panose="020B0604020202020204" pitchFamily="34" charset="0"/>
                          <a:cs typeface="Arial" panose="020B0604020202020204" pitchFamily="34" charset="0"/>
                        </a:rPr>
                        <a:t> Line/Fulv</a:t>
                      </a:r>
                    </a:p>
                  </a:txBody>
                  <a:tcPr anchor="ctr">
                    <a:lnL w="12700" cmpd="sng">
                      <a:solidFill>
                        <a:srgbClr val="FFFFFF"/>
                      </a:solidFill>
                    </a:lnL>
                    <a:lnR w="12700" cmpd="sng">
                      <a:solidFill>
                        <a:srgbClr val="FFFFFF"/>
                      </a:solidFill>
                    </a:lnR>
                    <a:lnT w="12700" cmpd="sng">
                      <a:solidFill>
                        <a:srgbClr val="FFFFFF"/>
                      </a:solidFill>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Pre/Post</a:t>
                      </a:r>
                    </a:p>
                  </a:txBody>
                  <a:tcPr anchor="ctr">
                    <a:lnL w="12700" cmpd="sng">
                      <a:solidFill>
                        <a:srgbClr val="FFFFFF"/>
                      </a:solidFill>
                    </a:lnL>
                    <a:lnR w="28575" cap="flat" cmpd="sng" algn="ctr">
                      <a:solidFill>
                        <a:srgbClr val="00B0F0"/>
                      </a:solidFill>
                      <a:prstDash val="solid"/>
                      <a:round/>
                      <a:headEnd type="none" w="med" len="med"/>
                      <a:tailEnd type="none" w="med" len="med"/>
                    </a:lnR>
                    <a:lnT w="12700" cmpd="sng">
                      <a:solidFill>
                        <a:srgbClr val="FFFFFF"/>
                      </a:solidFill>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0.59</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solidFill>
                        <a:srgbClr val="FFFFFF"/>
                      </a:solidFill>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Yes</a:t>
                      </a:r>
                    </a:p>
                  </a:txBody>
                  <a:tcPr anchor="ctr">
                    <a:lnL w="28575" cap="flat" cmpd="sng" algn="ctr">
                      <a:solidFill>
                        <a:srgbClr val="00B0F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solidFill>
                        <a:srgbClr val="FFFFFF"/>
                      </a:solidFill>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0.72</a:t>
                      </a:r>
                    </a:p>
                  </a:txBody>
                  <a:tcPr anchor="ctr">
                    <a:lnL w="28575" cap="flat" cmpd="sng" algn="ctr">
                      <a:solidFill>
                        <a:srgbClr val="FF0000"/>
                      </a:solidFill>
                      <a:prstDash val="solid"/>
                      <a:round/>
                      <a:headEnd type="none" w="med" len="med"/>
                      <a:tailEnd type="none" w="med" len="med"/>
                    </a:lnL>
                    <a:lnR w="12700" cmpd="sng">
                      <a:solidFill>
                        <a:srgbClr val="FFFFFF"/>
                      </a:solidFill>
                    </a:lnR>
                    <a:lnT w="28575" cap="flat" cmpd="sng" algn="ctr">
                      <a:solidFill>
                        <a:srgbClr val="FF0000"/>
                      </a:solidFill>
                      <a:prstDash val="solid"/>
                      <a:round/>
                      <a:headEnd type="none" w="med" len="med"/>
                      <a:tailEnd type="none" w="med" len="med"/>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500" b="1" dirty="0">
                          <a:latin typeface="Arial" panose="020B0604020202020204" pitchFamily="34" charset="0"/>
                          <a:cs typeface="Arial" panose="020B0604020202020204" pitchFamily="34" charset="0"/>
                        </a:rPr>
                        <a:t>Yes</a:t>
                      </a:r>
                    </a:p>
                  </a:txBody>
                  <a:tcPr anchor="ctr">
                    <a:lnL w="12700" cmpd="sng">
                      <a:solidFill>
                        <a:srgbClr val="FFFFFF"/>
                      </a:solidFill>
                    </a:lnL>
                    <a:lnR w="28575" cap="flat" cmpd="sng" algn="ctr">
                      <a:solidFill>
                        <a:srgbClr val="141414"/>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141414"/>
                      </a:solidFill>
                      <a:prstDash val="solid"/>
                      <a:round/>
                      <a:headEnd type="none" w="med" len="med"/>
                      <a:tailEnd type="none" w="med" len="med"/>
                    </a:lnB>
                    <a:lnTlToBr w="12700" cmpd="sng">
                      <a:noFill/>
                      <a:prstDash val="solid"/>
                    </a:lnTlToBr>
                    <a:lnBlToTr w="12700" cmpd="sng">
                      <a:noFill/>
                      <a:prstDash val="solid"/>
                    </a:lnBlToTr>
                    <a:solidFill>
                      <a:srgbClr val="345B0E">
                        <a:lumMod val="20000"/>
                        <a:lumOff val="80000"/>
                      </a:srgbClr>
                    </a:solidFill>
                  </a:tcPr>
                </a:tc>
                <a:extLst>
                  <a:ext uri="{0D108BD9-81ED-4DB2-BD59-A6C34878D82A}">
                    <a16:rowId xmlns:a16="http://schemas.microsoft.com/office/drawing/2014/main" val="1665798641"/>
                  </a:ext>
                </a:extLst>
              </a:tr>
            </a:tbl>
          </a:graphicData>
        </a:graphic>
      </p:graphicFrame>
      <p:sp>
        <p:nvSpPr>
          <p:cNvPr id="7" name="Rectangle 6">
            <a:extLst>
              <a:ext uri="{FF2B5EF4-FFF2-40B4-BE49-F238E27FC236}">
                <a16:creationId xmlns:a16="http://schemas.microsoft.com/office/drawing/2014/main" id="{EA77B228-706D-4B6C-C3C2-D2ECE6FEC9E6}"/>
              </a:ext>
            </a:extLst>
          </p:cNvPr>
          <p:cNvSpPr/>
          <p:nvPr/>
        </p:nvSpPr>
        <p:spPr>
          <a:xfrm>
            <a:off x="73797" y="6062078"/>
            <a:ext cx="2948803" cy="76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 name="Text Placeholder 6">
            <a:extLst>
              <a:ext uri="{FF2B5EF4-FFF2-40B4-BE49-F238E27FC236}">
                <a16:creationId xmlns:a16="http://schemas.microsoft.com/office/drawing/2014/main" id="{8A68B221-555B-34F3-B058-0FA1A6B969FA}"/>
              </a:ext>
            </a:extLst>
          </p:cNvPr>
          <p:cNvSpPr txBox="1">
            <a:spLocks/>
          </p:cNvSpPr>
          <p:nvPr/>
        </p:nvSpPr>
        <p:spPr>
          <a:xfrm>
            <a:off x="190501" y="5202098"/>
            <a:ext cx="11734801" cy="1631425"/>
          </a:xfrm>
          <a:prstGeom prst="rect">
            <a:avLst/>
          </a:prstGeom>
        </p:spPr>
        <p:txBody>
          <a:bodyPr vert="horz" lIns="91440" tIns="45720" rIns="91440" bIns="45720" rtlCol="0" anchor="b">
            <a:normAutofit/>
          </a:bodyPr>
          <a:lstStyle>
            <a:lvl1pPr marL="0" indent="0" algn="l" defTabSz="914332" rtl="0" eaLnBrk="1" latinLnBrk="0" hangingPunct="1">
              <a:lnSpc>
                <a:spcPct val="90000"/>
              </a:lnSpc>
              <a:spcBef>
                <a:spcPts val="0"/>
              </a:spcBef>
              <a:buFont typeface="Arial" panose="020B0604020202020204" pitchFamily="34" charset="0"/>
              <a:buNone/>
              <a:defRPr sz="1400" b="0" kern="1200">
                <a:solidFill>
                  <a:schemeClr val="tx1"/>
                </a:solidFill>
                <a:latin typeface="+mn-lt"/>
                <a:ea typeface="+mn-ea"/>
                <a:cs typeface="+mn-cs"/>
              </a:defRPr>
            </a:lvl1pPr>
            <a:lvl2pPr marL="226997" indent="-226997" algn="l" defTabSz="914332"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468" indent="-339701" algn="l" defTabSz="914332"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3pPr>
            <a:lvl4pPr marL="1258795" indent="-231758" algn="l" defTabSz="914332" rtl="0" eaLnBrk="1" latinLnBrk="0" hangingPunct="1">
              <a:lnSpc>
                <a:spcPct val="9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1709800" indent="-231758" algn="l" defTabSz="914332"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914286">
              <a:defRPr/>
            </a:pPr>
            <a:r>
              <a:rPr lang="en-US" sz="1051" b="1" dirty="0">
                <a:solidFill>
                  <a:srgbClr val="0A0A0A"/>
                </a:solidFill>
                <a:latin typeface="Calibri"/>
              </a:rPr>
              <a:t>a. </a:t>
            </a:r>
            <a:r>
              <a:rPr lang="en-US" sz="1051" dirty="0">
                <a:solidFill>
                  <a:srgbClr val="0A0A0A"/>
                </a:solidFill>
                <a:latin typeface="Calibri"/>
              </a:rPr>
              <a:t>Missing survival data (</a:t>
            </a:r>
            <a:r>
              <a:rPr lang="en-US" sz="1051" dirty="0" err="1">
                <a:solidFill>
                  <a:srgbClr val="0A0A0A"/>
                </a:solidFill>
                <a:latin typeface="Calibri"/>
              </a:rPr>
              <a:t>ie</a:t>
            </a:r>
            <a:r>
              <a:rPr lang="en-US" sz="1051" dirty="0">
                <a:solidFill>
                  <a:srgbClr val="0A0A0A"/>
                </a:solidFill>
                <a:latin typeface="Calibri"/>
              </a:rPr>
              <a:t>, pts who withdrew consent or were lost to follow-up) and were censored (assumed to be alive) at time of  analysis:</a:t>
            </a:r>
            <a:r>
              <a:rPr lang="en-US" sz="1051" b="1" dirty="0">
                <a:solidFill>
                  <a:srgbClr val="0A0A0A"/>
                </a:solidFill>
                <a:latin typeface="Calibri"/>
              </a:rPr>
              <a:t> </a:t>
            </a:r>
            <a:r>
              <a:rPr lang="en-US" sz="1051" dirty="0">
                <a:solidFill>
                  <a:srgbClr val="0A0A0A"/>
                </a:solidFill>
                <a:latin typeface="Calibri"/>
              </a:rPr>
              <a:t>13% in </a:t>
            </a:r>
            <a:r>
              <a:rPr lang="en-US" sz="1051" dirty="0" err="1">
                <a:solidFill>
                  <a:srgbClr val="0A0A0A"/>
                </a:solidFill>
                <a:latin typeface="Calibri"/>
              </a:rPr>
              <a:t>palbo+AI</a:t>
            </a:r>
            <a:r>
              <a:rPr lang="en-US" sz="1051" dirty="0">
                <a:solidFill>
                  <a:srgbClr val="0A0A0A"/>
                </a:solidFill>
                <a:latin typeface="Calibri"/>
              </a:rPr>
              <a:t> arm vs 21% in control arm. </a:t>
            </a:r>
          </a:p>
          <a:p>
            <a:pPr algn="r" defTabSz="914286">
              <a:defRPr/>
            </a:pPr>
            <a:r>
              <a:rPr lang="en-US" sz="1051" b="1" dirty="0">
                <a:solidFill>
                  <a:srgbClr val="0A0A0A"/>
                </a:solidFill>
                <a:latin typeface="Calibri"/>
              </a:rPr>
              <a:t>b</a:t>
            </a:r>
            <a:r>
              <a:rPr lang="en-US" sz="1051" dirty="0">
                <a:solidFill>
                  <a:srgbClr val="0A0A0A"/>
                </a:solidFill>
                <a:latin typeface="Calibri"/>
              </a:rPr>
              <a:t>. 27% of patients in control arm went on to receive a CDK4/6i (24% received palbociclib). </a:t>
            </a:r>
            <a:endParaRPr lang="en-US" sz="1051" b="1" dirty="0">
              <a:solidFill>
                <a:srgbClr val="141414"/>
              </a:solidFill>
              <a:latin typeface="Calibri"/>
              <a:ea typeface="ＭＳ Ｐゴシック"/>
            </a:endParaRPr>
          </a:p>
          <a:p>
            <a:pPr algn="r" defTabSz="914286">
              <a:spcAft>
                <a:spcPts val="600"/>
              </a:spcAft>
              <a:defRPr/>
            </a:pPr>
            <a:r>
              <a:rPr lang="en-US" sz="1051" b="1" dirty="0">
                <a:solidFill>
                  <a:srgbClr val="141414"/>
                </a:solidFill>
                <a:latin typeface="Calibri"/>
                <a:ea typeface="ＭＳ Ｐゴシック"/>
              </a:rPr>
              <a:t>c</a:t>
            </a:r>
            <a:r>
              <a:rPr lang="en-US" sz="1051" dirty="0">
                <a:solidFill>
                  <a:srgbClr val="141414"/>
                </a:solidFill>
                <a:latin typeface="Calibri"/>
                <a:ea typeface="ＭＳ Ｐゴシック"/>
              </a:rPr>
              <a:t>. PFS/OS data reported for approved AI subset. </a:t>
            </a:r>
          </a:p>
          <a:p>
            <a:pPr algn="r" defTabSz="914286">
              <a:defRPr/>
            </a:pPr>
            <a:r>
              <a:rPr lang="en-US" sz="1051" dirty="0">
                <a:solidFill>
                  <a:srgbClr val="141414"/>
                </a:solidFill>
                <a:latin typeface="Calibri"/>
                <a:ea typeface="ＭＳ Ｐゴシック"/>
              </a:rPr>
              <a:t>AI indicates aromatase inhibitor; Fulv, fulvestrant; IA2, interim analysis 2; NR, not reported; Rx, therapy.</a:t>
            </a:r>
          </a:p>
          <a:p>
            <a:pPr algn="r" defTabSz="914286">
              <a:defRPr/>
            </a:pPr>
            <a:r>
              <a:rPr lang="en-US" sz="1051" b="1" dirty="0">
                <a:solidFill>
                  <a:srgbClr val="141414"/>
                </a:solidFill>
                <a:latin typeface="Calibri"/>
                <a:ea typeface="ＭＳ Ｐゴシック"/>
              </a:rPr>
              <a:t>1. </a:t>
            </a:r>
            <a:r>
              <a:rPr lang="en-US" sz="1051" dirty="0">
                <a:solidFill>
                  <a:srgbClr val="141414"/>
                </a:solidFill>
                <a:latin typeface="Calibri"/>
                <a:ea typeface="ＭＳ Ｐゴシック"/>
              </a:rPr>
              <a:t>PALOMA-2: </a:t>
            </a:r>
            <a:r>
              <a:rPr lang="da-DK" sz="1051" dirty="0">
                <a:solidFill>
                  <a:srgbClr val="141414"/>
                </a:solidFill>
                <a:latin typeface="Calibri"/>
                <a:ea typeface="ＭＳ Ｐゴシック"/>
              </a:rPr>
              <a:t>Finn R, et al. </a:t>
            </a:r>
            <a:r>
              <a:rPr lang="da-DK" sz="1051" i="1" dirty="0">
                <a:solidFill>
                  <a:srgbClr val="141414"/>
                </a:solidFill>
                <a:latin typeface="Calibri"/>
                <a:ea typeface="ＭＳ Ｐゴシック"/>
              </a:rPr>
              <a:t>N Engl J Med</a:t>
            </a:r>
            <a:r>
              <a:rPr lang="da-DK" sz="1051" dirty="0">
                <a:solidFill>
                  <a:srgbClr val="141414"/>
                </a:solidFill>
                <a:latin typeface="Calibri"/>
                <a:ea typeface="ＭＳ Ｐゴシック"/>
              </a:rPr>
              <a:t>. 2016;375:1925-1936; Rugo H, et al. </a:t>
            </a:r>
            <a:r>
              <a:rPr lang="da-DK" sz="1051" i="1" dirty="0">
                <a:solidFill>
                  <a:srgbClr val="141414"/>
                </a:solidFill>
                <a:latin typeface="Calibri"/>
                <a:ea typeface="ＭＳ Ｐゴシック"/>
              </a:rPr>
              <a:t>Breast Cancer Res Treat</a:t>
            </a:r>
            <a:r>
              <a:rPr lang="da-DK" sz="1051" dirty="0">
                <a:solidFill>
                  <a:srgbClr val="141414"/>
                </a:solidFill>
                <a:latin typeface="Calibri"/>
                <a:ea typeface="ＭＳ Ｐゴシック"/>
              </a:rPr>
              <a:t>. 2019;174:719-729. Finn R, et al. ASCO 2022. LBA1003.</a:t>
            </a:r>
            <a:r>
              <a:rPr lang="en-US" sz="1051" dirty="0">
                <a:solidFill>
                  <a:srgbClr val="141414"/>
                </a:solidFill>
                <a:latin typeface="Calibri"/>
                <a:ea typeface="ＭＳ Ｐゴシック"/>
              </a:rPr>
              <a:t> </a:t>
            </a:r>
            <a:r>
              <a:rPr lang="en-US" sz="1051" b="1" dirty="0">
                <a:solidFill>
                  <a:srgbClr val="141414"/>
                </a:solidFill>
                <a:latin typeface="Calibri"/>
                <a:ea typeface="ＭＳ Ｐゴシック"/>
              </a:rPr>
              <a:t>2. </a:t>
            </a:r>
            <a:r>
              <a:rPr lang="en-US" sz="1051" dirty="0">
                <a:solidFill>
                  <a:srgbClr val="141414"/>
                </a:solidFill>
                <a:latin typeface="Calibri"/>
                <a:ea typeface="ＭＳ Ｐゴシック"/>
              </a:rPr>
              <a:t>MONALEESA-2: </a:t>
            </a:r>
            <a:r>
              <a:rPr lang="da-DK" sz="1051" dirty="0">
                <a:solidFill>
                  <a:srgbClr val="141414"/>
                </a:solidFill>
                <a:latin typeface="Calibri"/>
                <a:ea typeface="ＭＳ Ｐゴシック"/>
              </a:rPr>
              <a:t>Hortobagyi G, et al. </a:t>
            </a:r>
            <a:r>
              <a:rPr lang="da-DK" sz="1051" i="1" dirty="0">
                <a:solidFill>
                  <a:srgbClr val="141414"/>
                </a:solidFill>
                <a:latin typeface="Calibri"/>
                <a:ea typeface="ＭＳ Ｐゴシック"/>
              </a:rPr>
              <a:t>N Engl J Med</a:t>
            </a:r>
            <a:r>
              <a:rPr lang="da-DK" sz="1051" dirty="0">
                <a:solidFill>
                  <a:srgbClr val="141414"/>
                </a:solidFill>
                <a:latin typeface="Calibri"/>
                <a:ea typeface="ＭＳ Ｐゴシック"/>
              </a:rPr>
              <a:t>. 2016;375:1738-1748; Hortobagyi G, et al. </a:t>
            </a:r>
            <a:r>
              <a:rPr lang="da-DK" sz="1051" i="1" dirty="0">
                <a:solidFill>
                  <a:srgbClr val="141414"/>
                </a:solidFill>
                <a:latin typeface="Calibri"/>
                <a:ea typeface="ＭＳ Ｐゴシック"/>
              </a:rPr>
              <a:t>Ann Oncol</a:t>
            </a:r>
            <a:r>
              <a:rPr lang="da-DK" sz="1051" dirty="0">
                <a:solidFill>
                  <a:srgbClr val="141414"/>
                </a:solidFill>
                <a:latin typeface="Calibri"/>
                <a:ea typeface="ＭＳ Ｐゴシック"/>
              </a:rPr>
              <a:t>. 2018;29:1541-1547; Hortobagyi G. et al. ESMO 2021. Abstract LBA17_PR.</a:t>
            </a:r>
            <a:r>
              <a:rPr lang="en-US" sz="1051" dirty="0">
                <a:solidFill>
                  <a:srgbClr val="141414"/>
                </a:solidFill>
                <a:latin typeface="Calibri"/>
                <a:ea typeface="ＭＳ Ｐゴシック"/>
              </a:rPr>
              <a:t> </a:t>
            </a:r>
            <a:r>
              <a:rPr lang="en-US" sz="1051" b="1" dirty="0">
                <a:solidFill>
                  <a:srgbClr val="141414"/>
                </a:solidFill>
                <a:latin typeface="Calibri"/>
                <a:ea typeface="ＭＳ Ｐゴシック"/>
              </a:rPr>
              <a:t>3.</a:t>
            </a:r>
            <a:r>
              <a:rPr lang="en-US" sz="1051" dirty="0">
                <a:solidFill>
                  <a:srgbClr val="141414"/>
                </a:solidFill>
                <a:latin typeface="Calibri"/>
                <a:ea typeface="ＭＳ Ｐゴシック"/>
              </a:rPr>
              <a:t> MONALEESA-7: </a:t>
            </a:r>
            <a:r>
              <a:rPr lang="fr-FR" sz="1051" dirty="0">
                <a:solidFill>
                  <a:srgbClr val="141414"/>
                </a:solidFill>
                <a:latin typeface="Calibri"/>
                <a:ea typeface="ＭＳ Ｐゴシック"/>
              </a:rPr>
              <a:t>Tripathy D, et al. </a:t>
            </a:r>
            <a:r>
              <a:rPr lang="fr-FR" sz="1051" i="1" dirty="0">
                <a:solidFill>
                  <a:srgbClr val="141414"/>
                </a:solidFill>
                <a:latin typeface="Calibri"/>
                <a:ea typeface="ＭＳ Ｐゴシック"/>
              </a:rPr>
              <a:t>Lancet Oncol</a:t>
            </a:r>
            <a:r>
              <a:rPr lang="fr-FR" sz="1051" dirty="0">
                <a:solidFill>
                  <a:srgbClr val="141414"/>
                </a:solidFill>
                <a:latin typeface="Calibri"/>
                <a:ea typeface="ＭＳ Ｐゴシック"/>
              </a:rPr>
              <a:t>. 2018;19:904-915</a:t>
            </a:r>
            <a:r>
              <a:rPr lang="en-US" sz="1051" dirty="0">
                <a:solidFill>
                  <a:srgbClr val="141414"/>
                </a:solidFill>
                <a:latin typeface="Calibri"/>
                <a:ea typeface="ＭＳ Ｐゴシック"/>
              </a:rPr>
              <a:t>; Im S-A, et al. </a:t>
            </a:r>
            <a:r>
              <a:rPr lang="en-US" sz="1051" i="1" dirty="0">
                <a:solidFill>
                  <a:srgbClr val="141414"/>
                </a:solidFill>
                <a:latin typeface="Calibri"/>
                <a:ea typeface="ＭＳ Ｐゴシック"/>
              </a:rPr>
              <a:t>New Engl J Med</a:t>
            </a:r>
            <a:r>
              <a:rPr lang="en-US" sz="1051" dirty="0">
                <a:solidFill>
                  <a:srgbClr val="141414"/>
                </a:solidFill>
                <a:latin typeface="Calibri"/>
                <a:ea typeface="ＭＳ Ｐゴシック"/>
              </a:rPr>
              <a:t>. 2019;381:307-316. </a:t>
            </a:r>
            <a:r>
              <a:rPr lang="en-US" sz="1051" b="1" dirty="0">
                <a:solidFill>
                  <a:srgbClr val="141414"/>
                </a:solidFill>
                <a:latin typeface="Calibri"/>
                <a:ea typeface="ＭＳ Ｐゴシック"/>
              </a:rPr>
              <a:t>4.</a:t>
            </a:r>
            <a:r>
              <a:rPr lang="en-US" sz="1051" dirty="0">
                <a:solidFill>
                  <a:srgbClr val="141414"/>
                </a:solidFill>
                <a:latin typeface="Calibri"/>
                <a:ea typeface="ＭＳ Ｐゴシック"/>
              </a:rPr>
              <a:t> MONARCH-3: Goetz M, et al. </a:t>
            </a:r>
            <a:r>
              <a:rPr lang="en-US" sz="1051" i="1" dirty="0">
                <a:solidFill>
                  <a:srgbClr val="141414"/>
                </a:solidFill>
                <a:latin typeface="Calibri"/>
                <a:ea typeface="ＭＳ Ｐゴシック"/>
              </a:rPr>
              <a:t>J Clin Oncol</a:t>
            </a:r>
            <a:r>
              <a:rPr lang="en-US" sz="1051" dirty="0">
                <a:solidFill>
                  <a:srgbClr val="141414"/>
                </a:solidFill>
                <a:latin typeface="Calibri"/>
                <a:ea typeface="ＭＳ Ｐゴシック"/>
              </a:rPr>
              <a:t>. 2017;35:3638-3646; Johnson S, et al. NPJ</a:t>
            </a:r>
            <a:r>
              <a:rPr lang="en-US" sz="1051" i="1" dirty="0">
                <a:solidFill>
                  <a:srgbClr val="141414"/>
                </a:solidFill>
                <a:latin typeface="Calibri"/>
                <a:ea typeface="ＭＳ Ｐゴシック"/>
              </a:rPr>
              <a:t> Breast Cancer. 2019;5:5</a:t>
            </a:r>
            <a:r>
              <a:rPr lang="en-US" sz="1051" dirty="0">
                <a:solidFill>
                  <a:srgbClr val="141414"/>
                </a:solidFill>
                <a:latin typeface="Calibri"/>
                <a:ea typeface="ＭＳ Ｐゴシック"/>
              </a:rPr>
              <a:t>. Goetz MP, et al. ESMO 2022. Abstract LBA 15. </a:t>
            </a:r>
            <a:r>
              <a:rPr lang="en-US" sz="1051" b="1" dirty="0">
                <a:solidFill>
                  <a:srgbClr val="141414"/>
                </a:solidFill>
                <a:latin typeface="Calibri"/>
                <a:ea typeface="ＭＳ Ｐゴシック"/>
              </a:rPr>
              <a:t>5.</a:t>
            </a:r>
            <a:r>
              <a:rPr lang="en-US" sz="1051" dirty="0">
                <a:solidFill>
                  <a:srgbClr val="141414"/>
                </a:solidFill>
                <a:latin typeface="Calibri"/>
                <a:ea typeface="ＭＳ Ｐゴシック"/>
              </a:rPr>
              <a:t> PALOMA-3: Turner NC, et al. </a:t>
            </a:r>
            <a:r>
              <a:rPr lang="en-US" sz="1051" i="1" dirty="0">
                <a:solidFill>
                  <a:srgbClr val="141414"/>
                </a:solidFill>
                <a:latin typeface="Calibri"/>
                <a:ea typeface="ＭＳ Ｐゴシック"/>
              </a:rPr>
              <a:t>New Engl J Med</a:t>
            </a:r>
            <a:r>
              <a:rPr lang="en-US" sz="1051" dirty="0">
                <a:solidFill>
                  <a:srgbClr val="141414"/>
                </a:solidFill>
                <a:latin typeface="Calibri"/>
                <a:ea typeface="ＭＳ Ｐゴシック"/>
              </a:rPr>
              <a:t>. 2015;373:209-219; Cristofanilli M, et al. </a:t>
            </a:r>
            <a:r>
              <a:rPr lang="en-US" sz="1051" i="1" dirty="0">
                <a:solidFill>
                  <a:srgbClr val="141414"/>
                </a:solidFill>
                <a:latin typeface="Calibri"/>
                <a:ea typeface="ＭＳ Ｐゴシック"/>
              </a:rPr>
              <a:t>Lancet Oncol</a:t>
            </a:r>
            <a:r>
              <a:rPr lang="en-US" sz="1051" dirty="0">
                <a:solidFill>
                  <a:srgbClr val="141414"/>
                </a:solidFill>
                <a:latin typeface="Calibri"/>
                <a:ea typeface="ＭＳ Ｐゴシック"/>
              </a:rPr>
              <a:t>. 2016;17:425-439; </a:t>
            </a:r>
            <a:r>
              <a:rPr lang="da-DK" sz="1051" dirty="0">
                <a:solidFill>
                  <a:srgbClr val="141414"/>
                </a:solidFill>
                <a:latin typeface="Calibri"/>
                <a:ea typeface="ＭＳ Ｐゴシック"/>
              </a:rPr>
              <a:t>Turner NC, et al. </a:t>
            </a:r>
            <a:r>
              <a:rPr lang="da-DK" sz="1051" i="1" dirty="0">
                <a:solidFill>
                  <a:srgbClr val="141414"/>
                </a:solidFill>
                <a:latin typeface="Calibri"/>
                <a:ea typeface="ＭＳ Ｐゴシック"/>
              </a:rPr>
              <a:t>New Engl J Med</a:t>
            </a:r>
            <a:r>
              <a:rPr lang="da-DK" sz="1051" dirty="0">
                <a:solidFill>
                  <a:srgbClr val="141414"/>
                </a:solidFill>
                <a:latin typeface="Calibri"/>
                <a:ea typeface="ＭＳ Ｐゴシック"/>
              </a:rPr>
              <a:t>. 2015;373:1672-1673</a:t>
            </a:r>
            <a:r>
              <a:rPr lang="en-US" sz="1051" dirty="0">
                <a:solidFill>
                  <a:srgbClr val="141414"/>
                </a:solidFill>
                <a:latin typeface="Calibri"/>
                <a:ea typeface="ＭＳ Ｐゴシック"/>
              </a:rPr>
              <a:t>. </a:t>
            </a:r>
            <a:r>
              <a:rPr lang="en-US" sz="1051" b="1" dirty="0">
                <a:solidFill>
                  <a:srgbClr val="141414"/>
                </a:solidFill>
                <a:latin typeface="Calibri"/>
                <a:ea typeface="ＭＳ Ｐゴシック"/>
              </a:rPr>
              <a:t>6.</a:t>
            </a:r>
            <a:r>
              <a:rPr lang="en-US" sz="1051" dirty="0">
                <a:solidFill>
                  <a:srgbClr val="141414"/>
                </a:solidFill>
                <a:latin typeface="Calibri"/>
                <a:ea typeface="ＭＳ Ｐゴシック"/>
              </a:rPr>
              <a:t> MONARCH-2: Sledge G, et al. </a:t>
            </a:r>
            <a:r>
              <a:rPr lang="it-IT" sz="1051" i="1" dirty="0">
                <a:solidFill>
                  <a:srgbClr val="141414"/>
                </a:solidFill>
                <a:latin typeface="Calibri"/>
                <a:ea typeface="ＭＳ Ｐゴシック"/>
              </a:rPr>
              <a:t>J Clin Oncol</a:t>
            </a:r>
            <a:r>
              <a:rPr lang="it-IT" sz="1051" dirty="0">
                <a:solidFill>
                  <a:srgbClr val="141414"/>
                </a:solidFill>
                <a:latin typeface="Calibri"/>
                <a:ea typeface="ＭＳ Ｐゴシック"/>
              </a:rPr>
              <a:t>. 2017;35:2875-2884;</a:t>
            </a:r>
            <a:r>
              <a:rPr lang="en-US" sz="1051" dirty="0">
                <a:solidFill>
                  <a:srgbClr val="141414"/>
                </a:solidFill>
                <a:latin typeface="Calibri"/>
                <a:ea typeface="ＭＳ Ｐゴシック"/>
              </a:rPr>
              <a:t> </a:t>
            </a:r>
            <a:r>
              <a:rPr lang="da-DK" sz="1051" dirty="0">
                <a:solidFill>
                  <a:srgbClr val="141414"/>
                </a:solidFill>
                <a:latin typeface="Calibri"/>
                <a:ea typeface="ＭＳ Ｐゴシック"/>
              </a:rPr>
              <a:t>Sledge G, et al. </a:t>
            </a:r>
            <a:r>
              <a:rPr lang="da-DK" sz="1051" i="1" dirty="0">
                <a:solidFill>
                  <a:srgbClr val="141414"/>
                </a:solidFill>
                <a:latin typeface="Calibri"/>
                <a:ea typeface="ＭＳ Ｐゴシック"/>
              </a:rPr>
              <a:t>JAMA Oncol</a:t>
            </a:r>
            <a:r>
              <a:rPr lang="da-DK" sz="1051" dirty="0">
                <a:solidFill>
                  <a:srgbClr val="141414"/>
                </a:solidFill>
                <a:latin typeface="Calibri"/>
                <a:ea typeface="ＭＳ Ｐゴシック"/>
              </a:rPr>
              <a:t>. 2020;6:116-124</a:t>
            </a:r>
            <a:r>
              <a:rPr lang="en-US" sz="1051" b="1" dirty="0">
                <a:solidFill>
                  <a:srgbClr val="141414"/>
                </a:solidFill>
                <a:latin typeface="Calibri"/>
                <a:ea typeface="ＭＳ Ｐゴシック"/>
              </a:rPr>
              <a:t>. 7. </a:t>
            </a:r>
            <a:r>
              <a:rPr lang="en-US" sz="1051" dirty="0">
                <a:solidFill>
                  <a:srgbClr val="141414"/>
                </a:solidFill>
                <a:latin typeface="Calibri"/>
                <a:ea typeface="ＭＳ Ｐゴシック"/>
              </a:rPr>
              <a:t>MONALEESA-3: Slamon D, et al. </a:t>
            </a:r>
            <a:r>
              <a:rPr lang="en-US" sz="1051" i="1" dirty="0">
                <a:solidFill>
                  <a:srgbClr val="141414"/>
                </a:solidFill>
                <a:latin typeface="Calibri"/>
                <a:ea typeface="ＭＳ Ｐゴシック"/>
              </a:rPr>
              <a:t>J Clin Oncol</a:t>
            </a:r>
            <a:r>
              <a:rPr lang="en-US" sz="1051" dirty="0">
                <a:solidFill>
                  <a:srgbClr val="141414"/>
                </a:solidFill>
                <a:latin typeface="Calibri"/>
                <a:ea typeface="ＭＳ Ｐゴシック"/>
              </a:rPr>
              <a:t>. 2018;36:2465-2472; Slamon D, et al. </a:t>
            </a:r>
            <a:r>
              <a:rPr lang="en-US" sz="1051" i="1" dirty="0">
                <a:solidFill>
                  <a:srgbClr val="141414"/>
                </a:solidFill>
                <a:latin typeface="Calibri"/>
                <a:ea typeface="ＭＳ Ｐゴシック"/>
              </a:rPr>
              <a:t>New Engl J Med</a:t>
            </a:r>
            <a:r>
              <a:rPr lang="en-US" sz="1051" dirty="0">
                <a:solidFill>
                  <a:srgbClr val="141414"/>
                </a:solidFill>
                <a:latin typeface="Calibri"/>
                <a:ea typeface="ＭＳ Ｐゴシック"/>
              </a:rPr>
              <a:t>. 2020;382:514-524.</a:t>
            </a:r>
          </a:p>
        </p:txBody>
      </p:sp>
    </p:spTree>
    <p:extLst>
      <p:ext uri="{BB962C8B-B14F-4D97-AF65-F5344CB8AC3E}">
        <p14:creationId xmlns:p14="http://schemas.microsoft.com/office/powerpoint/2010/main" val="195840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dirty="0">
                <a:latin typeface="Arial" charset="0"/>
                <a:ea typeface="+mn-ea"/>
                <a:cs typeface="+mn-cs"/>
              </a:rPr>
              <a:t>Why are there OS differences between the studies?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503"/>
          <a:stretch/>
        </p:blipFill>
        <p:spPr bwMode="auto">
          <a:xfrm>
            <a:off x="389862" y="0"/>
            <a:ext cx="11413764" cy="646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63998" y="6465094"/>
            <a:ext cx="11447746"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1" fontAlgn="base" latinLnBrk="0" hangingPunct="0">
              <a:lnSpc>
                <a:spcPct val="112000"/>
              </a:lnSpc>
              <a:spcBef>
                <a:spcPct val="0"/>
              </a:spcBef>
              <a:spcAft>
                <a:spcPct val="0"/>
              </a:spcAft>
              <a:buClr>
                <a:srgbClr val="000000"/>
              </a:buClr>
              <a:buSzPct val="45000"/>
              <a:buFont typeface="StarSymbol" charset="0"/>
              <a:buNone/>
              <a:tabLst/>
              <a:defRPr/>
            </a:pPr>
            <a:r>
              <a:rPr kumimoji="0" lang="en-US" sz="1125" b="0" i="0" u="none" strike="noStrike" kern="1200" cap="none" spc="0" normalizeH="0" baseline="0" noProof="0" dirty="0">
                <a:ln>
                  <a:noFill/>
                </a:ln>
                <a:solidFill>
                  <a:prstClr val="black"/>
                </a:solidFill>
                <a:effectLst/>
                <a:uLnTx/>
                <a:uFillTx/>
                <a:latin typeface="Arial" charset="0"/>
                <a:ea typeface="+mj-ea"/>
                <a:cs typeface="+mj-cs"/>
              </a:rPr>
              <a:t>Adopted from Claudine Isaacs</a:t>
            </a:r>
          </a:p>
        </p:txBody>
      </p:sp>
      <p:sp>
        <p:nvSpPr>
          <p:cNvPr id="4" name="TextBox 3">
            <a:extLst>
              <a:ext uri="{FF2B5EF4-FFF2-40B4-BE49-F238E27FC236}">
                <a16:creationId xmlns:a16="http://schemas.microsoft.com/office/drawing/2014/main" id="{2453864C-CAC0-5102-3A11-FFDE5457CBB4}"/>
              </a:ext>
            </a:extLst>
          </p:cNvPr>
          <p:cNvSpPr txBox="1"/>
          <p:nvPr/>
        </p:nvSpPr>
        <p:spPr>
          <a:xfrm>
            <a:off x="318655" y="5329625"/>
            <a:ext cx="6096000" cy="73866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Paloma-2: Missing survival data and were censored at time of  analysis: 13% in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palbo+AI</a:t>
            </a:r>
            <a:r>
              <a:rPr kumimoji="0" lang="en-US" sz="1400" b="0" i="0" u="none" strike="noStrike" kern="1200" cap="none" spc="0" normalizeH="0" baseline="0" noProof="0" dirty="0">
                <a:ln>
                  <a:noFill/>
                </a:ln>
                <a:solidFill>
                  <a:prstClr val="black"/>
                </a:solidFill>
                <a:effectLst/>
                <a:uLnTx/>
                <a:uFillTx/>
                <a:latin typeface="Calibri"/>
                <a:ea typeface="+mn-ea"/>
                <a:cs typeface="+mn-cs"/>
              </a:rPr>
              <a:t> arm vs 21% in control arm. 27% of pts in control arm went on to receive a CDK4/6i (24% received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palbo</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A0DF85D1-18E1-0593-0E3E-CAF67BC5D793}"/>
              </a:ext>
            </a:extLst>
          </p:cNvPr>
          <p:cNvSpPr txBox="1"/>
          <p:nvPr/>
        </p:nvSpPr>
        <p:spPr>
          <a:xfrm>
            <a:off x="2992581" y="1052942"/>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302004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B8C4-6F21-B243-8511-D009F41556D8}"/>
              </a:ext>
            </a:extLst>
          </p:cNvPr>
          <p:cNvSpPr>
            <a:spLocks noGrp="1"/>
          </p:cNvSpPr>
          <p:nvPr>
            <p:ph type="title"/>
          </p:nvPr>
        </p:nvSpPr>
        <p:spPr>
          <a:xfrm>
            <a:off x="671944" y="22835"/>
            <a:ext cx="10972800" cy="1097280"/>
          </a:xfrm>
        </p:spPr>
        <p:txBody>
          <a:bodyPr vert="horz" lIns="91440" tIns="45720" rIns="91440" bIns="45720" rtlCol="0" anchor="ctr">
            <a:normAutofit/>
          </a:bodyPr>
          <a:lstStyle/>
          <a:p>
            <a:pPr algn="ctr"/>
            <a:r>
              <a:rPr lang="en-US" sz="3200"/>
              <a:t>MAINTAIN</a:t>
            </a:r>
            <a:r>
              <a:rPr lang="en-US"/>
              <a:t> </a:t>
            </a:r>
            <a:r>
              <a:rPr lang="en-US" sz="3200" dirty="0"/>
              <a:t>Trial: Schema</a:t>
            </a:r>
            <a:endParaRPr lang="en-US" sz="3200" b="1" dirty="0"/>
          </a:p>
        </p:txBody>
      </p:sp>
      <p:cxnSp>
        <p:nvCxnSpPr>
          <p:cNvPr id="24" name="Straight Arrow Connector 23">
            <a:extLst>
              <a:ext uri="{FF2B5EF4-FFF2-40B4-BE49-F238E27FC236}">
                <a16:creationId xmlns:a16="http://schemas.microsoft.com/office/drawing/2014/main" id="{D42E9261-908A-DE41-B32E-2C45CF770EB4}"/>
              </a:ext>
            </a:extLst>
          </p:cNvPr>
          <p:cNvCxnSpPr>
            <a:cxnSpLocks/>
          </p:cNvCxnSpPr>
          <p:nvPr/>
        </p:nvCxnSpPr>
        <p:spPr>
          <a:xfrm flipV="1">
            <a:off x="5244036" y="2612936"/>
            <a:ext cx="867272" cy="548640"/>
          </a:xfrm>
          <a:prstGeom prst="straightConnector1">
            <a:avLst/>
          </a:prstGeom>
          <a:ln w="76200">
            <a:solidFill>
              <a:srgbClr val="075A4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E7DF76-E60D-E14C-B04F-65F6FACA5A08}"/>
              </a:ext>
            </a:extLst>
          </p:cNvPr>
          <p:cNvCxnSpPr>
            <a:cxnSpLocks/>
          </p:cNvCxnSpPr>
          <p:nvPr/>
        </p:nvCxnSpPr>
        <p:spPr>
          <a:xfrm>
            <a:off x="5257555" y="3482424"/>
            <a:ext cx="867272" cy="546685"/>
          </a:xfrm>
          <a:prstGeom prst="straightConnector1">
            <a:avLst/>
          </a:prstGeom>
          <a:ln w="76200">
            <a:solidFill>
              <a:srgbClr val="075A43"/>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3A6540-44D4-B94D-ABEC-AEFF84D1EE5D}"/>
              </a:ext>
            </a:extLst>
          </p:cNvPr>
          <p:cNvSpPr txBox="1"/>
          <p:nvPr/>
        </p:nvSpPr>
        <p:spPr>
          <a:xfrm>
            <a:off x="6180562" y="2327623"/>
            <a:ext cx="2377039" cy="923330"/>
          </a:xfrm>
          <a:prstGeom prst="rect">
            <a:avLst/>
          </a:prstGeom>
          <a:solidFill>
            <a:schemeClr val="bg1"/>
          </a:solidFill>
          <a:ln w="19050">
            <a:solidFill>
              <a:schemeClr val="tx1"/>
            </a:solidFill>
          </a:ln>
        </p:spPr>
        <p:txBody>
          <a:bodyPr wrap="square" rtlCol="0">
            <a:spAutoFit/>
          </a:bodyPr>
          <a:lstStyle/>
          <a:p>
            <a:pPr algn="ctr" defTabSz="914377">
              <a:defRPr/>
            </a:pPr>
            <a:r>
              <a:rPr lang="en-US" b="1" u="sng" dirty="0">
                <a:solidFill>
                  <a:srgbClr val="002060"/>
                </a:solidFill>
                <a:latin typeface="Arial" panose="020B0604020202020204" pitchFamily="34" charset="0"/>
                <a:ea typeface="ＭＳ Ｐゴシック" charset="0"/>
                <a:cs typeface="Arial" panose="020B0604020202020204" pitchFamily="34" charset="0"/>
              </a:rPr>
              <a:t>Arm 1</a:t>
            </a:r>
          </a:p>
          <a:p>
            <a:pPr algn="ctr" defTabSz="914377">
              <a:defRPr/>
            </a:pPr>
            <a:r>
              <a:rPr lang="en-US" dirty="0">
                <a:solidFill>
                  <a:srgbClr val="002060"/>
                </a:solidFill>
                <a:latin typeface="Arial" panose="020B0604020202020204" pitchFamily="34" charset="0"/>
                <a:ea typeface="ＭＳ Ｐゴシック" charset="0"/>
                <a:cs typeface="Arial" panose="020B0604020202020204" pitchFamily="34" charset="0"/>
              </a:rPr>
              <a:t>Ribociclib + Switch Endocrine Therapy*</a:t>
            </a:r>
          </a:p>
        </p:txBody>
      </p:sp>
      <p:sp>
        <p:nvSpPr>
          <p:cNvPr id="35" name="TextBox 34">
            <a:extLst>
              <a:ext uri="{FF2B5EF4-FFF2-40B4-BE49-F238E27FC236}">
                <a16:creationId xmlns:a16="http://schemas.microsoft.com/office/drawing/2014/main" id="{5859B2A7-B372-AA40-9724-791A0D7A29EC}"/>
              </a:ext>
            </a:extLst>
          </p:cNvPr>
          <p:cNvSpPr txBox="1"/>
          <p:nvPr/>
        </p:nvSpPr>
        <p:spPr>
          <a:xfrm>
            <a:off x="6168008" y="3622116"/>
            <a:ext cx="2389593" cy="923330"/>
          </a:xfrm>
          <a:prstGeom prst="rect">
            <a:avLst/>
          </a:prstGeom>
          <a:solidFill>
            <a:schemeClr val="bg1"/>
          </a:solidFill>
          <a:ln w="19050">
            <a:solidFill>
              <a:schemeClr val="tx1"/>
            </a:solidFill>
          </a:ln>
        </p:spPr>
        <p:txBody>
          <a:bodyPr wrap="square" rtlCol="0">
            <a:spAutoFit/>
          </a:bodyPr>
          <a:lstStyle/>
          <a:p>
            <a:pPr algn="ctr" defTabSz="914377">
              <a:defRPr/>
            </a:pPr>
            <a:r>
              <a:rPr lang="en-US" b="1" u="sng" dirty="0">
                <a:solidFill>
                  <a:srgbClr val="002060"/>
                </a:solidFill>
                <a:latin typeface="Arial" panose="020B0604020202020204" pitchFamily="34" charset="0"/>
                <a:ea typeface="ＭＳ Ｐゴシック" charset="0"/>
                <a:cs typeface="Arial" panose="020B0604020202020204" pitchFamily="34" charset="0"/>
              </a:rPr>
              <a:t>Arm 2</a:t>
            </a:r>
          </a:p>
          <a:p>
            <a:pPr algn="ctr" defTabSz="914377">
              <a:defRPr/>
            </a:pPr>
            <a:r>
              <a:rPr lang="en-US" dirty="0">
                <a:solidFill>
                  <a:srgbClr val="002060"/>
                </a:solidFill>
                <a:latin typeface="Arial" panose="020B0604020202020204" pitchFamily="34" charset="0"/>
                <a:ea typeface="ＭＳ Ｐゴシック" charset="0"/>
                <a:cs typeface="Arial" panose="020B0604020202020204" pitchFamily="34" charset="0"/>
              </a:rPr>
              <a:t>Placebo + Switch</a:t>
            </a:r>
          </a:p>
          <a:p>
            <a:pPr algn="ctr" defTabSz="914377">
              <a:defRPr/>
            </a:pPr>
            <a:r>
              <a:rPr lang="en-US" dirty="0">
                <a:solidFill>
                  <a:srgbClr val="002060"/>
                </a:solidFill>
                <a:latin typeface="Arial" panose="020B0604020202020204" pitchFamily="34" charset="0"/>
                <a:ea typeface="ＭＳ Ｐゴシック" charset="0"/>
                <a:cs typeface="Arial" panose="020B0604020202020204" pitchFamily="34" charset="0"/>
              </a:rPr>
              <a:t>Endocrine Therapy* </a:t>
            </a:r>
          </a:p>
        </p:txBody>
      </p:sp>
      <p:sp>
        <p:nvSpPr>
          <p:cNvPr id="5" name="Rectángulo 4">
            <a:extLst>
              <a:ext uri="{FF2B5EF4-FFF2-40B4-BE49-F238E27FC236}">
                <a16:creationId xmlns:a16="http://schemas.microsoft.com/office/drawing/2014/main" id="{09BE2907-2259-6C4C-B574-1E9B64E35066}"/>
              </a:ext>
            </a:extLst>
          </p:cNvPr>
          <p:cNvSpPr/>
          <p:nvPr/>
        </p:nvSpPr>
        <p:spPr>
          <a:xfrm>
            <a:off x="226173" y="1323917"/>
            <a:ext cx="4973259" cy="3968796"/>
          </a:xfrm>
          <a:prstGeom prst="rect">
            <a:avLst/>
          </a:prstGeom>
          <a:noFill/>
          <a:ln w="28575">
            <a:solidFill>
              <a:srgbClr val="192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spcBef>
                <a:spcPts val="600"/>
              </a:spcBef>
              <a:defRPr/>
            </a:pPr>
            <a:r>
              <a:rPr lang="en-US" b="1" u="sng" dirty="0">
                <a:solidFill>
                  <a:srgbClr val="002060"/>
                </a:solidFill>
                <a:latin typeface="Arial" panose="020B0604020202020204" pitchFamily="34" charset="0"/>
                <a:cs typeface="Arial" panose="020B0604020202020204" pitchFamily="34" charset="0"/>
              </a:rPr>
              <a:t>Key Entry Criteria</a:t>
            </a:r>
          </a:p>
          <a:p>
            <a:pPr marL="285744" indent="-194306" defTabSz="914377">
              <a:spcBef>
                <a:spcPts val="600"/>
              </a:spcBef>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Men or Women age </a:t>
            </a:r>
            <a:r>
              <a:rPr lang="en-US" u="sng" dirty="0">
                <a:solidFill>
                  <a:srgbClr val="002060"/>
                </a:solidFill>
                <a:latin typeface="Arial" panose="020B0604020202020204" pitchFamily="34" charset="0"/>
                <a:cs typeface="Arial" panose="020B0604020202020204" pitchFamily="34" charset="0"/>
              </a:rPr>
              <a:t>&gt;</a:t>
            </a:r>
            <a:r>
              <a:rPr lang="en-US" dirty="0">
                <a:solidFill>
                  <a:srgbClr val="002060"/>
                </a:solidFill>
                <a:latin typeface="Arial" panose="020B0604020202020204" pitchFamily="34" charset="0"/>
                <a:cs typeface="Arial" panose="020B0604020202020204" pitchFamily="34" charset="0"/>
              </a:rPr>
              <a:t> 18 </a:t>
            </a:r>
            <a:r>
              <a:rPr lang="en-US" dirty="0" err="1">
                <a:solidFill>
                  <a:srgbClr val="002060"/>
                </a:solidFill>
                <a:latin typeface="Arial" panose="020B0604020202020204" pitchFamily="34" charset="0"/>
                <a:cs typeface="Arial" panose="020B0604020202020204" pitchFamily="34" charset="0"/>
              </a:rPr>
              <a:t>yrs</a:t>
            </a:r>
            <a:endParaRPr lang="en-US" dirty="0">
              <a:solidFill>
                <a:srgbClr val="002060"/>
              </a:solidFill>
              <a:latin typeface="Arial" panose="020B0604020202020204" pitchFamily="34" charset="0"/>
              <a:cs typeface="Arial" panose="020B0604020202020204" pitchFamily="34" charset="0"/>
            </a:endParaRPr>
          </a:p>
          <a:p>
            <a:pPr marL="285744" indent="-194306" defTabSz="914377">
              <a:spcBef>
                <a:spcPts val="600"/>
              </a:spcBef>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ER and/or PR </a:t>
            </a:r>
            <a:r>
              <a:rPr lang="en-US" u="sng" dirty="0">
                <a:solidFill>
                  <a:srgbClr val="002060"/>
                </a:solidFill>
                <a:latin typeface="Arial" panose="020B0604020202020204" pitchFamily="34" charset="0"/>
                <a:cs typeface="Arial" panose="020B0604020202020204" pitchFamily="34" charset="0"/>
              </a:rPr>
              <a:t>&gt;</a:t>
            </a:r>
            <a:r>
              <a:rPr lang="en-US" dirty="0">
                <a:solidFill>
                  <a:srgbClr val="002060"/>
                </a:solidFill>
                <a:latin typeface="Arial" panose="020B0604020202020204" pitchFamily="34" charset="0"/>
                <a:cs typeface="Arial" panose="020B0604020202020204" pitchFamily="34" charset="0"/>
              </a:rPr>
              <a:t> 1%, HER2- MBC</a:t>
            </a:r>
          </a:p>
          <a:p>
            <a:pPr marL="285744" indent="-194306" defTabSz="914377">
              <a:spcBef>
                <a:spcPts val="600"/>
              </a:spcBef>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Progression on ET + any CDK 4/6 inhibitor</a:t>
            </a:r>
          </a:p>
          <a:p>
            <a:pPr marL="285744" indent="-194306" defTabSz="914377">
              <a:spcBef>
                <a:spcPts val="600"/>
              </a:spcBef>
              <a:buFont typeface="Arial" panose="020B0604020202020204" pitchFamily="34" charset="0"/>
              <a:buChar char="•"/>
              <a:defRPr/>
            </a:pPr>
            <a:r>
              <a:rPr lang="en-US" u="sng" dirty="0">
                <a:solidFill>
                  <a:srgbClr val="002060"/>
                </a:solidFill>
                <a:latin typeface="Arial" panose="020B0604020202020204" pitchFamily="34" charset="0"/>
                <a:cs typeface="Arial" panose="020B0604020202020204" pitchFamily="34" charset="0"/>
              </a:rPr>
              <a:t>&lt;</a:t>
            </a:r>
            <a:r>
              <a:rPr lang="en-US" dirty="0">
                <a:solidFill>
                  <a:srgbClr val="002060"/>
                </a:solidFill>
                <a:latin typeface="Arial" panose="020B0604020202020204" pitchFamily="34" charset="0"/>
                <a:cs typeface="Arial" panose="020B0604020202020204" pitchFamily="34" charset="0"/>
              </a:rPr>
              <a:t> 1 line of chemotherapy for MBC</a:t>
            </a:r>
          </a:p>
          <a:p>
            <a:pPr marL="285744" indent="-194306" defTabSz="914377">
              <a:spcBef>
                <a:spcPts val="600"/>
              </a:spcBef>
              <a:buFont typeface="Arial" panose="020B0604020202020204" pitchFamily="34" charset="0"/>
              <a:buChar char="•"/>
              <a:defRPr/>
            </a:pPr>
            <a:r>
              <a:rPr lang="es-ES" dirty="0" err="1">
                <a:solidFill>
                  <a:srgbClr val="002060"/>
                </a:solidFill>
                <a:latin typeface="Arial" panose="020B0604020202020204" pitchFamily="34" charset="0"/>
                <a:cs typeface="Arial" panose="020B0604020202020204" pitchFamily="34" charset="0"/>
              </a:rPr>
              <a:t>Measurable</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or</a:t>
            </a:r>
            <a:r>
              <a:rPr lang="es-ES" dirty="0">
                <a:solidFill>
                  <a:srgbClr val="002060"/>
                </a:solidFill>
                <a:latin typeface="Arial" panose="020B0604020202020204" pitchFamily="34" charset="0"/>
                <a:cs typeface="Arial" panose="020B0604020202020204" pitchFamily="34" charset="0"/>
              </a:rPr>
              <a:t> non-</a:t>
            </a:r>
            <a:r>
              <a:rPr lang="es-ES" dirty="0" err="1">
                <a:solidFill>
                  <a:srgbClr val="002060"/>
                </a:solidFill>
                <a:latin typeface="Arial" panose="020B0604020202020204" pitchFamily="34" charset="0"/>
                <a:cs typeface="Arial" panose="020B0604020202020204" pitchFamily="34" charset="0"/>
              </a:rPr>
              <a:t>measurable</a:t>
            </a:r>
            <a:endParaRPr lang="es-ES" dirty="0">
              <a:solidFill>
                <a:srgbClr val="002060"/>
              </a:solidFill>
              <a:latin typeface="Arial" panose="020B0604020202020204" pitchFamily="34" charset="0"/>
              <a:cs typeface="Arial" panose="020B0604020202020204" pitchFamily="34" charset="0"/>
            </a:endParaRPr>
          </a:p>
          <a:p>
            <a:pPr marL="285744" indent="-194306" defTabSz="914377">
              <a:spcBef>
                <a:spcPts val="600"/>
              </a:spcBef>
              <a:buFont typeface="Arial" panose="020B0604020202020204" pitchFamily="34" charset="0"/>
              <a:buChar char="•"/>
              <a:defRPr/>
            </a:pPr>
            <a:r>
              <a:rPr lang="es-ES" dirty="0">
                <a:solidFill>
                  <a:srgbClr val="002060"/>
                </a:solidFill>
                <a:latin typeface="Arial" panose="020B0604020202020204" pitchFamily="34" charset="0"/>
                <a:cs typeface="Arial" panose="020B0604020202020204" pitchFamily="34" charset="0"/>
              </a:rPr>
              <a:t>PS 0 </a:t>
            </a:r>
            <a:r>
              <a:rPr lang="es-ES" dirty="0" err="1">
                <a:solidFill>
                  <a:srgbClr val="002060"/>
                </a:solidFill>
                <a:latin typeface="Arial" panose="020B0604020202020204" pitchFamily="34" charset="0"/>
                <a:cs typeface="Arial" panose="020B0604020202020204" pitchFamily="34" charset="0"/>
              </a:rPr>
              <a:t>or</a:t>
            </a:r>
            <a:r>
              <a:rPr lang="es-ES" dirty="0">
                <a:solidFill>
                  <a:srgbClr val="002060"/>
                </a:solidFill>
                <a:latin typeface="Arial" panose="020B0604020202020204" pitchFamily="34" charset="0"/>
                <a:cs typeface="Arial" panose="020B0604020202020204" pitchFamily="34" charset="0"/>
              </a:rPr>
              <a:t> 1</a:t>
            </a:r>
          </a:p>
          <a:p>
            <a:pPr marL="285744" indent="-194306" defTabSz="914377">
              <a:spcBef>
                <a:spcPts val="600"/>
              </a:spcBef>
              <a:buFont typeface="Arial" panose="020B0604020202020204" pitchFamily="34" charset="0"/>
              <a:buChar char="•"/>
              <a:defRPr/>
            </a:pPr>
            <a:r>
              <a:rPr lang="es-ES" dirty="0" err="1">
                <a:solidFill>
                  <a:srgbClr val="002060"/>
                </a:solidFill>
                <a:latin typeface="Arial" panose="020B0604020202020204" pitchFamily="34" charset="0"/>
                <a:cs typeface="Arial" panose="020B0604020202020204" pitchFamily="34" charset="0"/>
              </a:rPr>
              <a:t>Postmenopausal</a:t>
            </a:r>
            <a:endParaRPr lang="es-ES" dirty="0">
              <a:solidFill>
                <a:srgbClr val="002060"/>
              </a:solidFill>
              <a:latin typeface="Arial" panose="020B0604020202020204" pitchFamily="34" charset="0"/>
              <a:cs typeface="Arial" panose="020B0604020202020204" pitchFamily="34" charset="0"/>
            </a:endParaRPr>
          </a:p>
          <a:p>
            <a:pPr marL="742932" lvl="1" indent="-194306" defTabSz="914377">
              <a:spcBef>
                <a:spcPts val="600"/>
              </a:spcBef>
              <a:buFont typeface="Arial" panose="020B0604020202020204" pitchFamily="34" charset="0"/>
              <a:buChar char="•"/>
              <a:defRPr/>
            </a:pPr>
            <a:r>
              <a:rPr lang="es-ES" dirty="0" err="1">
                <a:solidFill>
                  <a:srgbClr val="002060"/>
                </a:solidFill>
                <a:latin typeface="Arial" panose="020B0604020202020204" pitchFamily="34" charset="0"/>
                <a:cs typeface="Arial" panose="020B0604020202020204" pitchFamily="34" charset="0"/>
              </a:rPr>
              <a:t>GnRH</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agonist</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allowed</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if</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premenopausal</a:t>
            </a:r>
            <a:endParaRPr lang="es-ES" dirty="0">
              <a:solidFill>
                <a:srgbClr val="002060"/>
              </a:solidFill>
              <a:latin typeface="Arial" panose="020B0604020202020204" pitchFamily="34" charset="0"/>
              <a:cs typeface="Arial" panose="020B0604020202020204" pitchFamily="34" charset="0"/>
            </a:endParaRPr>
          </a:p>
          <a:p>
            <a:pPr marL="285744" indent="-194306" defTabSz="914377">
              <a:spcBef>
                <a:spcPts val="600"/>
              </a:spcBef>
              <a:buFont typeface="Arial" panose="020B0604020202020204" pitchFamily="34" charset="0"/>
              <a:buChar char="•"/>
              <a:defRPr/>
            </a:pPr>
            <a:r>
              <a:rPr lang="es-ES" dirty="0" err="1">
                <a:solidFill>
                  <a:srgbClr val="002060"/>
                </a:solidFill>
                <a:latin typeface="Arial" panose="020B0604020202020204" pitchFamily="34" charset="0"/>
                <a:cs typeface="Arial" panose="020B0604020202020204" pitchFamily="34" charset="0"/>
              </a:rPr>
              <a:t>Stable</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brain</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metastases</a:t>
            </a:r>
            <a:r>
              <a:rPr lang="es-ES" dirty="0">
                <a:solidFill>
                  <a:srgbClr val="002060"/>
                </a:solidFill>
                <a:latin typeface="Arial" panose="020B0604020202020204" pitchFamily="34" charset="0"/>
                <a:cs typeface="Arial" panose="020B0604020202020204" pitchFamily="34" charset="0"/>
              </a:rPr>
              <a:t> </a:t>
            </a:r>
            <a:r>
              <a:rPr lang="es-ES" dirty="0" err="1">
                <a:solidFill>
                  <a:srgbClr val="002060"/>
                </a:solidFill>
                <a:latin typeface="Arial" panose="020B0604020202020204" pitchFamily="34" charset="0"/>
                <a:cs typeface="Arial" panose="020B0604020202020204" pitchFamily="34" charset="0"/>
              </a:rPr>
              <a:t>allowed</a:t>
            </a:r>
            <a:endParaRPr lang="es-ES" dirty="0">
              <a:solidFill>
                <a:srgbClr val="00206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176B6BD-732A-4127-A3EB-2FA5BC322401}"/>
              </a:ext>
            </a:extLst>
          </p:cNvPr>
          <p:cNvSpPr txBox="1"/>
          <p:nvPr/>
        </p:nvSpPr>
        <p:spPr>
          <a:xfrm>
            <a:off x="33453" y="5737653"/>
            <a:ext cx="12192000" cy="492443"/>
          </a:xfrm>
          <a:prstGeom prst="rect">
            <a:avLst/>
          </a:prstGeom>
          <a:noFill/>
          <a:ln>
            <a:noFill/>
          </a:ln>
        </p:spPr>
        <p:txBody>
          <a:bodyPr wrap="square" rtlCol="0">
            <a:spAutoFit/>
          </a:bodyPr>
          <a:lstStyle/>
          <a:p>
            <a:pPr marL="285744" lvl="1" indent="-285744" defTabSz="914377">
              <a:spcBef>
                <a:spcPts val="600"/>
              </a:spcBef>
              <a:buFont typeface="Arial" panose="020B0604020202020204" pitchFamily="34" charset="0"/>
              <a:buChar char="•"/>
              <a:defRPr/>
            </a:pPr>
            <a:r>
              <a:rPr lang="en-US" sz="1300" dirty="0">
                <a:solidFill>
                  <a:srgbClr val="002060"/>
                </a:solidFill>
                <a:latin typeface="Arial" panose="020B0604020202020204" pitchFamily="34" charset="0"/>
                <a:ea typeface="ＭＳ Ｐゴシック" charset="0"/>
                <a:cs typeface="Arial" panose="020B0604020202020204" pitchFamily="34" charset="0"/>
              </a:rPr>
              <a:t>Fulvestrant as endocrine therapy in pts with progression on a prior aromatase inhibitor for MBC and no prior fulvestrant; Protocol amended to allow exemestane as endocrine therapy if progression on prior fulvestrant (September 2018); Ribociclib 600 mg administered 3 weeks on/1 week off</a:t>
            </a:r>
          </a:p>
        </p:txBody>
      </p:sp>
      <p:sp>
        <p:nvSpPr>
          <p:cNvPr id="32" name="TextBox 31">
            <a:extLst>
              <a:ext uri="{FF2B5EF4-FFF2-40B4-BE49-F238E27FC236}">
                <a16:creationId xmlns:a16="http://schemas.microsoft.com/office/drawing/2014/main" id="{502200CA-523B-1A4D-8315-44459795AEF5}"/>
              </a:ext>
            </a:extLst>
          </p:cNvPr>
          <p:cNvSpPr txBox="1"/>
          <p:nvPr/>
        </p:nvSpPr>
        <p:spPr>
          <a:xfrm>
            <a:off x="5422458" y="3123193"/>
            <a:ext cx="518091" cy="369332"/>
          </a:xfrm>
          <a:prstGeom prst="rect">
            <a:avLst/>
          </a:prstGeom>
          <a:noFill/>
          <a:ln w="28575">
            <a:noFill/>
          </a:ln>
        </p:spPr>
        <p:txBody>
          <a:bodyPr wrap="none" rtlCol="0">
            <a:spAutoFit/>
          </a:bodyPr>
          <a:lstStyle/>
          <a:p>
            <a:pPr defTabSz="914377">
              <a:defRPr/>
            </a:pPr>
            <a:r>
              <a:rPr lang="en-US" b="1" dirty="0">
                <a:solidFill>
                  <a:srgbClr val="075A43"/>
                </a:solidFill>
                <a:latin typeface="Arial" panose="020B0604020202020204"/>
                <a:ea typeface="ＭＳ Ｐゴシック" charset="0"/>
              </a:rPr>
              <a:t>1:1</a:t>
            </a:r>
          </a:p>
        </p:txBody>
      </p:sp>
      <p:sp>
        <p:nvSpPr>
          <p:cNvPr id="13" name="TextBox 12">
            <a:extLst>
              <a:ext uri="{FF2B5EF4-FFF2-40B4-BE49-F238E27FC236}">
                <a16:creationId xmlns:a16="http://schemas.microsoft.com/office/drawing/2014/main" id="{BB6156EC-DA74-E944-ACAD-497EA205BA4D}"/>
              </a:ext>
            </a:extLst>
          </p:cNvPr>
          <p:cNvSpPr txBox="1"/>
          <p:nvPr/>
        </p:nvSpPr>
        <p:spPr>
          <a:xfrm>
            <a:off x="5253326" y="4167689"/>
            <a:ext cx="870751" cy="369332"/>
          </a:xfrm>
          <a:prstGeom prst="rect">
            <a:avLst/>
          </a:prstGeom>
          <a:noFill/>
          <a:ln w="28575">
            <a:noFill/>
          </a:ln>
        </p:spPr>
        <p:txBody>
          <a:bodyPr wrap="none" rtlCol="0">
            <a:spAutoFit/>
          </a:bodyPr>
          <a:lstStyle/>
          <a:p>
            <a:pPr defTabSz="914377">
              <a:defRPr/>
            </a:pPr>
            <a:r>
              <a:rPr lang="en-US" b="1" dirty="0">
                <a:solidFill>
                  <a:srgbClr val="075A43"/>
                </a:solidFill>
                <a:latin typeface="Arial" panose="020B0604020202020204"/>
                <a:ea typeface="ＭＳ Ｐゴシック" charset="0"/>
              </a:rPr>
              <a:t>N=120</a:t>
            </a:r>
          </a:p>
        </p:txBody>
      </p:sp>
      <p:sp>
        <p:nvSpPr>
          <p:cNvPr id="14" name="Rectángulo 4">
            <a:extLst>
              <a:ext uri="{FF2B5EF4-FFF2-40B4-BE49-F238E27FC236}">
                <a16:creationId xmlns:a16="http://schemas.microsoft.com/office/drawing/2014/main" id="{DEFF92E8-F9E1-EA40-AA11-B770A944826A}"/>
              </a:ext>
            </a:extLst>
          </p:cNvPr>
          <p:cNvSpPr/>
          <p:nvPr/>
        </p:nvSpPr>
        <p:spPr>
          <a:xfrm>
            <a:off x="8784746" y="1356157"/>
            <a:ext cx="3181081" cy="39365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b="1" u="sng" dirty="0">
                <a:solidFill>
                  <a:srgbClr val="002060"/>
                </a:solidFill>
                <a:latin typeface="Arial" panose="020B0604020202020204" pitchFamily="34" charset="0"/>
                <a:cs typeface="Arial" panose="020B0604020202020204" pitchFamily="34" charset="0"/>
              </a:rPr>
              <a:t>Primary Endpoint</a:t>
            </a:r>
          </a:p>
          <a:p>
            <a:pPr marL="377181" indent="-285744" defTabSz="914377">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Progression free survival</a:t>
            </a:r>
          </a:p>
          <a:p>
            <a:pPr marL="834370" lvl="1" indent="-285744" defTabSz="914377">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Locally assessed per RECIST 1.1</a:t>
            </a:r>
          </a:p>
          <a:p>
            <a:pPr marL="91438" defTabSz="914377">
              <a:defRPr/>
            </a:pPr>
            <a:endParaRPr lang="en-US" dirty="0">
              <a:solidFill>
                <a:srgbClr val="002060"/>
              </a:solidFill>
              <a:latin typeface="Arial" panose="020B0604020202020204" pitchFamily="34" charset="0"/>
              <a:cs typeface="Arial" panose="020B0604020202020204" pitchFamily="34" charset="0"/>
            </a:endParaRPr>
          </a:p>
          <a:p>
            <a:pPr defTabSz="914377">
              <a:defRPr/>
            </a:pPr>
            <a:r>
              <a:rPr lang="en-US" b="1" u="sng" dirty="0">
                <a:solidFill>
                  <a:srgbClr val="002060"/>
                </a:solidFill>
                <a:latin typeface="Arial" panose="020B0604020202020204" pitchFamily="34" charset="0"/>
                <a:cs typeface="Arial" panose="020B0604020202020204" pitchFamily="34" charset="0"/>
              </a:rPr>
              <a:t>Secondary Endpoints</a:t>
            </a:r>
          </a:p>
          <a:p>
            <a:pPr marL="377181" indent="-285744" defTabSz="914377">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Overall response rate</a:t>
            </a:r>
          </a:p>
          <a:p>
            <a:pPr marL="377181" indent="-285744" defTabSz="914377">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Clinical benefit rate</a:t>
            </a:r>
          </a:p>
          <a:p>
            <a:pPr marL="377181" indent="-285744" defTabSz="914377">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Safety</a:t>
            </a:r>
          </a:p>
          <a:p>
            <a:pPr marL="377181" indent="-285744" defTabSz="914377">
              <a:buFont typeface="Arial" panose="020B0604020202020204" pitchFamily="34" charset="0"/>
              <a:buChar char="•"/>
              <a:defRPr/>
            </a:pPr>
            <a:r>
              <a:rPr lang="en-US" dirty="0">
                <a:solidFill>
                  <a:srgbClr val="002060"/>
                </a:solidFill>
                <a:latin typeface="Arial" panose="020B0604020202020204" pitchFamily="34" charset="0"/>
                <a:cs typeface="Arial" panose="020B0604020202020204" pitchFamily="34" charset="0"/>
              </a:rPr>
              <a:t>Tumor and blood markers, including circulating tumor DNA</a:t>
            </a:r>
          </a:p>
        </p:txBody>
      </p:sp>
      <p:sp>
        <p:nvSpPr>
          <p:cNvPr id="21" name="Text Placeholder 5">
            <a:extLst>
              <a:ext uri="{FF2B5EF4-FFF2-40B4-BE49-F238E27FC236}">
                <a16:creationId xmlns:a16="http://schemas.microsoft.com/office/drawing/2014/main" id="{3C5132B5-F6ED-B04E-BA0E-D9DDE07C4D7C}"/>
              </a:ext>
            </a:extLst>
          </p:cNvPr>
          <p:cNvSpPr txBox="1">
            <a:spLocks/>
          </p:cNvSpPr>
          <p:nvPr/>
        </p:nvSpPr>
        <p:spPr>
          <a:xfrm>
            <a:off x="3368040" y="6493805"/>
            <a:ext cx="4058675" cy="330743"/>
          </a:xfrm>
          <a:prstGeom prst="rect">
            <a:avLst/>
          </a:prstGeom>
        </p:spPr>
        <p:txBody>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en-US" sz="1000" dirty="0"/>
              <a:t>Kevin Kalinsky, MD, MS</a:t>
            </a:r>
          </a:p>
        </p:txBody>
      </p:sp>
    </p:spTree>
    <p:extLst>
      <p:ext uri="{BB962C8B-B14F-4D97-AF65-F5344CB8AC3E}">
        <p14:creationId xmlns:p14="http://schemas.microsoft.com/office/powerpoint/2010/main" val="173022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2BFF9EB-52BD-47D1-AAE8-98C84F7FCBD5}"/>
              </a:ext>
            </a:extLst>
          </p:cNvPr>
          <p:cNvGraphicFramePr>
            <a:graphicFrameLocks noGrp="1"/>
          </p:cNvGraphicFramePr>
          <p:nvPr/>
        </p:nvGraphicFramePr>
        <p:xfrm>
          <a:off x="344378" y="773605"/>
          <a:ext cx="5586986" cy="4968240"/>
        </p:xfrm>
        <a:graphic>
          <a:graphicData uri="http://schemas.openxmlformats.org/drawingml/2006/table">
            <a:tbl>
              <a:tblPr firstRow="1" bandRow="1">
                <a:tableStyleId>{6E25E649-3F16-4E02-A733-19D2CDBF48F0}</a:tableStyleId>
              </a:tblPr>
              <a:tblGrid>
                <a:gridCol w="3284612">
                  <a:extLst>
                    <a:ext uri="{9D8B030D-6E8A-4147-A177-3AD203B41FA5}">
                      <a16:colId xmlns:a16="http://schemas.microsoft.com/office/drawing/2014/main" val="124576450"/>
                    </a:ext>
                  </a:extLst>
                </a:gridCol>
                <a:gridCol w="1151187">
                  <a:extLst>
                    <a:ext uri="{9D8B030D-6E8A-4147-A177-3AD203B41FA5}">
                      <a16:colId xmlns:a16="http://schemas.microsoft.com/office/drawing/2014/main" val="2296479947"/>
                    </a:ext>
                  </a:extLst>
                </a:gridCol>
                <a:gridCol w="1151187">
                  <a:extLst>
                    <a:ext uri="{9D8B030D-6E8A-4147-A177-3AD203B41FA5}">
                      <a16:colId xmlns:a16="http://schemas.microsoft.com/office/drawing/2014/main" val="20001"/>
                    </a:ext>
                  </a:extLst>
                </a:gridCol>
              </a:tblGrid>
              <a:tr h="538480">
                <a:tc>
                  <a:txBody>
                    <a:bodyPr/>
                    <a:lstStyle/>
                    <a:p>
                      <a:pPr>
                        <a:spcBef>
                          <a:spcPts val="0"/>
                        </a:spcBef>
                      </a:pPr>
                      <a:endParaRPr lang="en-US" sz="1300" dirty="0">
                        <a:solidFill>
                          <a:schemeClr val="bg1"/>
                        </a:solidFill>
                        <a:latin typeface="+mn-lt"/>
                        <a:cs typeface="Arial" panose="020B0604020202020204" pitchFamily="34" charset="0"/>
                      </a:endParaRPr>
                    </a:p>
                  </a:txBody>
                  <a:tcPr>
                    <a:noFill/>
                  </a:tcPr>
                </a:tc>
                <a:tc>
                  <a:txBody>
                    <a:bodyPr/>
                    <a:lstStyle/>
                    <a:p>
                      <a:pPr marL="0" algn="ctr" defTabSz="914400" rtl="0" eaLnBrk="1" latinLnBrk="0" hangingPunct="1">
                        <a:spcBef>
                          <a:spcPts val="0"/>
                        </a:spcBef>
                      </a:pPr>
                      <a:r>
                        <a:rPr lang="en-US" sz="1500" kern="1200" dirty="0">
                          <a:solidFill>
                            <a:schemeClr val="bg1"/>
                          </a:solidFill>
                        </a:rPr>
                        <a:t>Placebo</a:t>
                      </a:r>
                    </a:p>
                    <a:p>
                      <a:pPr marL="0" algn="ctr" defTabSz="914400" rtl="0" eaLnBrk="1" latinLnBrk="0" hangingPunct="1">
                        <a:spcBef>
                          <a:spcPts val="0"/>
                        </a:spcBef>
                      </a:pPr>
                      <a:r>
                        <a:rPr lang="en-US" sz="1500" kern="1200" dirty="0">
                          <a:solidFill>
                            <a:schemeClr val="bg1"/>
                          </a:solidFill>
                        </a:rPr>
                        <a:t>(n=59) </a:t>
                      </a:r>
                      <a:endParaRPr lang="en-US" sz="1500" b="1" kern="1200" dirty="0">
                        <a:solidFill>
                          <a:schemeClr val="bg1"/>
                        </a:solidFill>
                        <a:latin typeface="+mn-lt"/>
                        <a:ea typeface="+mn-ea"/>
                        <a:cs typeface="Arial" panose="020B0604020202020204" pitchFamily="34" charset="0"/>
                      </a:endParaRPr>
                    </a:p>
                  </a:txBody>
                  <a:tcPr anchor="ctr">
                    <a:solidFill>
                      <a:srgbClr val="C00000"/>
                    </a:solidFill>
                  </a:tcPr>
                </a:tc>
                <a:tc>
                  <a:txBody>
                    <a:bodyPr/>
                    <a:lstStyle/>
                    <a:p>
                      <a:pPr algn="ctr">
                        <a:spcBef>
                          <a:spcPts val="0"/>
                        </a:spcBef>
                      </a:pPr>
                      <a:r>
                        <a:rPr lang="en-US" sz="1500" dirty="0">
                          <a:solidFill>
                            <a:schemeClr val="bg1"/>
                          </a:solidFill>
                        </a:rPr>
                        <a:t>Ribociclib (n=60) </a:t>
                      </a:r>
                      <a:endParaRPr lang="en-US" sz="1500" dirty="0">
                        <a:solidFill>
                          <a:schemeClr val="bg1"/>
                        </a:solidFill>
                        <a:latin typeface="+mn-lt"/>
                        <a:cs typeface="Arial" panose="020B0604020202020204" pitchFamily="34" charset="0"/>
                      </a:endParaRPr>
                    </a:p>
                  </a:txBody>
                  <a:tcPr anchor="ctr">
                    <a:solidFill>
                      <a:srgbClr val="003387"/>
                    </a:solidFill>
                  </a:tcPr>
                </a:tc>
                <a:extLst>
                  <a:ext uri="{0D108BD9-81ED-4DB2-BD59-A6C34878D82A}">
                    <a16:rowId xmlns:a16="http://schemas.microsoft.com/office/drawing/2014/main" val="10000"/>
                  </a:ext>
                </a:extLst>
              </a:tr>
              <a:tr h="294640">
                <a:tc>
                  <a:txBody>
                    <a:bodyPr/>
                    <a:lstStyle/>
                    <a:p>
                      <a:pPr marL="0" lvl="2" indent="0">
                        <a:lnSpc>
                          <a:spcPct val="100000"/>
                        </a:lnSpc>
                        <a:spcBef>
                          <a:spcPts val="300"/>
                        </a:spcBef>
                      </a:pPr>
                      <a:r>
                        <a:rPr lang="en-US" sz="1300" b="1" baseline="0" dirty="0">
                          <a:solidFill>
                            <a:srgbClr val="002557"/>
                          </a:solidFill>
                        </a:rPr>
                        <a:t>Female - no. (%)</a:t>
                      </a:r>
                      <a:endParaRPr lang="en-US" sz="1300" b="1" baseline="0" dirty="0">
                        <a:solidFill>
                          <a:srgbClr val="002557"/>
                        </a:solidFill>
                        <a:latin typeface="+mn-lt"/>
                        <a:cs typeface="Arial" panose="020B0604020202020204" pitchFamily="34" charset="0"/>
                      </a:endParaRPr>
                    </a:p>
                  </a:txBody>
                  <a:tcPr/>
                </a:tc>
                <a:tc>
                  <a:txBody>
                    <a:bodyPr/>
                    <a:lstStyle/>
                    <a:p>
                      <a:pPr marL="0" indent="0" algn="ctr">
                        <a:spcBef>
                          <a:spcPts val="0"/>
                        </a:spcBef>
                        <a:buFont typeface="Arial" panose="020B0604020202020204" pitchFamily="34" charset="0"/>
                        <a:buNone/>
                      </a:pPr>
                      <a:r>
                        <a:rPr lang="en-US" sz="1300" baseline="0" dirty="0">
                          <a:solidFill>
                            <a:srgbClr val="002557"/>
                          </a:solidFill>
                        </a:rPr>
                        <a:t>58 (99%)</a:t>
                      </a:r>
                      <a:endParaRPr lang="en-US" sz="1300" baseline="0" dirty="0">
                        <a:solidFill>
                          <a:srgbClr val="002557"/>
                        </a:solidFill>
                        <a:latin typeface="+mn-lt"/>
                        <a:cs typeface="Arial" panose="020B0604020202020204" pitchFamily="34" charset="0"/>
                      </a:endParaRPr>
                    </a:p>
                  </a:txBody>
                  <a:tcPr anchor="ctr"/>
                </a:tc>
                <a:tc>
                  <a:txBody>
                    <a:bodyPr/>
                    <a:lstStyle/>
                    <a:p>
                      <a:pPr marL="0" lvl="1" indent="0" algn="ctr">
                        <a:lnSpc>
                          <a:spcPct val="100000"/>
                        </a:lnSpc>
                        <a:spcBef>
                          <a:spcPts val="300"/>
                        </a:spcBef>
                      </a:pPr>
                      <a:r>
                        <a:rPr lang="en-US" sz="1300" baseline="0" dirty="0">
                          <a:solidFill>
                            <a:srgbClr val="002557"/>
                          </a:solidFill>
                        </a:rPr>
                        <a:t>60 (100%)</a:t>
                      </a:r>
                      <a:endParaRPr lang="en-US" sz="130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10001"/>
                  </a:ext>
                </a:extLst>
              </a:tr>
              <a:tr h="2946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baseline="0" dirty="0">
                          <a:solidFill>
                            <a:srgbClr val="002557"/>
                          </a:solidFill>
                        </a:rPr>
                        <a:t>Median age – years (IQR)</a:t>
                      </a:r>
                      <a:endParaRPr lang="en-US" sz="1300" b="1" i="0" baseline="0" dirty="0">
                        <a:solidFill>
                          <a:srgbClr val="002557"/>
                        </a:solidFill>
                        <a:latin typeface="+mn-lt"/>
                        <a:cs typeface="Arial" panose="020B0604020202020204" pitchFamily="34" charset="0"/>
                      </a:endParaRPr>
                    </a:p>
                  </a:txBody>
                  <a:tcPr/>
                </a:tc>
                <a:tc>
                  <a:txBody>
                    <a:bodyPr/>
                    <a:lstStyle/>
                    <a:p>
                      <a:pPr marL="0" indent="0" algn="ctr">
                        <a:spcBef>
                          <a:spcPts val="0"/>
                        </a:spcBef>
                        <a:buFont typeface="Arial" panose="020B0604020202020204" pitchFamily="34" charset="0"/>
                        <a:buNone/>
                      </a:pPr>
                      <a:r>
                        <a:rPr lang="en-US" sz="1300" baseline="0" dirty="0">
                          <a:solidFill>
                            <a:srgbClr val="002557"/>
                          </a:solidFill>
                        </a:rPr>
                        <a:t>59 (52-65)</a:t>
                      </a:r>
                      <a:endParaRPr lang="en-US" sz="1300" b="0"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 55 (48-67)</a:t>
                      </a:r>
                      <a:endParaRPr lang="en-US" sz="1300" b="0" i="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1026684984"/>
                  </a:ext>
                </a:extLst>
              </a:tr>
              <a:tr h="2946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baseline="0" dirty="0">
                          <a:solidFill>
                            <a:srgbClr val="002557"/>
                          </a:solidFill>
                        </a:rPr>
                        <a:t>Race or ethnic group – no. (%)</a:t>
                      </a:r>
                      <a:endParaRPr lang="en-US" sz="1300" b="1" i="0" baseline="0" dirty="0">
                        <a:solidFill>
                          <a:srgbClr val="002557"/>
                        </a:solidFill>
                        <a:latin typeface="+mn-lt"/>
                        <a:cs typeface="Arial" panose="020B0604020202020204" pitchFamily="34" charset="0"/>
                      </a:endParaRPr>
                    </a:p>
                  </a:txBody>
                  <a:tcPr/>
                </a:tc>
                <a:tc>
                  <a:txBody>
                    <a:bodyPr/>
                    <a:lstStyle/>
                    <a:p>
                      <a:pPr marL="0" indent="0" algn="ctr">
                        <a:spcBef>
                          <a:spcPts val="0"/>
                        </a:spcBef>
                        <a:buFont typeface="Arial" panose="020B0604020202020204" pitchFamily="34" charset="0"/>
                        <a:buNone/>
                      </a:pPr>
                      <a:endParaRPr lang="en-US" sz="1300" b="0"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300" b="0" i="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52444437"/>
                  </a:ext>
                </a:extLst>
              </a:tr>
              <a:tr h="294640">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White</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42 (71%)</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46 (77%)</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644748727"/>
                  </a:ext>
                </a:extLst>
              </a:tr>
              <a:tr h="294640">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Black</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8 (14%)</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5 (8%)</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386044083"/>
                  </a:ext>
                </a:extLst>
              </a:tr>
              <a:tr h="294640">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Asian</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2 (3%)</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5 (8%)</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733246431"/>
                  </a:ext>
                </a:extLst>
              </a:tr>
              <a:tr h="294640">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Other or not specified</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7 (12%)</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4 (7%)</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267462556"/>
                  </a:ext>
                </a:extLst>
              </a:tr>
              <a:tr h="2946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baseline="0" dirty="0">
                          <a:solidFill>
                            <a:srgbClr val="002557"/>
                          </a:solidFill>
                        </a:rPr>
                        <a:t>ECOG PS – no. (%)</a:t>
                      </a:r>
                      <a:endParaRPr lang="en-US" sz="1300" b="1" i="0" baseline="0" dirty="0">
                        <a:solidFill>
                          <a:srgbClr val="002557"/>
                        </a:solidFill>
                        <a:latin typeface="+mn-lt"/>
                        <a:cs typeface="Arial" panose="020B0604020202020204" pitchFamily="34" charset="0"/>
                      </a:endParaRPr>
                    </a:p>
                  </a:txBody>
                  <a:tcPr/>
                </a:tc>
                <a:tc>
                  <a:txBody>
                    <a:bodyPr/>
                    <a:lstStyle/>
                    <a:p>
                      <a:pPr marL="0" indent="0" algn="ctr">
                        <a:spcBef>
                          <a:spcPts val="0"/>
                        </a:spcBef>
                        <a:buFont typeface="Arial" panose="020B0604020202020204" pitchFamily="34" charset="0"/>
                        <a:buNone/>
                      </a:pPr>
                      <a:endParaRPr lang="en-US" sz="1300" b="0"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300" b="0" i="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3130942877"/>
                  </a:ext>
                </a:extLst>
              </a:tr>
              <a:tr h="294640">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0</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38 (64%)</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40 (67%)</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520927311"/>
                  </a:ext>
                </a:extLst>
              </a:tr>
              <a:tr h="294640">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1</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a:ln>
                            <a:noFill/>
                          </a:ln>
                          <a:solidFill>
                            <a:srgbClr val="002557"/>
                          </a:solidFill>
                          <a:effectLst/>
                          <a:uLnTx/>
                          <a:uFillTx/>
                        </a:rPr>
                        <a:t>21 (36%)</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20 (33%)</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835212316"/>
                  </a:ext>
                </a:extLst>
              </a:tr>
              <a:tr h="294640">
                <a:tc>
                  <a:txBody>
                    <a:bodyPr/>
                    <a:lstStyle/>
                    <a:p>
                      <a:pPr marL="0" lvl="2" indent="0">
                        <a:lnSpc>
                          <a:spcPct val="100000"/>
                        </a:lnSpc>
                        <a:spcBef>
                          <a:spcPts val="300"/>
                        </a:spcBef>
                      </a:pPr>
                      <a:r>
                        <a:rPr lang="en-US" sz="1300" b="1" kern="1200" baseline="0" dirty="0">
                          <a:solidFill>
                            <a:srgbClr val="002557"/>
                          </a:solidFill>
                        </a:rPr>
                        <a:t>De Novo Metastasis at </a:t>
                      </a:r>
                      <a:r>
                        <a:rPr lang="en-US" sz="1300" b="1" kern="1200" baseline="0" dirty="0" err="1">
                          <a:solidFill>
                            <a:srgbClr val="002557"/>
                          </a:solidFill>
                        </a:rPr>
                        <a:t>Dx</a:t>
                      </a:r>
                      <a:r>
                        <a:rPr lang="en-US" sz="1300" b="1" kern="1200" baseline="0" dirty="0">
                          <a:solidFill>
                            <a:srgbClr val="002557"/>
                          </a:solidFill>
                        </a:rPr>
                        <a:t> - </a:t>
                      </a:r>
                      <a:r>
                        <a:rPr lang="en-US" sz="1300" b="1" baseline="0" dirty="0">
                          <a:solidFill>
                            <a:srgbClr val="002557"/>
                          </a:solidFill>
                        </a:rPr>
                        <a:t>no. (%)</a:t>
                      </a:r>
                      <a:r>
                        <a:rPr lang="en-US" sz="1300" b="1" baseline="30000" dirty="0">
                          <a:solidFill>
                            <a:srgbClr val="002557"/>
                          </a:solidFill>
                        </a:rPr>
                        <a:t>***</a:t>
                      </a:r>
                      <a:endParaRPr lang="en-US" sz="1300" b="1" kern="1200" baseline="0" dirty="0">
                        <a:solidFill>
                          <a:srgbClr val="002557"/>
                        </a:solidFill>
                        <a:latin typeface="+mn-lt"/>
                        <a:ea typeface="+mn-ea"/>
                        <a:cs typeface="+mn-cs"/>
                      </a:endParaRPr>
                    </a:p>
                  </a:txBody>
                  <a:tcPr/>
                </a:tc>
                <a:tc>
                  <a:txBody>
                    <a:bodyPr/>
                    <a:lstStyle/>
                    <a:p>
                      <a:pPr marL="0" indent="0" algn="ctr">
                        <a:spcBef>
                          <a:spcPts val="0"/>
                        </a:spcBef>
                        <a:buFont typeface="Arial" panose="020B0604020202020204" pitchFamily="34" charset="0"/>
                        <a:buNone/>
                      </a:pPr>
                      <a:r>
                        <a:rPr lang="en-US" sz="1300" baseline="0" dirty="0">
                          <a:solidFill>
                            <a:srgbClr val="002557"/>
                          </a:solidFill>
                        </a:rPr>
                        <a:t>32 (54%)</a:t>
                      </a:r>
                      <a:endParaRPr lang="en-US" sz="1300" baseline="0" dirty="0">
                        <a:solidFill>
                          <a:srgbClr val="002557"/>
                        </a:solidFill>
                        <a:latin typeface="+mn-lt"/>
                        <a:cs typeface="Arial" panose="020B0604020202020204" pitchFamily="34" charset="0"/>
                      </a:endParaRPr>
                    </a:p>
                  </a:txBody>
                  <a:tcPr anchor="ctr"/>
                </a:tc>
                <a:tc>
                  <a:txBody>
                    <a:bodyPr/>
                    <a:lstStyle/>
                    <a:p>
                      <a:pPr marL="0" lvl="1" indent="0" algn="ctr">
                        <a:lnSpc>
                          <a:spcPct val="100000"/>
                        </a:lnSpc>
                        <a:spcBef>
                          <a:spcPts val="300"/>
                        </a:spcBef>
                      </a:pPr>
                      <a:r>
                        <a:rPr lang="en-US" sz="1300" baseline="0" dirty="0">
                          <a:solidFill>
                            <a:srgbClr val="002557"/>
                          </a:solidFill>
                        </a:rPr>
                        <a:t>21 (35%)</a:t>
                      </a:r>
                      <a:endParaRPr lang="en-US" sz="130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3862088171"/>
                  </a:ext>
                </a:extLst>
              </a:tr>
              <a:tr h="294640">
                <a:tc>
                  <a:txBody>
                    <a:bodyPr/>
                    <a:lstStyle/>
                    <a:p>
                      <a:pPr marL="0" lvl="2" indent="0">
                        <a:lnSpc>
                          <a:spcPct val="100000"/>
                        </a:lnSpc>
                        <a:spcBef>
                          <a:spcPts val="300"/>
                        </a:spcBef>
                      </a:pPr>
                      <a:r>
                        <a:rPr lang="en-US" sz="1300" b="1" kern="1200" baseline="0" dirty="0">
                          <a:solidFill>
                            <a:srgbClr val="002557"/>
                          </a:solidFill>
                          <a:latin typeface="+mn-lt"/>
                          <a:ea typeface="+mn-ea"/>
                          <a:cs typeface="+mn-cs"/>
                        </a:rPr>
                        <a:t>Visceral Metastasis – no. (%)</a:t>
                      </a:r>
                    </a:p>
                  </a:txBody>
                  <a:tcPr/>
                </a:tc>
                <a:tc>
                  <a:txBody>
                    <a:bodyPr/>
                    <a:lstStyle/>
                    <a:p>
                      <a:pPr marL="0" indent="0" algn="ctr">
                        <a:spcBef>
                          <a:spcPts val="0"/>
                        </a:spcBef>
                        <a:buFont typeface="Arial" panose="020B0604020202020204" pitchFamily="34" charset="0"/>
                        <a:buNone/>
                      </a:pPr>
                      <a:r>
                        <a:rPr lang="en-US" sz="1300" baseline="0" dirty="0">
                          <a:solidFill>
                            <a:srgbClr val="002557"/>
                          </a:solidFill>
                        </a:rPr>
                        <a:t>35 (59%)</a:t>
                      </a:r>
                      <a:endParaRPr lang="en-US" sz="1300" baseline="0" dirty="0">
                        <a:solidFill>
                          <a:srgbClr val="002557"/>
                        </a:solidFill>
                        <a:latin typeface="+mn-lt"/>
                        <a:cs typeface="Arial" panose="020B0604020202020204" pitchFamily="34" charset="0"/>
                      </a:endParaRPr>
                    </a:p>
                  </a:txBody>
                  <a:tcPr anchor="ctr"/>
                </a:tc>
                <a:tc>
                  <a:txBody>
                    <a:bodyPr/>
                    <a:lstStyle/>
                    <a:p>
                      <a:pPr marL="0" lvl="1" indent="0" algn="ctr">
                        <a:lnSpc>
                          <a:spcPct val="100000"/>
                        </a:lnSpc>
                        <a:spcBef>
                          <a:spcPts val="300"/>
                        </a:spcBef>
                      </a:pPr>
                      <a:r>
                        <a:rPr lang="en-US" sz="1300" baseline="0" dirty="0">
                          <a:solidFill>
                            <a:srgbClr val="002557"/>
                          </a:solidFill>
                        </a:rPr>
                        <a:t>36 (60%)</a:t>
                      </a:r>
                      <a:endParaRPr lang="en-US" sz="130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2335600552"/>
                  </a:ext>
                </a:extLst>
              </a:tr>
              <a:tr h="2946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baseline="0" dirty="0">
                          <a:solidFill>
                            <a:srgbClr val="002557"/>
                          </a:solidFill>
                        </a:rPr>
                        <a:t>Bone-Only Disease – no. (%)</a:t>
                      </a:r>
                      <a:endParaRPr lang="en-US" sz="1300" b="1" i="0" baseline="0" dirty="0">
                        <a:solidFill>
                          <a:srgbClr val="002557"/>
                        </a:solidFill>
                        <a:latin typeface="+mn-lt"/>
                        <a:cs typeface="Arial" panose="020B0604020202020204" pitchFamily="34" charset="0"/>
                      </a:endParaRPr>
                    </a:p>
                  </a:txBody>
                  <a:tcPr/>
                </a:tc>
                <a:tc>
                  <a:txBody>
                    <a:bodyPr/>
                    <a:lstStyle/>
                    <a:p>
                      <a:pPr marL="0" indent="0" algn="ctr">
                        <a:spcBef>
                          <a:spcPts val="0"/>
                        </a:spcBef>
                        <a:buFont typeface="Arial" panose="020B0604020202020204" pitchFamily="34" charset="0"/>
                        <a:buNone/>
                      </a:pPr>
                      <a:r>
                        <a:rPr lang="en-US" sz="1300" baseline="0" dirty="0">
                          <a:solidFill>
                            <a:srgbClr val="002557"/>
                          </a:solidFill>
                        </a:rPr>
                        <a:t>9 (15%)</a:t>
                      </a:r>
                      <a:endParaRPr lang="en-US" sz="1300" b="0"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13 (22%)</a:t>
                      </a:r>
                      <a:endParaRPr lang="en-US" sz="1300" b="0" i="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1303632021"/>
                  </a:ext>
                </a:extLst>
              </a:tr>
              <a:tr h="2946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u="sng" baseline="0" dirty="0">
                          <a:solidFill>
                            <a:srgbClr val="002557"/>
                          </a:solidFill>
                        </a:rPr>
                        <a:t>&gt;</a:t>
                      </a:r>
                      <a:r>
                        <a:rPr lang="en-US" sz="1300" b="1" baseline="0" dirty="0">
                          <a:solidFill>
                            <a:srgbClr val="002557"/>
                          </a:solidFill>
                        </a:rPr>
                        <a:t> 2 prior ET for MBC – no. (%)</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11 (19%)</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11 (18%)</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890517188"/>
                  </a:ext>
                </a:extLst>
              </a:tr>
              <a:tr h="2946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baseline="0" dirty="0">
                          <a:solidFill>
                            <a:srgbClr val="002557"/>
                          </a:solidFill>
                        </a:rPr>
                        <a:t>Chemotherapy for MBC – no. (%)</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7 (12%)</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4 (7%)</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779667207"/>
                  </a:ext>
                </a:extLst>
              </a:tr>
            </a:tbl>
          </a:graphicData>
        </a:graphic>
      </p:graphicFrame>
      <p:sp>
        <p:nvSpPr>
          <p:cNvPr id="8" name="Title 1">
            <a:extLst>
              <a:ext uri="{FF2B5EF4-FFF2-40B4-BE49-F238E27FC236}">
                <a16:creationId xmlns:a16="http://schemas.microsoft.com/office/drawing/2014/main" id="{64D9A845-F665-413A-80E1-271E9BDA2FE7}"/>
              </a:ext>
            </a:extLst>
          </p:cNvPr>
          <p:cNvSpPr txBox="1">
            <a:spLocks/>
          </p:cNvSpPr>
          <p:nvPr/>
        </p:nvSpPr>
        <p:spPr>
          <a:xfrm>
            <a:off x="664408" y="-25400"/>
            <a:ext cx="10972800" cy="1097280"/>
          </a:xfrm>
          <a:prstGeom prst="rect">
            <a:avLst/>
          </a:prstGeom>
        </p:spPr>
        <p:txBody>
          <a:bodyPr vert="horz" lIns="91440" tIns="45720" rIns="91440" bIns="45720" rtlCol="0" anchor="ctr">
            <a:normAutofit/>
          </a:bodyPr>
          <a:lstStyle>
            <a:lvl1pPr algn="ctr">
              <a:lnSpc>
                <a:spcPct val="90000"/>
              </a:lnSpc>
              <a:spcBef>
                <a:spcPct val="0"/>
              </a:spcBef>
              <a:buNone/>
              <a:defRPr sz="3600" b="1">
                <a:solidFill>
                  <a:srgbClr val="075A43"/>
                </a:solidFill>
                <a:latin typeface="Arial" panose="020B0604020202020204" pitchFamily="34" charset="0"/>
                <a:ea typeface="+mj-ea"/>
                <a:cs typeface="Arial" panose="020B0604020202020204" pitchFamily="34" charset="0"/>
              </a:defRPr>
            </a:lvl1pPr>
          </a:lstStyle>
          <a:p>
            <a:pPr defTabSz="914377">
              <a:defRPr/>
            </a:pPr>
            <a:r>
              <a:rPr lang="en-US" sz="3200" dirty="0">
                <a:solidFill>
                  <a:srgbClr val="002557"/>
                </a:solidFill>
              </a:rPr>
              <a:t>Patient Characteristics and Prior Treatment</a:t>
            </a:r>
          </a:p>
        </p:txBody>
      </p:sp>
      <p:graphicFrame>
        <p:nvGraphicFramePr>
          <p:cNvPr id="12" name="Table 11">
            <a:extLst>
              <a:ext uri="{FF2B5EF4-FFF2-40B4-BE49-F238E27FC236}">
                <a16:creationId xmlns:a16="http://schemas.microsoft.com/office/drawing/2014/main" id="{C90EA593-4084-6841-8544-37295E5FCDC4}"/>
              </a:ext>
            </a:extLst>
          </p:cNvPr>
          <p:cNvGraphicFramePr>
            <a:graphicFrameLocks noGrp="1"/>
          </p:cNvGraphicFramePr>
          <p:nvPr/>
        </p:nvGraphicFramePr>
        <p:xfrm>
          <a:off x="6140685" y="718456"/>
          <a:ext cx="5586765" cy="5159104"/>
        </p:xfrm>
        <a:graphic>
          <a:graphicData uri="http://schemas.openxmlformats.org/drawingml/2006/table">
            <a:tbl>
              <a:tblPr firstRow="1" bandRow="1">
                <a:tableStyleId>{6E25E649-3F16-4E02-A733-19D2CDBF48F0}</a:tableStyleId>
              </a:tblPr>
              <a:tblGrid>
                <a:gridCol w="3315551">
                  <a:extLst>
                    <a:ext uri="{9D8B030D-6E8A-4147-A177-3AD203B41FA5}">
                      <a16:colId xmlns:a16="http://schemas.microsoft.com/office/drawing/2014/main" val="124576450"/>
                    </a:ext>
                  </a:extLst>
                </a:gridCol>
                <a:gridCol w="1135607">
                  <a:extLst>
                    <a:ext uri="{9D8B030D-6E8A-4147-A177-3AD203B41FA5}">
                      <a16:colId xmlns:a16="http://schemas.microsoft.com/office/drawing/2014/main" val="1669753374"/>
                    </a:ext>
                  </a:extLst>
                </a:gridCol>
                <a:gridCol w="1135607">
                  <a:extLst>
                    <a:ext uri="{9D8B030D-6E8A-4147-A177-3AD203B41FA5}">
                      <a16:colId xmlns:a16="http://schemas.microsoft.com/office/drawing/2014/main" val="20001"/>
                    </a:ext>
                  </a:extLst>
                </a:gridCol>
              </a:tblGrid>
              <a:tr h="538480">
                <a:tc>
                  <a:txBody>
                    <a:bodyPr/>
                    <a:lstStyle/>
                    <a:p>
                      <a:pPr>
                        <a:spcBef>
                          <a:spcPts val="0"/>
                        </a:spcBef>
                      </a:pPr>
                      <a:endParaRPr lang="en-US" sz="1300" dirty="0">
                        <a:solidFill>
                          <a:schemeClr val="bg1"/>
                        </a:solidFill>
                        <a:latin typeface="+mn-lt"/>
                        <a:cs typeface="Arial" panose="020B0604020202020204" pitchFamily="34" charset="0"/>
                      </a:endParaRPr>
                    </a:p>
                  </a:txBody>
                  <a:tcPr>
                    <a:noFill/>
                  </a:tcPr>
                </a:tc>
                <a:tc>
                  <a:txBody>
                    <a:bodyPr/>
                    <a:lstStyle/>
                    <a:p>
                      <a:pPr algn="ctr">
                        <a:spcBef>
                          <a:spcPts val="0"/>
                        </a:spcBef>
                      </a:pPr>
                      <a:r>
                        <a:rPr lang="en-US" sz="1500" dirty="0">
                          <a:solidFill>
                            <a:schemeClr val="bg1"/>
                          </a:solidFill>
                        </a:rPr>
                        <a:t>Placebo (n=59)</a:t>
                      </a:r>
                      <a:endParaRPr lang="en-US" sz="1500" dirty="0">
                        <a:solidFill>
                          <a:schemeClr val="bg1"/>
                        </a:solidFill>
                        <a:latin typeface="+mn-lt"/>
                        <a:cs typeface="Arial" panose="020B0604020202020204" pitchFamily="34" charset="0"/>
                      </a:endParaRPr>
                    </a:p>
                  </a:txBody>
                  <a:tcPr anchor="ctr">
                    <a:solidFill>
                      <a:srgbClr val="C00000"/>
                    </a:solidFill>
                  </a:tcPr>
                </a:tc>
                <a:tc>
                  <a:txBody>
                    <a:bodyPr/>
                    <a:lstStyle/>
                    <a:p>
                      <a:pPr marL="0" algn="ctr" defTabSz="914400" rtl="0" eaLnBrk="1" latinLnBrk="0" hangingPunct="1">
                        <a:spcBef>
                          <a:spcPts val="0"/>
                        </a:spcBef>
                      </a:pPr>
                      <a:r>
                        <a:rPr lang="en-US" sz="1500" kern="1200" dirty="0">
                          <a:solidFill>
                            <a:schemeClr val="bg1"/>
                          </a:solidFill>
                        </a:rPr>
                        <a:t>Ribociclib (n=60)</a:t>
                      </a:r>
                      <a:endParaRPr lang="en-US" sz="1500" b="1" kern="1200" dirty="0">
                        <a:solidFill>
                          <a:schemeClr val="bg1"/>
                        </a:solidFill>
                        <a:latin typeface="+mn-lt"/>
                        <a:ea typeface="+mn-ea"/>
                        <a:cs typeface="Arial" panose="020B0604020202020204" pitchFamily="34" charset="0"/>
                      </a:endParaRPr>
                    </a:p>
                  </a:txBody>
                  <a:tcPr anchor="ctr">
                    <a:solidFill>
                      <a:srgbClr val="003387"/>
                    </a:solidFill>
                  </a:tcPr>
                </a:tc>
                <a:extLst>
                  <a:ext uri="{0D108BD9-81ED-4DB2-BD59-A6C34878D82A}">
                    <a16:rowId xmlns:a16="http://schemas.microsoft.com/office/drawing/2014/main" val="10000"/>
                  </a:ext>
                </a:extLst>
              </a:tr>
              <a:tr h="408992">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baseline="0" dirty="0">
                          <a:solidFill>
                            <a:srgbClr val="002557"/>
                          </a:solidFill>
                        </a:rPr>
                        <a:t>Prior CDK 4/6 inhibitor – no. (%)</a:t>
                      </a:r>
                      <a:endParaRPr lang="en-US" sz="1300" b="1" i="0" baseline="0" dirty="0">
                        <a:solidFill>
                          <a:srgbClr val="002557"/>
                        </a:solidFill>
                        <a:latin typeface="+mn-lt"/>
                        <a:cs typeface="Arial" panose="020B0604020202020204" pitchFamily="34" charset="0"/>
                      </a:endParaRPr>
                    </a:p>
                  </a:txBody>
                  <a:tcPr/>
                </a:tc>
                <a:tc>
                  <a:txBody>
                    <a:bodyPr/>
                    <a:lstStyle/>
                    <a:p>
                      <a:pPr marL="0" indent="0" algn="ctr">
                        <a:spcBef>
                          <a:spcPts val="0"/>
                        </a:spcBef>
                        <a:buFont typeface="Arial" panose="020B0604020202020204" pitchFamily="34" charset="0"/>
                        <a:buNone/>
                      </a:pPr>
                      <a:endParaRPr lang="en-US" sz="1300" b="0"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300" b="0" i="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439872028"/>
                  </a:ext>
                </a:extLst>
              </a:tr>
              <a:tr h="408992">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Palbociclib*</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51 (86%)</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52 (87%)</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777236523"/>
                  </a:ext>
                </a:extLst>
              </a:tr>
              <a:tr h="408992">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Ribociclib**</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8 (14%)</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6 (10%)</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854888234"/>
                  </a:ext>
                </a:extLst>
              </a:tr>
              <a:tr h="408992">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aseline="0" dirty="0">
                          <a:solidFill>
                            <a:srgbClr val="002557"/>
                          </a:solidFill>
                        </a:rPr>
                        <a:t>Abemaciclib</a:t>
                      </a:r>
                      <a:endParaRPr lang="en-US" sz="1300" b="1" i="0" baseline="0" dirty="0">
                        <a:solidFill>
                          <a:srgbClr val="002557"/>
                        </a:solidFill>
                        <a:latin typeface="+mn-lt"/>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0 (0%)</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2 (3%)</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404585437"/>
                  </a:ext>
                </a:extLst>
              </a:tr>
              <a:tr h="5486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kern="1200" baseline="0" dirty="0">
                          <a:solidFill>
                            <a:srgbClr val="002557"/>
                          </a:solidFill>
                          <a:latin typeface="+mn-lt"/>
                          <a:ea typeface="+mn-ea"/>
                          <a:cs typeface="+mn-cs"/>
                        </a:rPr>
                        <a:t>Median duration of prior CDK 4/6 inhibitor - months (IQR</a:t>
                      </a:r>
                      <a:r>
                        <a:rPr lang="en-US" sz="1300" b="1" kern="1200" baseline="0" dirty="0">
                          <a:solidFill>
                            <a:srgbClr val="002557"/>
                          </a:solidFill>
                        </a:rPr>
                        <a:t>)</a:t>
                      </a:r>
                      <a:endParaRPr lang="en-US" sz="1300" b="1" kern="1200" baseline="0" dirty="0">
                        <a:solidFill>
                          <a:srgbClr val="002557"/>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17 (11-23.5)</a:t>
                      </a: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15.5 (12-21)</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p>
                      <a:pPr marL="0" marR="0" lvl="1" indent="0" algn="ctr" defTabSz="914400" rtl="0" eaLnBrk="1" fontAlgn="auto" latinLnBrk="0" hangingPunct="1">
                        <a:lnSpc>
                          <a:spcPct val="100000"/>
                        </a:lnSpc>
                        <a:spcBef>
                          <a:spcPts val="300"/>
                        </a:spcBef>
                        <a:spcAft>
                          <a:spcPts val="0"/>
                        </a:spcAft>
                        <a:buClrTx/>
                        <a:buSzTx/>
                        <a:buFontTx/>
                        <a:buNone/>
                        <a:tabLst/>
                        <a:defRPr/>
                      </a:pP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389737345"/>
                  </a:ext>
                </a:extLst>
              </a:tr>
              <a:tr h="408992">
                <a:tc gridSpan="3">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baseline="0" dirty="0">
                          <a:solidFill>
                            <a:srgbClr val="002557"/>
                          </a:solidFill>
                        </a:rPr>
                        <a:t>Prior CDK 4/6 inhibitor duration– no. (%)****</a:t>
                      </a:r>
                      <a:endParaRPr lang="en-US" sz="1300" b="1" i="0" baseline="0" dirty="0">
                        <a:solidFill>
                          <a:srgbClr val="002557"/>
                        </a:solidFill>
                        <a:latin typeface="+mn-lt"/>
                        <a:cs typeface="Arial" panose="020B0604020202020204" pitchFamily="34" charset="0"/>
                      </a:endParaRPr>
                    </a:p>
                  </a:txBody>
                  <a:tcPr/>
                </a:tc>
                <a:tc hMerge="1">
                  <a:txBody>
                    <a:bodyPr/>
                    <a:lstStyle/>
                    <a:p>
                      <a:endParaRPr lang="en-US"/>
                    </a:p>
                  </a:txBody>
                  <a:tcPr/>
                </a:tc>
                <a:tc hMerge="1">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endParaRPr lang="en-US" sz="1300" b="0" i="0" baseline="0" dirty="0">
                        <a:solidFill>
                          <a:srgbClr val="002557"/>
                        </a:solidFill>
                        <a:latin typeface="+mn-lt"/>
                        <a:cs typeface="Arial" panose="020B0604020202020204" pitchFamily="34" charset="0"/>
                      </a:endParaRPr>
                    </a:p>
                  </a:txBody>
                  <a:tcPr/>
                </a:tc>
                <a:extLst>
                  <a:ext uri="{0D108BD9-81ED-4DB2-BD59-A6C34878D82A}">
                    <a16:rowId xmlns:a16="http://schemas.microsoft.com/office/drawing/2014/main" val="1627568346"/>
                  </a:ext>
                </a:extLst>
              </a:tr>
              <a:tr h="408992">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0" u="sng" kern="1200" baseline="0" dirty="0">
                          <a:solidFill>
                            <a:srgbClr val="002557"/>
                          </a:solidFill>
                        </a:rPr>
                        <a:t>&lt;</a:t>
                      </a:r>
                      <a:r>
                        <a:rPr lang="en-US" sz="1300" b="0" kern="1200" baseline="0" dirty="0">
                          <a:solidFill>
                            <a:srgbClr val="002557"/>
                          </a:solidFill>
                        </a:rPr>
                        <a:t> 12 months </a:t>
                      </a:r>
                      <a:endParaRPr lang="en-US" sz="1300" b="0" kern="1200" baseline="0" dirty="0">
                        <a:solidFill>
                          <a:srgbClr val="002557"/>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21 (36%)</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18 (30%)</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3191177364"/>
                  </a:ext>
                </a:extLst>
              </a:tr>
              <a:tr h="408992">
                <a:tc>
                  <a:txBody>
                    <a:bodyPr/>
                    <a:lstStyle/>
                    <a:p>
                      <a:pPr marL="457200" marR="0" lvl="2" indent="0" algn="l" defTabSz="914400" rtl="0" eaLnBrk="1" fontAlgn="auto" latinLnBrk="0" hangingPunct="1">
                        <a:lnSpc>
                          <a:spcPct val="100000"/>
                        </a:lnSpc>
                        <a:spcBef>
                          <a:spcPts val="300"/>
                        </a:spcBef>
                        <a:spcAft>
                          <a:spcPts val="0"/>
                        </a:spcAft>
                        <a:buClrTx/>
                        <a:buSzTx/>
                        <a:buFontTx/>
                        <a:buNone/>
                        <a:tabLst/>
                        <a:defRPr/>
                      </a:pPr>
                      <a:r>
                        <a:rPr lang="en-US" sz="1300" b="0" kern="1200" baseline="0" dirty="0">
                          <a:solidFill>
                            <a:srgbClr val="002557"/>
                          </a:solidFill>
                        </a:rPr>
                        <a:t>&gt; 12 months</a:t>
                      </a:r>
                      <a:endParaRPr lang="en-US" sz="1300" b="0" kern="1200" baseline="0" dirty="0">
                        <a:solidFill>
                          <a:srgbClr val="002557"/>
                        </a:solidFill>
                        <a:latin typeface="+mn-lt"/>
                        <a:ea typeface="+mn-ea"/>
                        <a:cs typeface="+mn-cs"/>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38 (64%)</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42 (70%)</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813251021"/>
                  </a:ext>
                </a:extLst>
              </a:tr>
              <a:tr h="4978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kern="1200" baseline="0" dirty="0">
                          <a:solidFill>
                            <a:srgbClr val="002557"/>
                          </a:solidFill>
                          <a:latin typeface="+mn-lt"/>
                          <a:ea typeface="+mn-ea"/>
                          <a:cs typeface="+mn-cs"/>
                        </a:rPr>
                        <a:t>Prior CDK 4/6 inhibitor in metastatic setting - no. (%)</a:t>
                      </a: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59 (100%)</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60 (100%)</a:t>
                      </a:r>
                      <a:endParaRPr kumimoji="0" lang="en-US" sz="1300" b="0" i="0" u="none" strike="noStrike" kern="1200" cap="none" spc="0" normalizeH="0" baseline="0" noProof="0" dirty="0">
                        <a:ln>
                          <a:noFill/>
                        </a:ln>
                        <a:solidFill>
                          <a:srgbClr val="002557"/>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237280481"/>
                  </a:ext>
                </a:extLst>
              </a:tr>
              <a:tr h="701040">
                <a:tc>
                  <a: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en-US" sz="1300" b="1" kern="1200" baseline="0" dirty="0">
                          <a:solidFill>
                            <a:srgbClr val="002557"/>
                          </a:solidFill>
                          <a:latin typeface="+mn-lt"/>
                          <a:ea typeface="+mn-ea"/>
                          <a:cs typeface="+mn-cs"/>
                        </a:rPr>
                        <a:t>Intervening treatment after progression on prior CDK 4/6 inhibitor - no.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u="none" strike="noStrike" kern="1200" cap="none" spc="0" normalizeH="0" baseline="0" noProof="0" dirty="0">
                          <a:ln>
                            <a:noFill/>
                          </a:ln>
                          <a:solidFill>
                            <a:srgbClr val="002557"/>
                          </a:solidFill>
                          <a:effectLst/>
                          <a:uLnTx/>
                          <a:uFillTx/>
                        </a:rPr>
                        <a:t>6 (10%)</a:t>
                      </a:r>
                    </a:p>
                  </a:txBody>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kumimoji="0" lang="en-US" sz="1300" b="0" u="none" strike="noStrike" kern="1200" cap="none" spc="0" normalizeH="0" baseline="0" noProof="0" dirty="0">
                          <a:ln>
                            <a:noFill/>
                          </a:ln>
                          <a:solidFill>
                            <a:srgbClr val="002557"/>
                          </a:solidFill>
                          <a:effectLst/>
                          <a:uLnTx/>
                          <a:uFillTx/>
                        </a:rPr>
                        <a:t>1 (2%)</a:t>
                      </a:r>
                    </a:p>
                  </a:txBody>
                  <a:tcPr/>
                </a:tc>
                <a:extLst>
                  <a:ext uri="{0D108BD9-81ED-4DB2-BD59-A6C34878D82A}">
                    <a16:rowId xmlns:a16="http://schemas.microsoft.com/office/drawing/2014/main" val="179089924"/>
                  </a:ext>
                </a:extLst>
              </a:tr>
            </a:tbl>
          </a:graphicData>
        </a:graphic>
      </p:graphicFrame>
      <p:sp>
        <p:nvSpPr>
          <p:cNvPr id="7" name="Text Placeholder 5">
            <a:extLst>
              <a:ext uri="{FF2B5EF4-FFF2-40B4-BE49-F238E27FC236}">
                <a16:creationId xmlns:a16="http://schemas.microsoft.com/office/drawing/2014/main" id="{EE8FA30B-7720-464F-93DF-FB099640C158}"/>
              </a:ext>
            </a:extLst>
          </p:cNvPr>
          <p:cNvSpPr txBox="1">
            <a:spLocks/>
          </p:cNvSpPr>
          <p:nvPr/>
        </p:nvSpPr>
        <p:spPr>
          <a:xfrm>
            <a:off x="3368040" y="6493805"/>
            <a:ext cx="4058675" cy="330743"/>
          </a:xfrm>
          <a:prstGeom prst="rect">
            <a:avLst/>
          </a:prstGeom>
        </p:spPr>
        <p:txBody>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en-US" sz="1000" dirty="0"/>
              <a:t>Kevin Kalinsky, MD, MS</a:t>
            </a:r>
          </a:p>
        </p:txBody>
      </p:sp>
      <p:sp>
        <p:nvSpPr>
          <p:cNvPr id="2" name="TextBox 1">
            <a:extLst>
              <a:ext uri="{FF2B5EF4-FFF2-40B4-BE49-F238E27FC236}">
                <a16:creationId xmlns:a16="http://schemas.microsoft.com/office/drawing/2014/main" id="{0729A6A1-4A1C-224A-8DEC-0CC3256B7DA4}"/>
              </a:ext>
            </a:extLst>
          </p:cNvPr>
          <p:cNvSpPr txBox="1"/>
          <p:nvPr/>
        </p:nvSpPr>
        <p:spPr>
          <a:xfrm>
            <a:off x="560479" y="5801040"/>
            <a:ext cx="10519226" cy="461665"/>
          </a:xfrm>
          <a:prstGeom prst="rect">
            <a:avLst/>
          </a:prstGeom>
          <a:noFill/>
        </p:spPr>
        <p:txBody>
          <a:bodyPr wrap="none" rtlCol="0">
            <a:spAutoFit/>
          </a:bodyPr>
          <a:lstStyle/>
          <a:p>
            <a:pPr defTabSz="914377">
              <a:defRPr/>
            </a:pPr>
            <a:r>
              <a:rPr lang="en-US" sz="1200" dirty="0">
                <a:solidFill>
                  <a:srgbClr val="002060"/>
                </a:solidFill>
                <a:latin typeface="Arial" panose="020B0604020202020204" pitchFamily="34" charset="0"/>
                <a:ea typeface="ＭＳ Ｐゴシック" charset="0"/>
                <a:cs typeface="Arial" panose="020B0604020202020204" pitchFamily="34" charset="0"/>
              </a:rPr>
              <a:t>* Includes 1 </a:t>
            </a:r>
            <a:r>
              <a:rPr lang="en-US" sz="1200" dirty="0" err="1">
                <a:solidFill>
                  <a:srgbClr val="002060"/>
                </a:solidFill>
                <a:latin typeface="Arial" panose="020B0604020202020204" pitchFamily="34" charset="0"/>
                <a:ea typeface="ＭＳ Ｐゴシック" charset="0"/>
                <a:cs typeface="Arial" panose="020B0604020202020204" pitchFamily="34" charset="0"/>
              </a:rPr>
              <a:t>pt</a:t>
            </a:r>
            <a:r>
              <a:rPr lang="en-US" sz="1200" dirty="0">
                <a:solidFill>
                  <a:srgbClr val="002060"/>
                </a:solidFill>
                <a:latin typeface="Arial" panose="020B0604020202020204" pitchFamily="34" charset="0"/>
                <a:ea typeface="ＭＳ Ｐゴシック" charset="0"/>
                <a:cs typeface="Arial" panose="020B0604020202020204" pitchFamily="34" charset="0"/>
              </a:rPr>
              <a:t> who did not tolerate prior abemaciclib and 2 pts with insurance issues with ribociclib; ** Includes 1 </a:t>
            </a:r>
            <a:r>
              <a:rPr lang="en-US" sz="1200" dirty="0" err="1">
                <a:solidFill>
                  <a:srgbClr val="002060"/>
                </a:solidFill>
                <a:latin typeface="Arial" panose="020B0604020202020204" pitchFamily="34" charset="0"/>
                <a:ea typeface="ＭＳ Ｐゴシック" charset="0"/>
                <a:cs typeface="Arial" panose="020B0604020202020204" pitchFamily="34" charset="0"/>
              </a:rPr>
              <a:t>pt</a:t>
            </a:r>
            <a:r>
              <a:rPr lang="en-US" sz="1200" dirty="0">
                <a:solidFill>
                  <a:srgbClr val="002060"/>
                </a:solidFill>
                <a:latin typeface="Arial" panose="020B0604020202020204" pitchFamily="34" charset="0"/>
                <a:ea typeface="ＭＳ Ｐゴシック" charset="0"/>
                <a:cs typeface="Arial" panose="020B0604020202020204" pitchFamily="34" charset="0"/>
              </a:rPr>
              <a:t> who did not tolerate prior palbociclib;</a:t>
            </a:r>
          </a:p>
          <a:p>
            <a:pPr defTabSz="914377">
              <a:defRPr/>
            </a:pPr>
            <a:r>
              <a:rPr lang="en-US" sz="1200" dirty="0">
                <a:solidFill>
                  <a:srgbClr val="002060"/>
                </a:solidFill>
                <a:latin typeface="Arial" panose="020B0604020202020204" pitchFamily="34" charset="0"/>
                <a:ea typeface="ＭＳ Ｐゴシック" charset="0"/>
                <a:cs typeface="Arial" panose="020B0604020202020204" pitchFamily="34" charset="0"/>
              </a:rPr>
              <a:t>***p=0.035; **** 10 pts (17%) in placebo arm and 7 pts (12%) pts in ribociclib arm on prior CDK4/6 inhibitor </a:t>
            </a:r>
            <a:r>
              <a:rPr lang="en-US" sz="1200" u="sng" dirty="0">
                <a:solidFill>
                  <a:srgbClr val="002060"/>
                </a:solidFill>
                <a:latin typeface="Arial" panose="020B0604020202020204" pitchFamily="34" charset="0"/>
                <a:ea typeface="ＭＳ Ｐゴシック" charset="0"/>
                <a:cs typeface="Arial" panose="020B0604020202020204" pitchFamily="34" charset="0"/>
              </a:rPr>
              <a:t>&lt;</a:t>
            </a:r>
            <a:r>
              <a:rPr lang="en-US" sz="1200" dirty="0">
                <a:solidFill>
                  <a:srgbClr val="002060"/>
                </a:solidFill>
                <a:latin typeface="Arial" panose="020B0604020202020204" pitchFamily="34" charset="0"/>
                <a:ea typeface="ＭＳ Ｐゴシック" charset="0"/>
                <a:cs typeface="Arial" panose="020B0604020202020204" pitchFamily="34" charset="0"/>
              </a:rPr>
              <a:t> 6 months; IQR = interquartile range</a:t>
            </a:r>
          </a:p>
        </p:txBody>
      </p:sp>
      <p:sp>
        <p:nvSpPr>
          <p:cNvPr id="11" name="TextBox 10">
            <a:extLst>
              <a:ext uri="{FF2B5EF4-FFF2-40B4-BE49-F238E27FC236}">
                <a16:creationId xmlns:a16="http://schemas.microsoft.com/office/drawing/2014/main" id="{8427E87A-0579-034D-8FC2-15230D9FF7AA}"/>
              </a:ext>
            </a:extLst>
          </p:cNvPr>
          <p:cNvSpPr txBox="1"/>
          <p:nvPr/>
        </p:nvSpPr>
        <p:spPr>
          <a:xfrm>
            <a:off x="6157876" y="1606491"/>
            <a:ext cx="5577840" cy="369332"/>
          </a:xfrm>
          <a:prstGeom prst="rect">
            <a:avLst/>
          </a:prstGeom>
          <a:noFill/>
          <a:ln w="57150">
            <a:solidFill>
              <a:srgbClr val="0095D3"/>
            </a:solidFill>
          </a:ln>
        </p:spPr>
        <p:txBody>
          <a:bodyPr wrap="square" rtlCol="0">
            <a:spAutoFit/>
          </a:bodyPr>
          <a:lstStyle/>
          <a:p>
            <a:pPr defTabSz="914377">
              <a:defRPr/>
            </a:pPr>
            <a:endParaRPr lang="en-US" dirty="0">
              <a:solidFill>
                <a:prstClr val="black"/>
              </a:solidFill>
              <a:latin typeface="Arial" panose="020B0604020202020204"/>
              <a:ea typeface="ＭＳ Ｐゴシック" charset="0"/>
            </a:endParaRPr>
          </a:p>
        </p:txBody>
      </p:sp>
      <p:sp>
        <p:nvSpPr>
          <p:cNvPr id="13" name="TextBox 12">
            <a:extLst>
              <a:ext uri="{FF2B5EF4-FFF2-40B4-BE49-F238E27FC236}">
                <a16:creationId xmlns:a16="http://schemas.microsoft.com/office/drawing/2014/main" id="{2CD16596-E7AD-E742-B813-D79968D79EC6}"/>
              </a:ext>
            </a:extLst>
          </p:cNvPr>
          <p:cNvSpPr txBox="1"/>
          <p:nvPr/>
        </p:nvSpPr>
        <p:spPr>
          <a:xfrm>
            <a:off x="345128" y="4607560"/>
            <a:ext cx="5608320" cy="369332"/>
          </a:xfrm>
          <a:prstGeom prst="rect">
            <a:avLst/>
          </a:prstGeom>
          <a:noFill/>
          <a:ln w="57150">
            <a:solidFill>
              <a:srgbClr val="0095D3"/>
            </a:solidFill>
          </a:ln>
        </p:spPr>
        <p:txBody>
          <a:bodyPr wrap="square" rtlCol="0">
            <a:spAutoFit/>
          </a:bodyPr>
          <a:lstStyle/>
          <a:p>
            <a:pPr defTabSz="914377">
              <a:defRPr/>
            </a:pPr>
            <a:endParaRPr lang="en-US" dirty="0">
              <a:solidFill>
                <a:prstClr val="black"/>
              </a:solidFill>
              <a:latin typeface="Arial" panose="020B0604020202020204"/>
              <a:ea typeface="ＭＳ Ｐゴシック" charset="0"/>
            </a:endParaRPr>
          </a:p>
        </p:txBody>
      </p:sp>
      <p:sp>
        <p:nvSpPr>
          <p:cNvPr id="16" name="TextBox 15">
            <a:extLst>
              <a:ext uri="{FF2B5EF4-FFF2-40B4-BE49-F238E27FC236}">
                <a16:creationId xmlns:a16="http://schemas.microsoft.com/office/drawing/2014/main" id="{976F9CC4-3BA0-6945-AF01-03AC327F4B65}"/>
              </a:ext>
            </a:extLst>
          </p:cNvPr>
          <p:cNvSpPr txBox="1"/>
          <p:nvPr/>
        </p:nvSpPr>
        <p:spPr>
          <a:xfrm>
            <a:off x="6150440" y="2819400"/>
            <a:ext cx="5586984" cy="369332"/>
          </a:xfrm>
          <a:prstGeom prst="rect">
            <a:avLst/>
          </a:prstGeom>
          <a:noFill/>
          <a:ln w="57150">
            <a:solidFill>
              <a:srgbClr val="0095D3"/>
            </a:solidFill>
          </a:ln>
        </p:spPr>
        <p:txBody>
          <a:bodyPr wrap="square" rtlCol="0">
            <a:spAutoFit/>
          </a:bodyPr>
          <a:lstStyle/>
          <a:p>
            <a:pPr defTabSz="914377">
              <a:defRPr/>
            </a:pPr>
            <a:endParaRPr lang="en-US" dirty="0">
              <a:solidFill>
                <a:prstClr val="black"/>
              </a:solidFill>
              <a:latin typeface="Arial" panose="020B0604020202020204"/>
              <a:ea typeface="ＭＳ Ｐゴシック" charset="0"/>
            </a:endParaRPr>
          </a:p>
        </p:txBody>
      </p:sp>
      <p:sp>
        <p:nvSpPr>
          <p:cNvPr id="15" name="TextBox 14">
            <a:extLst>
              <a:ext uri="{FF2B5EF4-FFF2-40B4-BE49-F238E27FC236}">
                <a16:creationId xmlns:a16="http://schemas.microsoft.com/office/drawing/2014/main" id="{80060BA1-ACF0-9A4A-B60F-884106F35786}"/>
              </a:ext>
            </a:extLst>
          </p:cNvPr>
          <p:cNvSpPr txBox="1"/>
          <p:nvPr/>
        </p:nvSpPr>
        <p:spPr>
          <a:xfrm>
            <a:off x="304800" y="5400040"/>
            <a:ext cx="5577840" cy="369332"/>
          </a:xfrm>
          <a:prstGeom prst="rect">
            <a:avLst/>
          </a:prstGeom>
          <a:noFill/>
          <a:ln w="57150">
            <a:solidFill>
              <a:srgbClr val="0095D3"/>
            </a:solidFill>
          </a:ln>
        </p:spPr>
        <p:txBody>
          <a:bodyPr wrap="square" rtlCol="0">
            <a:spAutoFit/>
          </a:bodyPr>
          <a:lstStyle/>
          <a:p>
            <a:pPr defTabSz="914377">
              <a:defRPr/>
            </a:pPr>
            <a:endParaRPr lang="en-US" dirty="0">
              <a:solidFill>
                <a:prstClr val="black"/>
              </a:solidFill>
              <a:latin typeface="Arial" panose="020B0604020202020204"/>
              <a:ea typeface="ＭＳ Ｐゴシック" charset="0"/>
            </a:endParaRPr>
          </a:p>
        </p:txBody>
      </p:sp>
    </p:spTree>
    <p:extLst>
      <p:ext uri="{BB962C8B-B14F-4D97-AF65-F5344CB8AC3E}">
        <p14:creationId xmlns:p14="http://schemas.microsoft.com/office/powerpoint/2010/main" val="39608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6"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333F7F"/>
      </a:dk1>
      <a:lt1>
        <a:srgbClr val="FFFFFF"/>
      </a:lt1>
      <a:dk2>
        <a:srgbClr val="333333"/>
      </a:dk2>
      <a:lt2>
        <a:srgbClr val="FFDE75"/>
      </a:lt2>
      <a:accent1>
        <a:srgbClr val="A0C3DA"/>
      </a:accent1>
      <a:accent2>
        <a:srgbClr val="98002E"/>
      </a:accent2>
      <a:accent3>
        <a:srgbClr val="BDBFC1"/>
      </a:accent3>
      <a:accent4>
        <a:srgbClr val="E7A614"/>
      </a:accent4>
      <a:accent5>
        <a:srgbClr val="007698"/>
      </a:accent5>
      <a:accent6>
        <a:srgbClr val="006A5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4892D54F78014D897F4113506C2A41" ma:contentTypeVersion="5" ma:contentTypeDescription="Create a new document." ma:contentTypeScope="" ma:versionID="38f9cbd667f048f2b8612f60dd8d20cf">
  <xsd:schema xmlns:xsd="http://www.w3.org/2001/XMLSchema" xmlns:xs="http://www.w3.org/2001/XMLSchema" xmlns:p="http://schemas.microsoft.com/office/2006/metadata/properties" xmlns:ns2="4b522143-ba26-4e3b-a97d-0fa9b6053c4b" targetNamespace="http://schemas.microsoft.com/office/2006/metadata/properties" ma:root="true" ma:fieldsID="69c88f509da5c3cf477750ce5a9bf5a5" ns2:_="">
    <xsd:import namespace="4b522143-ba26-4e3b-a97d-0fa9b6053c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22143-ba26-4e3b-a97d-0fa9b6053c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E96DB-D211-4AF7-B8C7-2288AE997A1B}">
  <ds:schemaRefs>
    <ds:schemaRef ds:uri="http://schemas.microsoft.com/sharepoint/v3/contenttype/forms"/>
  </ds:schemaRefs>
</ds:datastoreItem>
</file>

<file path=customXml/itemProps2.xml><?xml version="1.0" encoding="utf-8"?>
<ds:datastoreItem xmlns:ds="http://schemas.openxmlformats.org/officeDocument/2006/customXml" ds:itemID="{072656D1-618B-4EAE-971B-CC0C6F170A85}">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b522143-ba26-4e3b-a97d-0fa9b6053c4b"/>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6239386-E8AE-4E43-9CFE-4BF866097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22143-ba26-4e3b-a97d-0fa9b6053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10397</TotalTime>
  <Words>5162</Words>
  <Application>Microsoft Macintosh PowerPoint</Application>
  <PresentationFormat>Widescreen</PresentationFormat>
  <Paragraphs>1138</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CorporateS</vt:lpstr>
      <vt:lpstr>StarSymbol</vt:lpstr>
      <vt:lpstr>Tahoma</vt:lpstr>
      <vt:lpstr>Tw Cen MT</vt:lpstr>
      <vt:lpstr>Office Theme</vt:lpstr>
      <vt:lpstr>Are all CDK 4/6 inhibitors the same? NO</vt:lpstr>
      <vt:lpstr>Approved CDK4/6 Inhibitors in Clinical Use</vt:lpstr>
      <vt:lpstr>CDK4/6 Inhibitors: Dosing Considerations</vt:lpstr>
      <vt:lpstr>Safety Profiles Vary Across CDK4/6 Inhibitors: First Line</vt:lpstr>
      <vt:lpstr>Differences in Toxicity Profiles Require Different Monitoring Schedules</vt:lpstr>
      <vt:lpstr>Results for Pivotal CDK 4/6 Inhibitor Trials</vt:lpstr>
      <vt:lpstr>Why are there OS differences between the studies?</vt:lpstr>
      <vt:lpstr>MAINTAIN Trial: Schema</vt:lpstr>
      <vt:lpstr>PowerPoint Presentation</vt:lpstr>
      <vt:lpstr>Progression Free Survival</vt:lpstr>
      <vt:lpstr>PowerPoint Presentation</vt:lpstr>
      <vt:lpstr>PACE Trial: Patient Demographics</vt:lpstr>
      <vt:lpstr>PACE: Prior Treatment Characteristics</vt:lpstr>
      <vt:lpstr>PACE: Progression Free Survival ITT </vt:lpstr>
      <vt:lpstr>PowerPoint Presentation</vt:lpstr>
      <vt:lpstr>CDK4/6 INHIBITOR STUDIES IN EARLY-STAGE  HR+/HER2- BREAST CANCER</vt:lpstr>
      <vt:lpstr>PowerPoint Presentation</vt:lpstr>
      <vt:lpstr>NATALEE: ET +/- Adjuvant Ribociclib - IDFS </vt:lpstr>
      <vt:lpstr>PALLAS: ET +/- Adjuvant Palbociclib - IDFS</vt:lpstr>
      <vt:lpstr>CDK inhibitors (indirect comparisons)</vt:lpstr>
      <vt:lpstr>For all of these reasons…</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Kerstann, Kimberly F</dc:creator>
  <cp:lastModifiedBy>Dru Dace</cp:lastModifiedBy>
  <cp:revision>640</cp:revision>
  <cp:lastPrinted>2016-08-17T17:23:27Z</cp:lastPrinted>
  <dcterms:created xsi:type="dcterms:W3CDTF">2016-06-20T17:56:40Z</dcterms:created>
  <dcterms:modified xsi:type="dcterms:W3CDTF">2023-07-19T08:54:31Z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0x010100EE4892D54F78014D897F4113506C2A41</vt:lpwstr>
  </property>
</Properties>
</file>