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43" r:id="rId5"/>
    <p:sldId id="462" r:id="rId6"/>
    <p:sldId id="463" r:id="rId7"/>
    <p:sldId id="445" r:id="rId8"/>
    <p:sldId id="464" r:id="rId9"/>
    <p:sldId id="453" r:id="rId10"/>
    <p:sldId id="454" r:id="rId11"/>
    <p:sldId id="45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h Conroy" initials="SC" lastIdx="2" clrIdx="0"/>
  <p:cmAuthor id="2" name="Microsoft Office User" initials="Office" lastIdx="1" clrIdx="1"/>
  <p:cmAuthor id="3" name="Marie Becker" initials="MB" lastIdx="16" clrIdx="2">
    <p:extLst>
      <p:ext uri="{19B8F6BF-5375-455C-9EA6-DF929625EA0E}">
        <p15:presenceInfo xmlns:p15="http://schemas.microsoft.com/office/powerpoint/2012/main" userId="678dbc600df1e178" providerId="Windows Live"/>
      </p:ext>
    </p:extLst>
  </p:cmAuthor>
  <p:cmAuthor id="4" name="Kristin Garcia" initials="KG" lastIdx="22" clrIdx="3">
    <p:extLst>
      <p:ext uri="{19B8F6BF-5375-455C-9EA6-DF929625EA0E}">
        <p15:presenceInfo xmlns:p15="http://schemas.microsoft.com/office/powerpoint/2012/main" userId="87f540c1b42b4649" providerId="Windows Live"/>
      </p:ext>
    </p:extLst>
  </p:cmAuthor>
  <p:cmAuthor id="5" name="Torres, Mylin" initials="TM" lastIdx="1" clrIdx="4">
    <p:extLst>
      <p:ext uri="{19B8F6BF-5375-455C-9EA6-DF929625EA0E}">
        <p15:presenceInfo xmlns:p15="http://schemas.microsoft.com/office/powerpoint/2012/main" userId="S-1-5-21-1010041579-812787744-1982612992-95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F7F"/>
    <a:srgbClr val="E7A614"/>
    <a:srgbClr val="EEB940"/>
    <a:srgbClr val="98002E"/>
    <a:srgbClr val="006A51"/>
    <a:srgbClr val="00BB8F"/>
    <a:srgbClr val="60699B"/>
    <a:srgbClr val="EFB84B"/>
    <a:srgbClr val="A0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 autoAdjust="0"/>
    <p:restoredTop sz="94048" autoAdjust="0"/>
  </p:normalViewPr>
  <p:slideViewPr>
    <p:cSldViewPr snapToGrid="0">
      <p:cViewPr varScale="1">
        <p:scale>
          <a:sx n="97" d="100"/>
          <a:sy n="97" d="100"/>
        </p:scale>
        <p:origin x="1216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2C1D66-30BD-4B04-A89F-3E21E9B53464}" type="datetimeFigureOut">
              <a:rPr lang="en-US" smtClean="0"/>
              <a:t>7/20/23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67EAD6-3B1D-43D4-A006-0EEE8B631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16FCD-2436-4D52-95BF-86C07F49FFCC}" type="datetimeFigureOut">
              <a:rPr lang="en-US" smtClean="0"/>
              <a:t>7/20/23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432079-ACDE-4A9D-9108-02B12318B1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2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f/u: 25.3 months</a:t>
            </a:r>
          </a:p>
        </p:txBody>
      </p:sp>
    </p:spTree>
    <p:extLst>
      <p:ext uri="{BB962C8B-B14F-4D97-AF65-F5344CB8AC3E}">
        <p14:creationId xmlns:p14="http://schemas.microsoft.com/office/powerpoint/2010/main" val="17331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257175"/>
            <a:ext cx="11737910" cy="1068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391042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2"/>
          <a:stretch/>
        </p:blipFill>
        <p:spPr>
          <a:xfrm>
            <a:off x="0" y="151601"/>
            <a:ext cx="12207240" cy="6706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333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20887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" y="421104"/>
            <a:ext cx="1280160" cy="10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333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830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271323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583290" y="802640"/>
            <a:ext cx="24466" cy="5328169"/>
          </a:xfrm>
          <a:prstGeom prst="line">
            <a:avLst/>
          </a:prstGeom>
          <a:ln w="57150">
            <a:solidFill>
              <a:srgbClr val="333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7453" y="799857"/>
            <a:ext cx="4745572" cy="5330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38021" y="1857375"/>
            <a:ext cx="5846393" cy="269557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333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38021" y="4589464"/>
            <a:ext cx="5846393" cy="18239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82" y="443714"/>
            <a:ext cx="1073932" cy="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3657600"/>
            <a:ext cx="10041561" cy="176646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33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533053"/>
            <a:ext cx="10041561" cy="9678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20" y="723322"/>
            <a:ext cx="2834640" cy="2834640"/>
          </a:xfrm>
          <a:prstGeom prst="rect">
            <a:avLst/>
          </a:prstGeom>
          <a:ln w="57150">
            <a:solidFill>
              <a:srgbClr val="333F7F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5164" y="723324"/>
            <a:ext cx="2834640" cy="2834640"/>
          </a:xfrm>
          <a:prstGeom prst="rect">
            <a:avLst/>
          </a:prstGeom>
          <a:ln w="57150">
            <a:solidFill>
              <a:srgbClr val="333F7F"/>
            </a:solidFill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2744"/>
          <a:stretch/>
        </p:blipFill>
        <p:spPr>
          <a:xfrm>
            <a:off x="6095653" y="723322"/>
            <a:ext cx="2831183" cy="2834640"/>
          </a:xfrm>
          <a:prstGeom prst="rect">
            <a:avLst/>
          </a:prstGeom>
          <a:ln w="57150">
            <a:solidFill>
              <a:srgbClr val="333F7F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" y="723322"/>
            <a:ext cx="2834640" cy="2834640"/>
          </a:xfrm>
          <a:prstGeom prst="rect">
            <a:avLst/>
          </a:prstGeom>
          <a:ln w="57150">
            <a:solidFill>
              <a:srgbClr val="333F7F"/>
            </a:solidFill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" y="5815814"/>
            <a:ext cx="1073932" cy="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5942" y="257175"/>
            <a:ext cx="11737910" cy="1068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94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11177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942" y="257175"/>
            <a:ext cx="11737910" cy="1068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10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598562" y="6512072"/>
            <a:ext cx="453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93AB3F0-1744-4414-B587-486893A2EC07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706424" y="6512072"/>
            <a:ext cx="2892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Winship Cancer Institute |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1906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942" y="0"/>
            <a:ext cx="117379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3" y="1651518"/>
            <a:ext cx="11737909" cy="466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071"/>
            <a:ext cx="12207240" cy="0"/>
          </a:xfrm>
          <a:prstGeom prst="line">
            <a:avLst/>
          </a:prstGeom>
          <a:ln w="161925">
            <a:gradFill flip="none" rotWithShape="1">
              <a:gsLst>
                <a:gs pos="0">
                  <a:schemeClr val="accent5">
                    <a:lumMod val="89000"/>
                    <a:alpha val="42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62443"/>
            <a:ext cx="12207240" cy="0"/>
          </a:xfrm>
          <a:prstGeom prst="line">
            <a:avLst/>
          </a:prstGeom>
          <a:ln w="50800">
            <a:gradFill>
              <a:gsLst>
                <a:gs pos="60000">
                  <a:srgbClr val="FFC000">
                    <a:alpha val="44000"/>
                  </a:srgbClr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4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57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33F7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8DEB-752E-6BED-CDCC-6FDADE4D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Optimal First Line Therapy for Newly Diagnosed Metastatic Melanoma Patients: Nivolumab and </a:t>
            </a:r>
            <a:r>
              <a:rPr lang="en-US" sz="3600" dirty="0" err="1"/>
              <a:t>Relatlimab</a:t>
            </a:r>
            <a:r>
              <a:rPr lang="en-US" sz="36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593C-2F4B-0C80-3BAF-16D3E2E8F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Melinda Yushak, MD MPH</a:t>
            </a:r>
          </a:p>
          <a:p>
            <a:r>
              <a:rPr lang="en-US" dirty="0"/>
              <a:t>Winship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277956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17D4-D83C-48BF-A2A5-F7575EE0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25F04-00CF-4903-92CA-7AB1C76C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regularly use </a:t>
            </a:r>
            <a:r>
              <a:rPr lang="en-US" dirty="0" err="1"/>
              <a:t>ipi</a:t>
            </a:r>
            <a:r>
              <a:rPr lang="en-US" dirty="0"/>
              <a:t>/</a:t>
            </a:r>
            <a:r>
              <a:rPr lang="en-US" dirty="0" err="1"/>
              <a:t>nivo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It has an important place in certain populations of patients such as those with brain </a:t>
            </a:r>
            <a:r>
              <a:rPr lang="en-US" dirty="0" err="1"/>
              <a:t>mets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107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DE9CF-06B7-4AF4-964B-9A063F7A0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4225"/>
            <a:ext cx="5181600" cy="4351338"/>
          </a:xfrm>
        </p:spPr>
        <p:txBody>
          <a:bodyPr/>
          <a:lstStyle/>
          <a:p>
            <a:r>
              <a:rPr lang="en-US" dirty="0"/>
              <a:t>Efficacy</a:t>
            </a:r>
          </a:p>
          <a:p>
            <a:endParaRPr lang="en-US" dirty="0"/>
          </a:p>
          <a:p>
            <a:r>
              <a:rPr lang="en-US" dirty="0"/>
              <a:t>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CD9C-D2E6-421A-87B4-491B0445A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ED3EB-D993-46C2-BAA5-B1E0FC5E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consider Nivolumab-</a:t>
            </a:r>
            <a:r>
              <a:rPr lang="en-US" dirty="0" err="1"/>
              <a:t>relatlimab</a:t>
            </a:r>
            <a:r>
              <a:rPr lang="en-US" dirty="0"/>
              <a:t> over Nivolumab and Ipilimumab?</a:t>
            </a:r>
          </a:p>
        </p:txBody>
      </p:sp>
      <p:pic>
        <p:nvPicPr>
          <p:cNvPr id="1026" name="Picture 2" descr="Winship's newly renovated spaces enhance patient care offerings | Winship  Cancer Institute">
            <a:extLst>
              <a:ext uri="{FF2B5EF4-FFF2-40B4-BE49-F238E27FC236}">
                <a16:creationId xmlns:a16="http://schemas.microsoft.com/office/drawing/2014/main" id="{06B5DAD8-7EE3-4FF1-AF68-924C1675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2240280"/>
            <a:ext cx="60959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AC60A-B74A-C33B-5DF5-A46D3A82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257175"/>
            <a:ext cx="11996058" cy="1068388"/>
          </a:xfrm>
        </p:spPr>
        <p:txBody>
          <a:bodyPr>
            <a:normAutofit fontScale="90000"/>
          </a:bodyPr>
          <a:lstStyle/>
          <a:p>
            <a:r>
              <a:rPr lang="en-US" dirty="0"/>
              <a:t>Nivolumab/</a:t>
            </a:r>
            <a:r>
              <a:rPr lang="en-US" dirty="0" err="1"/>
              <a:t>Relatlimab</a:t>
            </a:r>
            <a:r>
              <a:rPr lang="en-US" dirty="0"/>
              <a:t> is superior to Nivolumab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E713-7065-AE8C-A732-AA276BA39238}"/>
              </a:ext>
            </a:extLst>
          </p:cNvPr>
          <p:cNvSpPr txBox="1"/>
          <p:nvPr/>
        </p:nvSpPr>
        <p:spPr>
          <a:xfrm>
            <a:off x="4711680" y="6339215"/>
            <a:ext cx="5992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Tawbi</a:t>
            </a:r>
            <a:r>
              <a:rPr lang="en-US" sz="1100" dirty="0"/>
              <a:t> et al. Oral Presentation at ASCO Annual Meeting; June 2-6, 2023; Chicago, IL. Abstract 9502.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E2DAD5-ADA3-D6E9-167F-FCE11766A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73" y="1272069"/>
            <a:ext cx="9056453" cy="509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47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A307-63D9-4445-B79A-E3DFBC58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group analysis</a:t>
            </a:r>
          </a:p>
        </p:txBody>
      </p:sp>
      <p:pic>
        <p:nvPicPr>
          <p:cNvPr id="2050" name="Picture 2" descr="https://www.nejm.org/na101/home/literatum/publisher/mms/journals/content/nejm/2022/nejm_2022.386.issue-1/nejmoa2109970/20220103/images/img_xlarge/nejmoa2109970_f2.jpeg">
            <a:extLst>
              <a:ext uri="{FF2B5EF4-FFF2-40B4-BE49-F238E27FC236}">
                <a16:creationId xmlns:a16="http://schemas.microsoft.com/office/drawing/2014/main" id="{68231AC2-9103-43F0-A00E-8386F515B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55" y="1621019"/>
            <a:ext cx="4660484" cy="4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6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044069-16C1-29B7-79D6-05BA90E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If we looked at everything on a single page…**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E32689-EC39-BB6D-DA40-6A95CA02D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09902"/>
              </p:ext>
            </p:extLst>
          </p:nvPr>
        </p:nvGraphicFramePr>
        <p:xfrm>
          <a:off x="134527" y="1441066"/>
          <a:ext cx="1192294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278">
                  <a:extLst>
                    <a:ext uri="{9D8B030D-6E8A-4147-A177-3AD203B41FA5}">
                      <a16:colId xmlns:a16="http://schemas.microsoft.com/office/drawing/2014/main" val="4099033456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2856576082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1104209732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2919778463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2013090037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1527697727"/>
                    </a:ext>
                  </a:extLst>
                </a:gridCol>
                <a:gridCol w="1703278">
                  <a:extLst>
                    <a:ext uri="{9D8B030D-6E8A-4147-A177-3AD203B41FA5}">
                      <a16:colId xmlns:a16="http://schemas.microsoft.com/office/drawing/2014/main" val="2443798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Rela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Nivo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Relativity-047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Nivolumab </a:t>
                      </a:r>
                    </a:p>
                    <a:p>
                      <a:r>
                        <a:rPr lang="en-US" dirty="0"/>
                        <a:t>Relativity-047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Ipi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Nivo</a:t>
                      </a:r>
                      <a:endParaRPr lang="en-US" dirty="0"/>
                    </a:p>
                    <a:p>
                      <a:r>
                        <a:rPr lang="en-US" dirty="0"/>
                        <a:t>Checkmate 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Nivolumab</a:t>
                      </a:r>
                    </a:p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Flipped </a:t>
                      </a:r>
                      <a:r>
                        <a:rPr lang="en-US" dirty="0" err="1"/>
                        <a:t>Ipi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Nivo</a:t>
                      </a:r>
                      <a:endParaRPr lang="en-US" dirty="0"/>
                    </a:p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Ipi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Nivo</a:t>
                      </a:r>
                      <a:endParaRPr lang="en-US" dirty="0"/>
                    </a:p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511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0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follow-up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8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9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0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3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PFS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5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40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5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G3-4 TRAE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092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0EDD28-69F2-41DB-91D5-D993BD0C0F9F}"/>
              </a:ext>
            </a:extLst>
          </p:cNvPr>
          <p:cNvSpPr txBox="1"/>
          <p:nvPr/>
        </p:nvSpPr>
        <p:spPr>
          <a:xfrm>
            <a:off x="9939407" y="6339215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Lebbe</a:t>
            </a:r>
            <a:r>
              <a:rPr lang="en-US" sz="1100" dirty="0"/>
              <a:t> et al. JCO. 2019; 37:867-875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A21FD-33F2-8D56-DFF4-8843884B0BFD}"/>
              </a:ext>
            </a:extLst>
          </p:cNvPr>
          <p:cNvSpPr txBox="1"/>
          <p:nvPr/>
        </p:nvSpPr>
        <p:spPr>
          <a:xfrm>
            <a:off x="9665293" y="6134427"/>
            <a:ext cx="2452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Wolchok</a:t>
            </a:r>
            <a:r>
              <a:rPr lang="en-US" sz="1100" dirty="0"/>
              <a:t> et al. JCO. 2022 40(2):127-137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687F20-1089-B3E0-0BD6-6D2D0F2AB539}"/>
              </a:ext>
            </a:extLst>
          </p:cNvPr>
          <p:cNvSpPr/>
          <p:nvPr/>
        </p:nvSpPr>
        <p:spPr>
          <a:xfrm>
            <a:off x="1751798" y="4668253"/>
            <a:ext cx="606391" cy="490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1419CA-4EA4-DD7A-8F43-7B1E7D9FA51B}"/>
              </a:ext>
            </a:extLst>
          </p:cNvPr>
          <p:cNvSpPr/>
          <p:nvPr/>
        </p:nvSpPr>
        <p:spPr>
          <a:xfrm>
            <a:off x="8574505" y="4668253"/>
            <a:ext cx="606391" cy="490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391E2-64FA-8596-1F07-E0B9BEDB0557}"/>
              </a:ext>
            </a:extLst>
          </p:cNvPr>
          <p:cNvSpPr txBox="1"/>
          <p:nvPr/>
        </p:nvSpPr>
        <p:spPr>
          <a:xfrm>
            <a:off x="134527" y="6060444"/>
            <a:ext cx="592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**Cross-trial comparisons should be interpreted with caution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39649-0C03-B6D0-BEAA-19EB54578DB6}"/>
              </a:ext>
            </a:extLst>
          </p:cNvPr>
          <p:cNvSpPr txBox="1"/>
          <p:nvPr/>
        </p:nvSpPr>
        <p:spPr>
          <a:xfrm>
            <a:off x="6367225" y="5940725"/>
            <a:ext cx="5992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Tawbi</a:t>
            </a:r>
            <a:r>
              <a:rPr lang="en-US" sz="1100" dirty="0"/>
              <a:t> et al. Oral Presentation at ASCO Annual Meeting; June 2-6, 2023; Chicago, IL. Abstract 9502.</a:t>
            </a:r>
          </a:p>
        </p:txBody>
      </p:sp>
    </p:spTree>
    <p:extLst>
      <p:ext uri="{BB962C8B-B14F-4D97-AF65-F5344CB8AC3E}">
        <p14:creationId xmlns:p14="http://schemas.microsoft.com/office/powerpoint/2010/main" val="39410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07097B-F75E-51D8-EB93-E135BEBC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Nivolumab and </a:t>
            </a:r>
            <a:r>
              <a:rPr lang="en-US" dirty="0" err="1"/>
              <a:t>Relatlimab</a:t>
            </a:r>
            <a:r>
              <a:rPr lang="en-US" dirty="0"/>
              <a:t> is better tolerated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C153B0C-B3AE-FD86-34AD-0D08A5E6E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09234"/>
              </p:ext>
            </p:extLst>
          </p:nvPr>
        </p:nvGraphicFramePr>
        <p:xfrm>
          <a:off x="395704" y="4723776"/>
          <a:ext cx="115381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435">
                  <a:extLst>
                    <a:ext uri="{9D8B030D-6E8A-4147-A177-3AD203B41FA5}">
                      <a16:colId xmlns:a16="http://schemas.microsoft.com/office/drawing/2014/main" val="1944334665"/>
                    </a:ext>
                  </a:extLst>
                </a:gridCol>
                <a:gridCol w="1691787">
                  <a:extLst>
                    <a:ext uri="{9D8B030D-6E8A-4147-A177-3AD203B41FA5}">
                      <a16:colId xmlns:a16="http://schemas.microsoft.com/office/drawing/2014/main" val="3102889843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2682932165"/>
                    </a:ext>
                  </a:extLst>
                </a:gridCol>
                <a:gridCol w="1773307">
                  <a:extLst>
                    <a:ext uri="{9D8B030D-6E8A-4147-A177-3AD203B41FA5}">
                      <a16:colId xmlns:a16="http://schemas.microsoft.com/office/drawing/2014/main" val="9473305"/>
                    </a:ext>
                  </a:extLst>
                </a:gridCol>
                <a:gridCol w="1567444">
                  <a:extLst>
                    <a:ext uri="{9D8B030D-6E8A-4147-A177-3AD203B41FA5}">
                      <a16:colId xmlns:a16="http://schemas.microsoft.com/office/drawing/2014/main" val="979079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3 or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3 or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9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Treatment-related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(96)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186 (59)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271 (87)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 (24)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7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 to discontinuation of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 (42)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 (31)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0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BB4D1A-417C-686C-90DF-9503A747C087}"/>
              </a:ext>
            </a:extLst>
          </p:cNvPr>
          <p:cNvSpPr txBox="1"/>
          <p:nvPr/>
        </p:nvSpPr>
        <p:spPr>
          <a:xfrm>
            <a:off x="498254" y="4379495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CheckMate-067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D236C-0891-1E85-4E28-69DF56457AC9}"/>
              </a:ext>
            </a:extLst>
          </p:cNvPr>
          <p:cNvSpPr txBox="1"/>
          <p:nvPr/>
        </p:nvSpPr>
        <p:spPr>
          <a:xfrm>
            <a:off x="5829045" y="4379495"/>
            <a:ext cx="23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Ipilimumab-Nivolumab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2F78F-F46B-1673-1010-0384E5995C34}"/>
              </a:ext>
            </a:extLst>
          </p:cNvPr>
          <p:cNvSpPr txBox="1"/>
          <p:nvPr/>
        </p:nvSpPr>
        <p:spPr>
          <a:xfrm>
            <a:off x="9737173" y="4379495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Nivolumab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5FC9E-5BC9-451C-24E0-4CBF56AB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213" y="1819227"/>
            <a:ext cx="8153400" cy="196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BA57DD-6048-41A5-35A4-1BE57492C5FE}"/>
              </a:ext>
            </a:extLst>
          </p:cNvPr>
          <p:cNvSpPr txBox="1"/>
          <p:nvPr/>
        </p:nvSpPr>
        <p:spPr>
          <a:xfrm>
            <a:off x="9480936" y="5836296"/>
            <a:ext cx="2452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Wolchok</a:t>
            </a:r>
            <a:r>
              <a:rPr lang="en-US" sz="1100" dirty="0"/>
              <a:t> et al. JCO. 2022 40(2):127-137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C8424-147E-2714-9484-732A14995348}"/>
              </a:ext>
            </a:extLst>
          </p:cNvPr>
          <p:cNvSpPr txBox="1"/>
          <p:nvPr/>
        </p:nvSpPr>
        <p:spPr>
          <a:xfrm>
            <a:off x="4548050" y="3787727"/>
            <a:ext cx="5992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Tawbi</a:t>
            </a:r>
            <a:r>
              <a:rPr lang="en-US" sz="1100" dirty="0"/>
              <a:t> et al. Oral Presentation at ASCO Annual Meeting; June 2-6, 2023; Chicago, IL. Abstract 9502.</a:t>
            </a:r>
          </a:p>
        </p:txBody>
      </p:sp>
    </p:spTree>
    <p:extLst>
      <p:ext uri="{BB962C8B-B14F-4D97-AF65-F5344CB8AC3E}">
        <p14:creationId xmlns:p14="http://schemas.microsoft.com/office/powerpoint/2010/main" val="15619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298E0-A41C-DF26-742E-0500F63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Nivolumab and </a:t>
            </a:r>
            <a:r>
              <a:rPr lang="en-US" dirty="0" err="1"/>
              <a:t>Relatlimab</a:t>
            </a:r>
            <a:r>
              <a:rPr lang="en-US" dirty="0"/>
              <a:t> should be used in the first line setting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DCDF38-9D18-EFFD-8E71-098163FD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Improved PFS over nivolumab</a:t>
            </a:r>
          </a:p>
          <a:p>
            <a:endParaRPr lang="en-US" dirty="0"/>
          </a:p>
          <a:p>
            <a:r>
              <a:rPr lang="en-US" dirty="0"/>
              <a:t>Tolerable safety profile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33F7F"/>
      </a:dk1>
      <a:lt1>
        <a:srgbClr val="FFFFFF"/>
      </a:lt1>
      <a:dk2>
        <a:srgbClr val="333333"/>
      </a:dk2>
      <a:lt2>
        <a:srgbClr val="FFDE75"/>
      </a:lt2>
      <a:accent1>
        <a:srgbClr val="A0C3DA"/>
      </a:accent1>
      <a:accent2>
        <a:srgbClr val="98002E"/>
      </a:accent2>
      <a:accent3>
        <a:srgbClr val="BDBFC1"/>
      </a:accent3>
      <a:accent4>
        <a:srgbClr val="E7A614"/>
      </a:accent4>
      <a:accent5>
        <a:srgbClr val="007698"/>
      </a:accent5>
      <a:accent6>
        <a:srgbClr val="006A5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892D54F78014D897F4113506C2A41" ma:contentTypeVersion="5" ma:contentTypeDescription="Create a new document." ma:contentTypeScope="" ma:versionID="38f9cbd667f048f2b8612f60dd8d20cf">
  <xsd:schema xmlns:xsd="http://www.w3.org/2001/XMLSchema" xmlns:xs="http://www.w3.org/2001/XMLSchema" xmlns:p="http://schemas.microsoft.com/office/2006/metadata/properties" xmlns:ns2="4b522143-ba26-4e3b-a97d-0fa9b6053c4b" targetNamespace="http://schemas.microsoft.com/office/2006/metadata/properties" ma:root="true" ma:fieldsID="69c88f509da5c3cf477750ce5a9bf5a5" ns2:_="">
    <xsd:import namespace="4b522143-ba26-4e3b-a97d-0fa9b6053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22143-ba26-4e3b-a97d-0fa9b6053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39386-E8AE-4E43-9CFE-4BF866097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22143-ba26-4e3b-a97d-0fa9b6053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EE96DB-D211-4AF7-B8C7-2288AE997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656D1-618B-4EAE-971B-CC0C6F170A85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b522143-ba26-4e3b-a97d-0fa9b6053c4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12497</TotalTime>
  <Words>393</Words>
  <Application>Microsoft Macintosh PowerPoint</Application>
  <PresentationFormat>Widescreen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Optimal First Line Therapy for Newly Diagnosed Metastatic Melanoma Patients: Nivolumab and Relatlimab </vt:lpstr>
      <vt:lpstr>Disclosure</vt:lpstr>
      <vt:lpstr>Why consider Nivolumab-relatlimab over Nivolumab and Ipilimumab?</vt:lpstr>
      <vt:lpstr>Nivolumab/Relatlimab is superior to Nivolumab</vt:lpstr>
      <vt:lpstr>Sub group analysis</vt:lpstr>
      <vt:lpstr>If we looked at everything on a single page…**</vt:lpstr>
      <vt:lpstr>Nivolumab and Relatlimab is better tolerated</vt:lpstr>
      <vt:lpstr>Nivolumab and Relatlimab should be used in the first line setting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Kerstann, Kimberly F</dc:creator>
  <cp:lastModifiedBy>Dru Dace</cp:lastModifiedBy>
  <cp:revision>658</cp:revision>
  <cp:lastPrinted>2016-08-17T17:23:27Z</cp:lastPrinted>
  <dcterms:created xsi:type="dcterms:W3CDTF">2016-06-20T17:56:40Z</dcterms:created>
  <dcterms:modified xsi:type="dcterms:W3CDTF">2023-07-21T02:15:17Z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0x010100EE4892D54F78014D897F4113506C2A41</vt:lpwstr>
  </property>
</Properties>
</file>