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9" r:id="rId2"/>
    <p:sldId id="441" r:id="rId3"/>
    <p:sldId id="443" r:id="rId4"/>
    <p:sldId id="442" r:id="rId5"/>
    <p:sldId id="44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ood" userId="faf4e270b7af8715" providerId="LiveId" clId="{67F251E7-CBFA-48BA-ABED-AF841421092B}"/>
    <pc:docChg chg="modSld">
      <pc:chgData name="Sarah Wood" userId="faf4e270b7af8715" providerId="LiveId" clId="{67F251E7-CBFA-48BA-ABED-AF841421092B}" dt="2023-07-18T13:08:59.156" v="16" actId="20577"/>
      <pc:docMkLst>
        <pc:docMk/>
      </pc:docMkLst>
      <pc:sldChg chg="modSp mod">
        <pc:chgData name="Sarah Wood" userId="faf4e270b7af8715" providerId="LiveId" clId="{67F251E7-CBFA-48BA-ABED-AF841421092B}" dt="2023-07-18T13:07:33.870" v="1" actId="20577"/>
        <pc:sldMkLst>
          <pc:docMk/>
          <pc:sldMk cId="3931307700" sldId="429"/>
        </pc:sldMkLst>
        <pc:spChg chg="mod">
          <ac:chgData name="Sarah Wood" userId="faf4e270b7af8715" providerId="LiveId" clId="{67F251E7-CBFA-48BA-ABED-AF841421092B}" dt="2023-07-18T13:07:33.870" v="1" actId="20577"/>
          <ac:spMkLst>
            <pc:docMk/>
            <pc:sldMk cId="3931307700" sldId="429"/>
            <ac:spMk id="3" creationId="{531B8D3F-0D43-42A1-8111-FC17C2FF470D}"/>
          </ac:spMkLst>
        </pc:spChg>
      </pc:sldChg>
      <pc:sldChg chg="modSp mod">
        <pc:chgData name="Sarah Wood" userId="faf4e270b7af8715" providerId="LiveId" clId="{67F251E7-CBFA-48BA-ABED-AF841421092B}" dt="2023-07-18T13:08:59.156" v="16" actId="20577"/>
        <pc:sldMkLst>
          <pc:docMk/>
          <pc:sldMk cId="382384155" sldId="441"/>
        </pc:sldMkLst>
        <pc:spChg chg="mod">
          <ac:chgData name="Sarah Wood" userId="faf4e270b7af8715" providerId="LiveId" clId="{67F251E7-CBFA-48BA-ABED-AF841421092B}" dt="2023-07-18T13:08:59.156" v="16" actId="20577"/>
          <ac:spMkLst>
            <pc:docMk/>
            <pc:sldMk cId="382384155" sldId="441"/>
            <ac:spMk id="9" creationId="{A4D35CE4-1E5D-4F95-A634-9D4642B530B0}"/>
          </ac:spMkLst>
        </pc:spChg>
      </pc:sldChg>
    </pc:docChg>
  </pc:docChgLst>
  <pc:docChgLst>
    <pc:chgData name="Sarah Wood" userId="faf4e270b7af8715" providerId="LiveId" clId="{192EE535-0D38-4232-BF4D-C27752A92CB2}"/>
    <pc:docChg chg="undo custSel addSld delSld modSld">
      <pc:chgData name="Sarah Wood" userId="faf4e270b7af8715" providerId="LiveId" clId="{192EE535-0D38-4232-BF4D-C27752A92CB2}" dt="2023-07-15T12:15:01.986" v="5173" actId="20577"/>
      <pc:docMkLst>
        <pc:docMk/>
      </pc:docMkLst>
      <pc:sldChg chg="modSp mod modAnim">
        <pc:chgData name="Sarah Wood" userId="faf4e270b7af8715" providerId="LiveId" clId="{192EE535-0D38-4232-BF4D-C27752A92CB2}" dt="2023-07-15T12:12:03.370" v="5025" actId="20577"/>
        <pc:sldMkLst>
          <pc:docMk/>
          <pc:sldMk cId="382384155" sldId="441"/>
        </pc:sldMkLst>
        <pc:spChg chg="mod">
          <ac:chgData name="Sarah Wood" userId="faf4e270b7af8715" providerId="LiveId" clId="{192EE535-0D38-4232-BF4D-C27752A92CB2}" dt="2023-07-15T11:32:31.229" v="1737" actId="20577"/>
          <ac:spMkLst>
            <pc:docMk/>
            <pc:sldMk cId="382384155" sldId="441"/>
            <ac:spMk id="2" creationId="{CA430048-3D13-4101-AA96-0016C67E19F4}"/>
          </ac:spMkLst>
        </pc:spChg>
        <pc:spChg chg="mod">
          <ac:chgData name="Sarah Wood" userId="faf4e270b7af8715" providerId="LiveId" clId="{192EE535-0D38-4232-BF4D-C27752A92CB2}" dt="2023-07-15T12:12:03.370" v="5025" actId="20577"/>
          <ac:spMkLst>
            <pc:docMk/>
            <pc:sldMk cId="382384155" sldId="441"/>
            <ac:spMk id="9" creationId="{A4D35CE4-1E5D-4F95-A634-9D4642B530B0}"/>
          </ac:spMkLst>
        </pc:spChg>
      </pc:sldChg>
      <pc:sldChg chg="modSp add mod modAnim">
        <pc:chgData name="Sarah Wood" userId="faf4e270b7af8715" providerId="LiveId" clId="{192EE535-0D38-4232-BF4D-C27752A92CB2}" dt="2023-07-15T12:12:22.207" v="5034" actId="20577"/>
        <pc:sldMkLst>
          <pc:docMk/>
          <pc:sldMk cId="3149332871" sldId="442"/>
        </pc:sldMkLst>
        <pc:spChg chg="mod">
          <ac:chgData name="Sarah Wood" userId="faf4e270b7af8715" providerId="LiveId" clId="{192EE535-0D38-4232-BF4D-C27752A92CB2}" dt="2023-07-15T11:54:26.848" v="3354" actId="20578"/>
          <ac:spMkLst>
            <pc:docMk/>
            <pc:sldMk cId="3149332871" sldId="442"/>
            <ac:spMk id="2" creationId="{CA430048-3D13-4101-AA96-0016C67E19F4}"/>
          </ac:spMkLst>
        </pc:spChg>
        <pc:spChg chg="mod">
          <ac:chgData name="Sarah Wood" userId="faf4e270b7af8715" providerId="LiveId" clId="{192EE535-0D38-4232-BF4D-C27752A92CB2}" dt="2023-07-15T12:12:22.207" v="5034" actId="20577"/>
          <ac:spMkLst>
            <pc:docMk/>
            <pc:sldMk cId="3149332871" sldId="442"/>
            <ac:spMk id="9" creationId="{A4D35CE4-1E5D-4F95-A634-9D4642B530B0}"/>
          </ac:spMkLst>
        </pc:spChg>
      </pc:sldChg>
      <pc:sldChg chg="addSp modSp add mod">
        <pc:chgData name="Sarah Wood" userId="faf4e270b7af8715" providerId="LiveId" clId="{192EE535-0D38-4232-BF4D-C27752A92CB2}" dt="2023-07-15T12:15:01.986" v="5173" actId="20577"/>
        <pc:sldMkLst>
          <pc:docMk/>
          <pc:sldMk cId="218274656" sldId="443"/>
        </pc:sldMkLst>
        <pc:spChg chg="mod">
          <ac:chgData name="Sarah Wood" userId="faf4e270b7af8715" providerId="LiveId" clId="{192EE535-0D38-4232-BF4D-C27752A92CB2}" dt="2023-07-15T11:32:45.226" v="1761" actId="20577"/>
          <ac:spMkLst>
            <pc:docMk/>
            <pc:sldMk cId="218274656" sldId="443"/>
            <ac:spMk id="2" creationId="{CA430048-3D13-4101-AA96-0016C67E19F4}"/>
          </ac:spMkLst>
        </pc:spChg>
        <pc:spChg chg="mod">
          <ac:chgData name="Sarah Wood" userId="faf4e270b7af8715" providerId="LiveId" clId="{192EE535-0D38-4232-BF4D-C27752A92CB2}" dt="2023-07-15T12:15:01.986" v="5173" actId="20577"/>
          <ac:spMkLst>
            <pc:docMk/>
            <pc:sldMk cId="218274656" sldId="443"/>
            <ac:spMk id="9" creationId="{A4D35CE4-1E5D-4F95-A634-9D4642B530B0}"/>
          </ac:spMkLst>
        </pc:spChg>
        <pc:picChg chg="add mod">
          <ac:chgData name="Sarah Wood" userId="faf4e270b7af8715" providerId="LiveId" clId="{192EE535-0D38-4232-BF4D-C27752A92CB2}" dt="2023-07-15T11:38:23.633" v="2354" actId="1076"/>
          <ac:picMkLst>
            <pc:docMk/>
            <pc:sldMk cId="218274656" sldId="443"/>
            <ac:picMk id="5" creationId="{700CC656-0539-2B4C-6869-CB3A285B4BB5}"/>
          </ac:picMkLst>
        </pc:picChg>
      </pc:sldChg>
      <pc:sldChg chg="modSp add mod modAnim">
        <pc:chgData name="Sarah Wood" userId="faf4e270b7af8715" providerId="LiveId" clId="{192EE535-0D38-4232-BF4D-C27752A92CB2}" dt="2023-07-15T12:11:01.861" v="5021"/>
        <pc:sldMkLst>
          <pc:docMk/>
          <pc:sldMk cId="179962551" sldId="444"/>
        </pc:sldMkLst>
        <pc:spChg chg="mod">
          <ac:chgData name="Sarah Wood" userId="faf4e270b7af8715" providerId="LiveId" clId="{192EE535-0D38-4232-BF4D-C27752A92CB2}" dt="2023-07-15T11:49:55.947" v="3186" actId="20577"/>
          <ac:spMkLst>
            <pc:docMk/>
            <pc:sldMk cId="179962551" sldId="444"/>
            <ac:spMk id="2" creationId="{CA430048-3D13-4101-AA96-0016C67E19F4}"/>
          </ac:spMkLst>
        </pc:spChg>
        <pc:spChg chg="mod">
          <ac:chgData name="Sarah Wood" userId="faf4e270b7af8715" providerId="LiveId" clId="{192EE535-0D38-4232-BF4D-C27752A92CB2}" dt="2023-07-15T12:10:48.640" v="5020" actId="20577"/>
          <ac:spMkLst>
            <pc:docMk/>
            <pc:sldMk cId="179962551" sldId="444"/>
            <ac:spMk id="9" creationId="{A4D35CE4-1E5D-4F95-A634-9D4642B530B0}"/>
          </ac:spMkLst>
        </pc:spChg>
      </pc:sldChg>
      <pc:sldChg chg="new del">
        <pc:chgData name="Sarah Wood" userId="faf4e270b7af8715" providerId="LiveId" clId="{192EE535-0D38-4232-BF4D-C27752A92CB2}" dt="2023-07-15T11:49:46.655" v="3169" actId="47"/>
        <pc:sldMkLst>
          <pc:docMk/>
          <pc:sldMk cId="837320783" sldId="444"/>
        </pc:sldMkLst>
      </pc:sldChg>
      <pc:sldChg chg="modSp new del mod">
        <pc:chgData name="Sarah Wood" userId="faf4e270b7af8715" providerId="LiveId" clId="{192EE535-0D38-4232-BF4D-C27752A92CB2}" dt="2023-07-15T12:00:13.094" v="4260" actId="680"/>
        <pc:sldMkLst>
          <pc:docMk/>
          <pc:sldMk cId="547187671" sldId="445"/>
        </pc:sldMkLst>
        <pc:spChg chg="mod">
          <ac:chgData name="Sarah Wood" userId="faf4e270b7af8715" providerId="LiveId" clId="{192EE535-0D38-4232-BF4D-C27752A92CB2}" dt="2023-07-15T12:00:12.170" v="4259" actId="20577"/>
          <ac:spMkLst>
            <pc:docMk/>
            <pc:sldMk cId="547187671" sldId="445"/>
            <ac:spMk id="2" creationId="{ED87F5C4-B233-6C1D-F2CE-368A7F492D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1B13-14A4-747E-8D9F-AC39F2C2C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AC85-0180-7989-53A6-C86AAE14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88FB5-CF1A-94AE-56CA-0CF5979A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681C6-6C8A-F773-6ECB-4D7F355F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1FFE-5EF8-8DA8-F957-932DCB97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C965-A743-93BC-8B9D-FAA58E48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4095E-A0B7-8471-F21D-C6346D7E1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3C418-C337-C42F-D9F6-401E4FB5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22AE-A227-2EEE-0B03-579151B8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A04A-3DDF-362B-D2E1-34ADF334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48445-7F52-05AF-AC2C-F219A54E5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DB54A-0322-560A-6E7F-87852D640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2AAB3-1AC1-85CA-7A60-3C0A6018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9C1E-75E9-CEC0-5486-28BBF5FC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B82E-6DE7-B255-85FE-73A66540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inship Stairw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6172B-9A14-4BA5-9C0F-899E396CA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 t="270" r="18979" b="407"/>
          <a:stretch/>
        </p:blipFill>
        <p:spPr>
          <a:xfrm>
            <a:off x="0" y="0"/>
            <a:ext cx="6040437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9DE319-E07A-4E51-8FE2-8856AEF22D19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F6E714-57D5-4A82-85D7-160DE9A1D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E8ACB41B-A446-4645-AB84-35C8B2075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n object&#10;&#10;Description automatically generated">
            <a:extLst>
              <a:ext uri="{FF2B5EF4-FFF2-40B4-BE49-F238E27FC236}">
                <a16:creationId xmlns:a16="http://schemas.microsoft.com/office/drawing/2014/main" id="{2E8CED9E-2B8E-4F3A-B979-42C361030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6126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5212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9CF34-2A9F-492B-A5AF-1774FBD37E9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C2CA2-20A7-4C7D-B8B5-AB446DC811BD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E5A2-5CAF-2C27-CA61-9ECFB7E2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939F-6C26-6425-9F62-17D88E1C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CFFC5-06B0-3098-E2B8-1AB98B95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79B4-4BD9-4BD7-9E95-DE55EB16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CB0D-B080-50FC-B018-DA5E7163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7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7845-E79E-1471-AE86-A4BB288E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AC1D-D2F8-3274-712C-4754BDDF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B53E1-45B4-CE01-9932-587349B8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0121B-6F3A-437C-01D9-5800C3E6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BBA1A-6844-2EEF-D637-557C4AAE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7E19-AAE4-8C9F-7DAF-F54BCBD3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CEE9-9809-AD86-18E9-E6233071F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73AEE-85DE-0192-83BA-67AA9ACE6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E3087-3106-8855-118A-70E6132E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2419A-1DE1-4856-C944-78B103EE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745A-2B88-AE18-3F52-F3D35EC5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DCDC-7CFD-8E8B-D974-93F10732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D0E92-0818-CBA2-CC10-29117992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26D0A-BAD7-03E4-BF29-A956FB05D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D3391-BFC8-ACD1-35D9-423AD61A4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1C782-6033-2680-76E5-2B76840E0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83F49-E294-9493-A050-9799B095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2195C-7CCB-AA3C-7CEF-AA970C48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31B68-A2A1-D9DC-A4BD-A95CEA90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B8D3-4A7C-C49E-268F-BD07762B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0F3EB-3764-AA55-EDF2-EFF2744C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7D3A3-39D4-F626-1B63-3113ACE3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C64CB-72D6-1A6B-C591-FB4F292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D498B-D262-50E9-39E9-C10960FB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9CBD6-A4C5-CBAC-5C90-688E5CE0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8DFD-5B25-2C18-EA06-69D5617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812A-D4CA-068C-245F-58082919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4FE8-9192-5130-B5F4-6AFE5C4E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8ABA2-89AE-4B87-7A1A-662ACA75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D6BF4-13C2-29E2-A595-5DEA2DE4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C1B8E-E45A-F070-6485-E8275164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476BB-4FE8-CC7A-95E6-FEAA4446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AAA7-80BE-C93D-C367-5F510C66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461E-AFD6-EBE0-6A1B-FB0E0A95C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32518-B574-29FC-263E-56D40ED36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733D9-B384-3B41-E3D5-1C34DD98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229ED-D187-4E57-27EE-1A1E0C15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F0414-127E-B4A1-384E-39AAAC5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3FBFB-870A-6C7A-44E3-47953E6C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79E80-A643-6E44-1415-EB52FA610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7886-3151-D9A8-EDA8-7F589E55F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0171-CB8A-44C8-9275-811AA459D7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CE5A-F231-99DB-EFCB-86D783579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3EF05-976B-21D8-54DB-BE205D6B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5D71-8D65-4371-8598-E7B9CCA6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42FA-FEEB-4DF7-BD5D-B208AD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590" y="493036"/>
            <a:ext cx="5525048" cy="2391939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Patient-Based Panel Discussion</a:t>
            </a:r>
            <a:b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Genitourinary Malignancies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B8D3F-0D43-42A1-8111-FC17C2FF4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726" y="3124266"/>
            <a:ext cx="5457912" cy="1697519"/>
          </a:xfrm>
        </p:spPr>
        <p:txBody>
          <a:bodyPr/>
          <a:lstStyle/>
          <a:p>
            <a:r>
              <a:rPr lang="en-GB" dirty="0"/>
              <a:t>All Speakers: </a:t>
            </a:r>
            <a:r>
              <a:rPr lang="en-GB" dirty="0" err="1"/>
              <a:t>Drs.</a:t>
            </a:r>
            <a:r>
              <a:rPr lang="en-GB" dirty="0"/>
              <a:t> Brown, </a:t>
            </a:r>
            <a:r>
              <a:rPr lang="en-GB" dirty="0" err="1"/>
              <a:t>Nazha</a:t>
            </a:r>
            <a:r>
              <a:rPr lang="en-GB" dirty="0"/>
              <a:t>, Master, </a:t>
            </a:r>
            <a:r>
              <a:rPr lang="en-GB" dirty="0" err="1"/>
              <a:t>Carthon</a:t>
            </a:r>
            <a:r>
              <a:rPr lang="en-GB" dirty="0"/>
              <a:t>, Atkins, &amp; Bilen </a:t>
            </a:r>
          </a:p>
          <a:p>
            <a:r>
              <a:rPr lang="en-GB" dirty="0"/>
              <a:t>Case presented by Emory University </a:t>
            </a:r>
            <a:r>
              <a:rPr lang="en-GB" dirty="0" err="1"/>
              <a:t>Heme-Onc</a:t>
            </a:r>
            <a:r>
              <a:rPr lang="en-GB" dirty="0"/>
              <a:t> fellow: Sarah J. Wood, MD</a:t>
            </a:r>
          </a:p>
          <a:p>
            <a:r>
              <a:rPr lang="en-GB" dirty="0"/>
              <a:t>July 20</a:t>
            </a:r>
            <a:r>
              <a:rPr lang="en-GB" baseline="30000" dirty="0"/>
              <a:t>th</a:t>
            </a:r>
            <a:r>
              <a:rPr lang="en-GB" dirty="0"/>
              <a:t>, 2023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0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0048-3D13-4101-AA96-0016C67E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" y="136525"/>
            <a:ext cx="9070571" cy="908989"/>
          </a:xfrm>
        </p:spPr>
        <p:txBody>
          <a:bodyPr>
            <a:normAutofit/>
          </a:bodyPr>
          <a:lstStyle/>
          <a:p>
            <a:r>
              <a:rPr lang="en-GB" sz="3500" i="1" dirty="0">
                <a:latin typeface="Arial" panose="020B0604020202020204" pitchFamily="34" charset="0"/>
                <a:cs typeface="Arial" panose="020B0604020202020204" pitchFamily="34" charset="0"/>
              </a:rPr>
              <a:t>Hospital Course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D35CE4-1E5D-4F95-A634-9D4642B5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042" y="1148527"/>
            <a:ext cx="11350366" cy="547394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66-yo M with PMHx of HTN, HLD, and T2DM presents to the ED with complaints of back pain. There, cross-sectional imaging revealed multiple sclerotic lesions throughout the axial and appendicular skeleton, along with multiple enlarged RP lymph nodes. He was admitted to HSM for further work-up.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 physical examination on admission revealed normal lower extremity strength and sensation. The patient denied any bowel / bladder dysfunction.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Labs on initial presentation to the hospital notable for Hgb 11 g /dL, Calcium 11 prompting HSM to pursue myeloma work-up, which resulted as normal. Other organ function within normal limit.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Oncology was consulted for further evaluation. We recommended dedicated spine imaging, PSA, and lymph node biopsy. PSA resulted at 76 ng/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Subseuqently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NM Bone Scan was recommended to complete staging.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A085-E088-49D1-9038-A95FF6B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0048-3D13-4101-AA96-0016C67E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99375"/>
            <a:ext cx="9070571" cy="908989"/>
          </a:xfrm>
        </p:spPr>
        <p:txBody>
          <a:bodyPr>
            <a:normAutofit/>
          </a:bodyPr>
          <a:lstStyle/>
          <a:p>
            <a:r>
              <a:rPr lang="en-GB" sz="3500" i="1" dirty="0">
                <a:latin typeface="Arial" panose="020B0604020202020204" pitchFamily="34" charset="0"/>
                <a:cs typeface="Arial" panose="020B0604020202020204" pitchFamily="34" charset="0"/>
              </a:rPr>
              <a:t>Hospital Course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D35CE4-1E5D-4F95-A634-9D4642B5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320" y="1014153"/>
            <a:ext cx="5750902" cy="4904509"/>
          </a:xfrm>
        </p:spPr>
        <p:txBody>
          <a:bodyPr>
            <a:no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&amp; L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spine w/and w/o contrast demonstrated extensive bony changes with multiple sclerotic bone lesions throughout vertebral bodies and redemonstration of RP LAD.</a:t>
            </a:r>
          </a:p>
          <a:p>
            <a:pPr algn="l" rtl="0"/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scan with diffusely distributed foci of radiotracer uptake throughout calvarium, spine, sacrum, bilateral proximal femurs, proximal humeri and bilateral ribs.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 biopsy was obtained by IR, which confirmed metastatic prostate adenocarcinoma. </a:t>
            </a:r>
          </a:p>
          <a:p>
            <a:pPr algn="l" rtl="0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patient’s pain was controlled with oral analgesia and was discharged with bicalutamide and clinic follow up.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A085-E088-49D1-9038-A95FF6B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CC656-0539-2B4C-6869-CB3A285B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50" y="1108364"/>
            <a:ext cx="4481706" cy="46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0048-3D13-4101-AA96-0016C67E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-55549"/>
            <a:ext cx="9070571" cy="908989"/>
          </a:xfrm>
        </p:spPr>
        <p:txBody>
          <a:bodyPr>
            <a:normAutofit/>
          </a:bodyPr>
          <a:lstStyle/>
          <a:p>
            <a:r>
              <a:rPr lang="en-GB" sz="3500" i="1" dirty="0">
                <a:latin typeface="Arial" panose="020B0604020202020204" pitchFamily="34" charset="0"/>
                <a:cs typeface="Arial" panose="020B0604020202020204" pitchFamily="34" charset="0"/>
              </a:rPr>
              <a:t>Clinic follow-up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D35CE4-1E5D-4F95-A634-9D4642B5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403" y="786238"/>
            <a:ext cx="11195194" cy="5285524"/>
          </a:xfrm>
        </p:spPr>
        <p:txBody>
          <a:bodyPr>
            <a:no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He then presents to your office for NPV where you begin androgen deprivation therapy with six cycles of docetaxel chemotherapy. You also refer to rad-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onc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where he receives palliative radiation to spine. 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He tolerates chemotherapy well. Following completion, PSA nadir is 3.0 ng/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Over the next four months, PSA level begins to rise to 7.4 ng / mL, then to 13 ng /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PSMA PET shows multiple intensely PSMA avid osseous lesions involving the axial and appendicular skeleton, compatible with osseous metastasis. No visceral organ involvement.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order NGS on prior tissue biopsy and refer to genetic counseling for germline testing.</a:t>
            </a:r>
          </a:p>
          <a:p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Subsequent germline testing revealed a </a:t>
            </a:r>
            <a:r>
              <a:rPr lang="en-US" sz="21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PALB2 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mutation. 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time of progression, he maintains excellent PS and normal CBC parameters. </a:t>
            </a:r>
            <a:endParaRPr lang="en-US" sz="21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A085-E088-49D1-9038-A95FF6B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0048-3D13-4101-AA96-0016C67E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" y="136525"/>
            <a:ext cx="9070571" cy="908989"/>
          </a:xfrm>
        </p:spPr>
        <p:txBody>
          <a:bodyPr>
            <a:normAutofit/>
          </a:bodyPr>
          <a:lstStyle/>
          <a:p>
            <a:r>
              <a:rPr lang="en-GB" sz="3500" i="1" dirty="0"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D35CE4-1E5D-4F95-A634-9D4642B5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0541" y="1188020"/>
            <a:ext cx="10230918" cy="4481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this patient - a 66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 w/ few medical comorbidities and significant osseous disease with symptoms - would you have considered triplet therapy up-front? If so, can you walk us through your decision when choosing between PEACE-1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/pred, docetaxel, ADT) versus ARASENs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darolutamide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docetaxel, ADT)?</a:t>
            </a:r>
          </a:p>
          <a:p>
            <a:pPr marL="457200" indent="-457200"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time of PD, with germline testing revealing a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PALB2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mutation, a known mutation resulting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homolougous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repair deficiency (HRD), what would you implement as second line therapy given recent TALO-2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talazoparib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plus enzalutamide) and PROPEL (abiraterone plus olaparib) data? </a:t>
            </a:r>
          </a:p>
          <a:p>
            <a:pPr marL="457200" indent="-457200"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457200" indent="-457200">
              <a:buAutoNum type="arabi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A085-E088-49D1-9038-A95FF6B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542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Patient-Based Panel Discussion Genitourinary Malignancies</vt:lpstr>
      <vt:lpstr>Hospital Course</vt:lpstr>
      <vt:lpstr>Hospital Course</vt:lpstr>
      <vt:lpstr>Clinic follow-up</vt:lpstr>
      <vt:lpstr>Panel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Patient-Based Panel Discussion Genitourinary Malignancies</dc:title>
  <dc:creator>Sarah Wood</dc:creator>
  <cp:lastModifiedBy>Sarah Wood</cp:lastModifiedBy>
  <cp:revision>1</cp:revision>
  <dcterms:created xsi:type="dcterms:W3CDTF">2023-07-13T13:28:25Z</dcterms:created>
  <dcterms:modified xsi:type="dcterms:W3CDTF">2023-07-18T13:09:07Z</dcterms:modified>
</cp:coreProperties>
</file>