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31"/>
  </p:notesMasterIdLst>
  <p:sldIdLst>
    <p:sldId id="256" r:id="rId3"/>
    <p:sldId id="257" r:id="rId4"/>
    <p:sldId id="262" r:id="rId5"/>
    <p:sldId id="259" r:id="rId6"/>
    <p:sldId id="260" r:id="rId7"/>
    <p:sldId id="287" r:id="rId8"/>
    <p:sldId id="263" r:id="rId9"/>
    <p:sldId id="264" r:id="rId10"/>
    <p:sldId id="286" r:id="rId11"/>
    <p:sldId id="266" r:id="rId12"/>
    <p:sldId id="267" r:id="rId13"/>
    <p:sldId id="268" r:id="rId14"/>
    <p:sldId id="269" r:id="rId15"/>
    <p:sldId id="270" r:id="rId16"/>
    <p:sldId id="271" r:id="rId17"/>
    <p:sldId id="274" r:id="rId18"/>
    <p:sldId id="272" r:id="rId19"/>
    <p:sldId id="273" r:id="rId20"/>
    <p:sldId id="283" r:id="rId21"/>
    <p:sldId id="285" r:id="rId22"/>
    <p:sldId id="282" r:id="rId23"/>
    <p:sldId id="275" r:id="rId24"/>
    <p:sldId id="277" r:id="rId25"/>
    <p:sldId id="279" r:id="rId26"/>
    <p:sldId id="280" r:id="rId27"/>
    <p:sldId id="281" r:id="rId28"/>
    <p:sldId id="288" r:id="rId29"/>
    <p:sldId id="28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mily Ehlerding" initials="EE" lastIdx="1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826"/>
    <p:restoredTop sz="94690"/>
  </p:normalViewPr>
  <p:slideViewPr>
    <p:cSldViewPr snapToGrid="0" snapToObjects="1">
      <p:cViewPr varScale="1">
        <p:scale>
          <a:sx n="81" d="100"/>
          <a:sy n="81" d="100"/>
        </p:scale>
        <p:origin x="192" y="6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F61971-E637-1A4C-9014-0130BC645783}" type="datetimeFigureOut">
              <a:rPr lang="en-US" smtClean="0"/>
              <a:t>7/20/23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EF2B16-EC28-B346-95D6-594E51EAE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0965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latin typeface="Arial" charset="0"/>
              <a:ea typeface="ＭＳ Ｐゴシック" charset="-128"/>
            </a:endParaRPr>
          </a:p>
        </p:txBody>
      </p:sp>
      <p:sp>
        <p:nvSpPr>
          <p:cNvPr id="11267" name="Date Placeholder 3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1268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244E7E7D-3893-0549-A204-2835BD54361A}" type="slidenum">
              <a:rPr lang="en-US" altLang="en-US">
                <a:solidFill>
                  <a:prstClr val="black"/>
                </a:solidFill>
              </a:rPr>
              <a:pPr/>
              <a:t>1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5374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C59A6-07BB-184B-A371-F5E210C242DF}" type="datetimeFigureOut">
              <a:rPr lang="en-US" smtClean="0"/>
              <a:t>7/20/23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E7AAA-D644-6E42-92A4-D51BF94F2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69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C59A6-07BB-184B-A371-F5E210C242DF}" type="datetimeFigureOut">
              <a:rPr lang="en-US" smtClean="0"/>
              <a:t>7/20/23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E7AAA-D644-6E42-92A4-D51BF94F2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729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C59A6-07BB-184B-A371-F5E210C242DF}" type="datetimeFigureOut">
              <a:rPr lang="en-US" smtClean="0"/>
              <a:t>7/20/23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E7AAA-D644-6E42-92A4-D51BF94F2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6203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Rectangle 9"/>
          <p:cNvGrpSpPr>
            <a:grpSpLocks/>
          </p:cNvGrpSpPr>
          <p:nvPr userDrawn="1"/>
        </p:nvGrpSpPr>
        <p:grpSpPr bwMode="auto">
          <a:xfrm>
            <a:off x="0" y="6324600"/>
            <a:ext cx="12192000" cy="533400"/>
            <a:chOff x="0" y="3984"/>
            <a:chExt cx="5760" cy="336"/>
          </a:xfrm>
        </p:grpSpPr>
        <p:pic>
          <p:nvPicPr>
            <p:cNvPr id="5" name="Rectangle 9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984"/>
              <a:ext cx="5760" cy="33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 Box 3"/>
            <p:cNvSpPr txBox="1">
              <a:spLocks noChangeArrowheads="1"/>
            </p:cNvSpPr>
            <p:nvPr/>
          </p:nvSpPr>
          <p:spPr bwMode="auto">
            <a:xfrm>
              <a:off x="0" y="3984"/>
              <a:ext cx="5760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x-none" altLang="x-none" sz="1800">
                <a:solidFill>
                  <a:srgbClr val="FFFFFF"/>
                </a:solidFill>
              </a:endParaRPr>
            </a:p>
          </p:txBody>
        </p:sp>
      </p:grpSp>
      <p:pic>
        <p:nvPicPr>
          <p:cNvPr id="7" name="Picture 6" descr="NCI CC_logo.JPG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0"/>
          </a:blip>
          <a:stretch>
            <a:fillRect/>
          </a:stretch>
        </p:blipFill>
        <p:spPr>
          <a:xfrm>
            <a:off x="10814051" y="6400800"/>
            <a:ext cx="1377949" cy="457200"/>
          </a:xfrm>
          <a:prstGeom prst="rect">
            <a:avLst/>
          </a:prstGeom>
          <a:solidFill>
            <a:schemeClr val="accent1">
              <a:lumMod val="50000"/>
              <a:alpha val="0"/>
            </a:schemeClr>
          </a:solidFill>
        </p:spPr>
      </p:pic>
      <p:pic>
        <p:nvPicPr>
          <p:cNvPr id="8" name="Picture 14" descr="Winship_NCI_longTag_hz_280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003"/>
          <a:stretch>
            <a:fillRect/>
          </a:stretch>
        </p:blipFill>
        <p:spPr bwMode="auto">
          <a:xfrm>
            <a:off x="0" y="6345238"/>
            <a:ext cx="2844800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Winship_NCI_longTag_hz_280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003"/>
          <a:stretch>
            <a:fillRect/>
          </a:stretch>
        </p:blipFill>
        <p:spPr bwMode="auto">
          <a:xfrm>
            <a:off x="0" y="6345238"/>
            <a:ext cx="2844800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Winship_NCI_longTag_hz_280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003"/>
          <a:stretch>
            <a:fillRect/>
          </a:stretch>
        </p:blipFill>
        <p:spPr bwMode="auto">
          <a:xfrm>
            <a:off x="0" y="6345238"/>
            <a:ext cx="2844800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 descr="Winship_NCI_longTag_hz_280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003"/>
          <a:stretch>
            <a:fillRect/>
          </a:stretch>
        </p:blipFill>
        <p:spPr bwMode="auto">
          <a:xfrm>
            <a:off x="0" y="6345238"/>
            <a:ext cx="2844800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C59A6-07BB-184B-A371-F5E210C242DF}" type="datetimeFigureOut">
              <a:rPr lang="en-US" smtClean="0"/>
              <a:t>7/20/23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E7AAA-D644-6E42-92A4-D51BF94F2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9156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 descr="Winship_NCI_longTag_hz_280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003"/>
          <a:stretch>
            <a:fillRect/>
          </a:stretch>
        </p:blipFill>
        <p:spPr bwMode="auto">
          <a:xfrm>
            <a:off x="0" y="6345238"/>
            <a:ext cx="2844800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Winship_NCI_longTag_hz_280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003"/>
          <a:stretch>
            <a:fillRect/>
          </a:stretch>
        </p:blipFill>
        <p:spPr bwMode="auto">
          <a:xfrm>
            <a:off x="0" y="6345238"/>
            <a:ext cx="2844800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C59A6-07BB-184B-A371-F5E210C242DF}" type="datetimeFigureOut">
              <a:rPr lang="en-US" smtClean="0"/>
              <a:t>7/20/23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E7AAA-D644-6E42-92A4-D51BF94F2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65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C59A6-07BB-184B-A371-F5E210C242DF}" type="datetimeFigureOut">
              <a:rPr lang="en-US" smtClean="0"/>
              <a:t>7/20/23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E7AAA-D644-6E42-92A4-D51BF94F2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450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C59A6-07BB-184B-A371-F5E210C242DF}" type="datetimeFigureOut">
              <a:rPr lang="en-US" smtClean="0"/>
              <a:t>7/20/23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E7AAA-D644-6E42-92A4-D51BF94F2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971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C59A6-07BB-184B-A371-F5E210C242DF}" type="datetimeFigureOut">
              <a:rPr lang="en-US" smtClean="0"/>
              <a:t>7/20/23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E7AAA-D644-6E42-92A4-D51BF94F2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06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C59A6-07BB-184B-A371-F5E210C242DF}" type="datetimeFigureOut">
              <a:rPr lang="en-US" smtClean="0"/>
              <a:t>7/20/23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E7AAA-D644-6E42-92A4-D51BF94F2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487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C59A6-07BB-184B-A371-F5E210C242DF}" type="datetimeFigureOut">
              <a:rPr lang="en-US" smtClean="0"/>
              <a:t>7/20/23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E7AAA-D644-6E42-92A4-D51BF94F2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4756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C59A6-07BB-184B-A371-F5E210C242DF}" type="datetimeFigureOut">
              <a:rPr lang="en-US" smtClean="0"/>
              <a:t>7/20/23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E7AAA-D644-6E42-92A4-D51BF94F2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86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DC59A6-07BB-184B-A371-F5E210C242DF}" type="datetimeFigureOut">
              <a:rPr lang="en-US" smtClean="0"/>
              <a:t>7/20/23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CE7AAA-D644-6E42-92A4-D51BF94F2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703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838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990600"/>
            <a:ext cx="10972800" cy="51355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Arial" charset="0"/>
                <a:ea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B4F980A-3075-4044-9C1F-86907BC0ECFA}" type="datetime1">
              <a:rPr lang="en-US" altLang="x-none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7/20/23</a:t>
            </a:fld>
            <a:endParaRPr lang="en-US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4372B3D-A95B-304B-B23C-47A382C7ECC6}" type="slidenum">
              <a:rPr lang="en-US" altLang="en-US">
                <a:latin typeface="Arial" charset="0"/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Arial" charset="0"/>
              <a:ea typeface="ＭＳ Ｐゴシック" charset="-12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324600"/>
            <a:ext cx="12192000" cy="533400"/>
          </a:xfrm>
          <a:prstGeom prst="rect">
            <a:avLst/>
          </a:prstGeom>
          <a:gradFill flip="none" rotWithShape="1">
            <a:gsLst>
              <a:gs pos="14000">
                <a:schemeClr val="accent1">
                  <a:lumMod val="50000"/>
                </a:schemeClr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32" name="Picture 7" descr="Winship_NCI_longTag_hz_280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003"/>
          <a:stretch>
            <a:fillRect/>
          </a:stretch>
        </p:blipFill>
        <p:spPr bwMode="auto">
          <a:xfrm>
            <a:off x="0" y="6345238"/>
            <a:ext cx="2844800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NCI CC_logo.JPG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0"/>
          </a:blip>
          <a:stretch>
            <a:fillRect/>
          </a:stretch>
        </p:blipFill>
        <p:spPr>
          <a:xfrm>
            <a:off x="10814051" y="6400800"/>
            <a:ext cx="1377949" cy="457200"/>
          </a:xfrm>
          <a:prstGeom prst="rect">
            <a:avLst/>
          </a:prstGeom>
          <a:solidFill>
            <a:schemeClr val="accent1">
              <a:lumMod val="50000"/>
              <a:alpha val="0"/>
            </a:schemeClr>
          </a:solidFill>
        </p:spPr>
      </p:pic>
    </p:spTree>
    <p:extLst>
      <p:ext uri="{BB962C8B-B14F-4D97-AF65-F5344CB8AC3E}">
        <p14:creationId xmlns:p14="http://schemas.microsoft.com/office/powerpoint/2010/main" val="1348391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17375E"/>
          </a:solidFill>
          <a:latin typeface="Arial" panose="020B0604020202020204" pitchFamily="34" charset="0"/>
          <a:ea typeface="ＭＳ Ｐゴシック" pitchFamily="-84" charset="-128"/>
          <a:cs typeface="ＭＳ Ｐゴシック" pitchFamily="-84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17375E"/>
          </a:solidFill>
          <a:latin typeface="Arial" panose="020B0604020202020204" pitchFamily="34" charset="0"/>
          <a:ea typeface="ＭＳ Ｐゴシック" pitchFamily="-84" charset="-128"/>
          <a:cs typeface="ＭＳ Ｐゴシック" pitchFamily="-8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17375E"/>
          </a:solidFill>
          <a:latin typeface="Arial" panose="020B0604020202020204" pitchFamily="34" charset="0"/>
          <a:ea typeface="ＭＳ Ｐゴシック" pitchFamily="-84" charset="-128"/>
          <a:cs typeface="ＭＳ Ｐゴシック" pitchFamily="-8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17375E"/>
          </a:solidFill>
          <a:latin typeface="Arial" panose="020B0604020202020204" pitchFamily="34" charset="0"/>
          <a:ea typeface="ＭＳ Ｐゴシック" pitchFamily="-84" charset="-128"/>
          <a:cs typeface="ＭＳ Ｐゴシック" pitchFamily="-8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17375E"/>
          </a:solidFill>
          <a:latin typeface="Arial" panose="020B0604020202020204" pitchFamily="34" charset="0"/>
          <a:ea typeface="ＭＳ Ｐゴシック" pitchFamily="-84" charset="-128"/>
          <a:cs typeface="ＭＳ Ｐゴシック" pitchFamily="-8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17375E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17375E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17375E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17375E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000" kern="1200">
          <a:solidFill>
            <a:srgbClr val="17375E"/>
          </a:solidFill>
          <a:latin typeface="Arial" panose="020B0604020202020204" pitchFamily="34" charset="0"/>
          <a:ea typeface="ＭＳ Ｐゴシック" pitchFamily="-84" charset="-128"/>
          <a:cs typeface="ＭＳ Ｐゴシック" pitchFamily="-8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600" kern="1200">
          <a:solidFill>
            <a:srgbClr val="17375E"/>
          </a:solidFill>
          <a:latin typeface="Arial" panose="020B0604020202020204" pitchFamily="34" charset="0"/>
          <a:ea typeface="ＭＳ Ｐゴシック" charset="-128"/>
          <a:cs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17375E"/>
          </a:solidFill>
          <a:latin typeface="Arial" panose="020B0604020202020204" pitchFamily="34" charset="0"/>
          <a:ea typeface="ＭＳ Ｐゴシック" charset="-128"/>
          <a:cs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17375E"/>
          </a:solidFill>
          <a:latin typeface="Arial" panose="020B0604020202020204" pitchFamily="34" charset="0"/>
          <a:ea typeface="ＭＳ Ｐゴシック" charset="-128"/>
          <a:cs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17375E"/>
          </a:solidFill>
          <a:latin typeface="Arial" panose="020B0604020202020204" pitchFamily="34" charset="0"/>
          <a:ea typeface="ＭＳ Ｐゴシック" charset="-128"/>
          <a:cs typeface="ＭＳ Ｐゴシック" charset="-128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-sciencedirect-com.proxy.library.emory.edu/topics/medicine-and-dentistry/atezolizumab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209800" y="1841501"/>
            <a:ext cx="7772400" cy="10890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br>
              <a:rPr lang="en-US" sz="3200">
                <a:solidFill>
                  <a:srgbClr val="0070C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endParaRPr lang="en-US" sz="3000">
              <a:solidFill>
                <a:srgbClr val="0070C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42" name="Subtitle 4"/>
          <p:cNvSpPr>
            <a:spLocks noGrp="1"/>
          </p:cNvSpPr>
          <p:nvPr>
            <p:ph type="subTitle" idx="1"/>
          </p:nvPr>
        </p:nvSpPr>
        <p:spPr>
          <a:xfrm>
            <a:off x="2590800" y="4889500"/>
            <a:ext cx="7264400" cy="914400"/>
          </a:xfrm>
        </p:spPr>
        <p:txBody>
          <a:bodyPr/>
          <a:lstStyle/>
          <a:p>
            <a:r>
              <a:rPr lang="en-US" altLang="en-US" sz="2400" dirty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The Winship Cancer Institute of Emory University</a:t>
            </a:r>
          </a:p>
          <a:p>
            <a:r>
              <a:rPr lang="en-US" altLang="en-US" sz="2400" dirty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July 22, 2023</a:t>
            </a:r>
          </a:p>
          <a:p>
            <a:endParaRPr lang="en-US" altLang="en-US" sz="1800" dirty="0">
              <a:solidFill>
                <a:srgbClr val="376092"/>
              </a:solidFill>
              <a:latin typeface="Arial" charset="0"/>
              <a:ea typeface="ＭＳ Ｐゴシック" charset="-128"/>
            </a:endParaRPr>
          </a:p>
          <a:p>
            <a:endParaRPr lang="en-US" altLang="en-US" dirty="0">
              <a:solidFill>
                <a:srgbClr val="376092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10243" name="Title 1"/>
          <p:cNvSpPr txBox="1">
            <a:spLocks/>
          </p:cNvSpPr>
          <p:nvPr/>
        </p:nvSpPr>
        <p:spPr bwMode="auto">
          <a:xfrm>
            <a:off x="1447800" y="1241426"/>
            <a:ext cx="91440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000">
                <a:solidFill>
                  <a:srgbClr val="17375E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600">
                <a:solidFill>
                  <a:srgbClr val="17375E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17375E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17375E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17375E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17375E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17375E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17375E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17375E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b="1" dirty="0">
                <a:solidFill>
                  <a:prstClr val="black"/>
                </a:solidFill>
              </a:rPr>
              <a:t>Adjuvant immunotherapy for resectable NSCLC</a:t>
            </a:r>
          </a:p>
        </p:txBody>
      </p:sp>
      <p:sp>
        <p:nvSpPr>
          <p:cNvPr id="10244" name="Rectangle 1"/>
          <p:cNvSpPr>
            <a:spLocks noChangeArrowheads="1"/>
          </p:cNvSpPr>
          <p:nvPr/>
        </p:nvSpPr>
        <p:spPr bwMode="auto">
          <a:xfrm>
            <a:off x="1612900" y="3459163"/>
            <a:ext cx="88138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000">
                <a:solidFill>
                  <a:srgbClr val="17375E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600">
                <a:solidFill>
                  <a:srgbClr val="17375E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17375E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17375E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17375E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17375E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17375E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17375E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17375E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prstClr val="black"/>
                </a:solidFill>
              </a:rPr>
              <a:t>Conor E. </a:t>
            </a:r>
            <a:r>
              <a:rPr lang="en-US" altLang="en-US" sz="2400" dirty="0" err="1">
                <a:solidFill>
                  <a:prstClr val="black"/>
                </a:solidFill>
              </a:rPr>
              <a:t>Steuer</a:t>
            </a:r>
            <a:r>
              <a:rPr lang="en-US" altLang="en-US" sz="2400" dirty="0">
                <a:solidFill>
                  <a:prstClr val="black"/>
                </a:solidFill>
              </a:rPr>
              <a:t>, MD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prstClr val="black"/>
                </a:solidFill>
              </a:rPr>
              <a:t>Associate Professor</a:t>
            </a:r>
          </a:p>
        </p:txBody>
      </p:sp>
    </p:spTree>
    <p:extLst>
      <p:ext uri="{BB962C8B-B14F-4D97-AF65-F5344CB8AC3E}">
        <p14:creationId xmlns:p14="http://schemas.microsoft.com/office/powerpoint/2010/main" val="229129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888E5-B6E3-3B8B-71D7-3D3E3D9AE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IMPOWER 010</a:t>
            </a:r>
          </a:p>
        </p:txBody>
      </p:sp>
      <p:pic>
        <p:nvPicPr>
          <p:cNvPr id="5" name="Content Placeholder 4" descr="Timeline&#10;&#10;Description automatically generated">
            <a:extLst>
              <a:ext uri="{FF2B5EF4-FFF2-40B4-BE49-F238E27FC236}">
                <a16:creationId xmlns:a16="http://schemas.microsoft.com/office/drawing/2014/main" id="{77A8D17D-16E3-80D1-89E6-F495B4BBD1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0234" y="838200"/>
            <a:ext cx="9631532" cy="513556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9CA8E2-9866-9E21-8661-A123B0D857F3}"/>
              </a:ext>
            </a:extLst>
          </p:cNvPr>
          <p:cNvSpPr txBox="1"/>
          <p:nvPr/>
        </p:nvSpPr>
        <p:spPr>
          <a:xfrm>
            <a:off x="10443188" y="6019799"/>
            <a:ext cx="1748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Felip</a:t>
            </a:r>
            <a:r>
              <a:rPr lang="en-US" dirty="0"/>
              <a:t> WCLC 2022</a:t>
            </a:r>
          </a:p>
        </p:txBody>
      </p:sp>
    </p:spTree>
    <p:extLst>
      <p:ext uri="{BB962C8B-B14F-4D97-AF65-F5344CB8AC3E}">
        <p14:creationId xmlns:p14="http://schemas.microsoft.com/office/powerpoint/2010/main" val="22463703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iagram, schematic&#10;&#10;Description automatically generated with medium confidence">
            <a:extLst>
              <a:ext uri="{FF2B5EF4-FFF2-40B4-BE49-F238E27FC236}">
                <a16:creationId xmlns:a16="http://schemas.microsoft.com/office/drawing/2014/main" id="{4B68E8D3-906B-BF7F-5BA2-3FC86632F4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1398" y="838200"/>
            <a:ext cx="9649204" cy="5135563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90E6C8F-77F7-E034-98F9-07BCC1E41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IMPOWER 010</a:t>
            </a:r>
          </a:p>
        </p:txBody>
      </p:sp>
    </p:spTree>
    <p:extLst>
      <p:ext uri="{BB962C8B-B14F-4D97-AF65-F5344CB8AC3E}">
        <p14:creationId xmlns:p14="http://schemas.microsoft.com/office/powerpoint/2010/main" val="8214848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&#10;&#10;Description automatically generated">
            <a:extLst>
              <a:ext uri="{FF2B5EF4-FFF2-40B4-BE49-F238E27FC236}">
                <a16:creationId xmlns:a16="http://schemas.microsoft.com/office/drawing/2014/main" id="{A097FE76-9457-E4A4-0DBD-6C5FEB3389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7033" r="24228" b="6522"/>
          <a:stretch/>
        </p:blipFill>
        <p:spPr>
          <a:xfrm>
            <a:off x="1231392" y="768096"/>
            <a:ext cx="9729216" cy="5492477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BDCE1D3-040E-FBCB-1955-6FB949AA1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IMPOWER 010</a:t>
            </a:r>
          </a:p>
        </p:txBody>
      </p:sp>
    </p:spTree>
    <p:extLst>
      <p:ext uri="{BB962C8B-B14F-4D97-AF65-F5344CB8AC3E}">
        <p14:creationId xmlns:p14="http://schemas.microsoft.com/office/powerpoint/2010/main" val="26411585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062B81-0373-C189-2DA1-D21A09FBC0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451104"/>
            <a:ext cx="10972800" cy="5675059"/>
          </a:xfrm>
        </p:spPr>
        <p:txBody>
          <a:bodyPr/>
          <a:lstStyle/>
          <a:p>
            <a:r>
              <a:rPr lang="en-US" dirty="0"/>
              <a:t>Atezolizumab approved in US as adjuvant treatment following resection and platinum-based chemotherapy in patients with stage II to IIIA non-small cell lung cancer (NSCLC) whose tumors have PD-L1 expression on ≥ 1% of tumor cells, as determined by an FDA-approved test.</a:t>
            </a:r>
          </a:p>
          <a:p>
            <a:endParaRPr lang="en-US" dirty="0"/>
          </a:p>
          <a:p>
            <a:r>
              <a:rPr lang="en-US" dirty="0"/>
              <a:t>Atezolizumab approved in Europe as adjuvant treatment following complete resection and platinum-based chemotherapy for adult patients with NSCLC with a high risk of recurrence whose tumors have PD-L1 expression ≥50% and who do not have EGFR mutant or ALK-positive NSCLC</a:t>
            </a:r>
          </a:p>
        </p:txBody>
      </p:sp>
    </p:spTree>
    <p:extLst>
      <p:ext uri="{BB962C8B-B14F-4D97-AF65-F5344CB8AC3E}">
        <p14:creationId xmlns:p14="http://schemas.microsoft.com/office/powerpoint/2010/main" val="36033019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FF9DE-303D-7DAF-6F52-545562D31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341120"/>
          </a:xfrm>
        </p:spPr>
        <p:txBody>
          <a:bodyPr/>
          <a:lstStyle/>
          <a:p>
            <a:r>
              <a:rPr lang="en-US" dirty="0"/>
              <a:t>PEARLS/KEYNOTE-091</a:t>
            </a:r>
            <a:br>
              <a:rPr lang="en-US" dirty="0"/>
            </a:br>
            <a:endParaRPr lang="en-US" dirty="0"/>
          </a:p>
        </p:txBody>
      </p:sp>
      <p:pic>
        <p:nvPicPr>
          <p:cNvPr id="5122" name="Picture 2" descr="Image">
            <a:extLst>
              <a:ext uri="{FF2B5EF4-FFF2-40B4-BE49-F238E27FC236}">
                <a16:creationId xmlns:a16="http://schemas.microsoft.com/office/drawing/2014/main" id="{F4770914-DC79-B469-7848-81B8E9FAF13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896" y="780053"/>
            <a:ext cx="9838944" cy="5297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98EE3C-D089-B7F1-03E7-1547760AB07A}"/>
              </a:ext>
            </a:extLst>
          </p:cNvPr>
          <p:cNvSpPr txBox="1"/>
          <p:nvPr/>
        </p:nvSpPr>
        <p:spPr>
          <a:xfrm>
            <a:off x="3881227" y="787650"/>
            <a:ext cx="5173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Similar Schema to IMpower010, stage 1b-3a, all PDL1</a:t>
            </a:r>
          </a:p>
        </p:txBody>
      </p:sp>
    </p:spTree>
    <p:extLst>
      <p:ext uri="{BB962C8B-B14F-4D97-AF65-F5344CB8AC3E}">
        <p14:creationId xmlns:p14="http://schemas.microsoft.com/office/powerpoint/2010/main" val="10974019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9BA05-41E1-5F80-1202-814FF211F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Checkmate 816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EAFF4B-0349-00F6-F67E-EC30F27A09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Open-label, phase 3 trial,  for patients with stage IB to IIIA resectable NSCLC to receive nivolumab plus platinum-based chemotherapy or platinum-based chemotherapy alone, followed by resection. The primary end points were event-free survival and pathological complete response</a:t>
            </a:r>
          </a:p>
          <a:p>
            <a:endParaRPr lang="en-US" dirty="0"/>
          </a:p>
          <a:p>
            <a:r>
              <a:rPr lang="en-US" dirty="0"/>
              <a:t>From March 2017 through November 2019, a total of 773 patients were enrolled, 505 underwent randomization, and 358 were concurrently assigned to receive neoadjuvant nivolumab plus chemotherapy (179 patients) or chemotherapy alone (179 patients)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80AA5F-01AD-5644-62F2-A22F49857017}"/>
              </a:ext>
            </a:extLst>
          </p:cNvPr>
          <p:cNvSpPr txBox="1"/>
          <p:nvPr/>
        </p:nvSpPr>
        <p:spPr>
          <a:xfrm>
            <a:off x="9936480" y="6093897"/>
            <a:ext cx="2347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Forde et al. NEJM 2022</a:t>
            </a:r>
          </a:p>
        </p:txBody>
      </p:sp>
    </p:spTree>
    <p:extLst>
      <p:ext uri="{BB962C8B-B14F-4D97-AF65-F5344CB8AC3E}">
        <p14:creationId xmlns:p14="http://schemas.microsoft.com/office/powerpoint/2010/main" val="36221764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BA55-33D0-CFD5-31EE-2A4463818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Checkmate 816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434F27-EF4A-C9AD-414B-2D429745BD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28" t="2452" b="73955"/>
          <a:stretch/>
        </p:blipFill>
        <p:spPr>
          <a:xfrm>
            <a:off x="407504" y="838200"/>
            <a:ext cx="8870370" cy="21534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EC33E9-4AF1-26D2-E1AB-7D9ACA807D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771" t="3201" r="15344" b="73954"/>
          <a:stretch/>
        </p:blipFill>
        <p:spPr>
          <a:xfrm>
            <a:off x="0" y="3200400"/>
            <a:ext cx="5585791" cy="312088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99A51DD-1D45-D81E-87C4-4E009EC0E2FB}"/>
              </a:ext>
            </a:extLst>
          </p:cNvPr>
          <p:cNvSpPr txBox="1"/>
          <p:nvPr/>
        </p:nvSpPr>
        <p:spPr>
          <a:xfrm>
            <a:off x="9946419" y="6021529"/>
            <a:ext cx="2347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Forde et al. NEJM 2022</a:t>
            </a:r>
          </a:p>
        </p:txBody>
      </p:sp>
      <p:sp>
        <p:nvSpPr>
          <p:cNvPr id="13" name="AutoShape 8">
            <a:extLst>
              <a:ext uri="{FF2B5EF4-FFF2-40B4-BE49-F238E27FC236}">
                <a16:creationId xmlns:a16="http://schemas.microsoft.com/office/drawing/2014/main" id="{E8D95CB4-7C10-20F2-63C8-446A5CF0E5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3276599"/>
            <a:ext cx="2822713" cy="282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2C6B3FD-02E6-2388-06BA-1E274D1A51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3599" y="3195172"/>
            <a:ext cx="5350565" cy="284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664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060" y="2571751"/>
            <a:ext cx="7317878" cy="322957"/>
          </a:xfrm>
        </p:spPr>
        <p:txBody>
          <a:bodyPr/>
          <a:lstStyle/>
          <a:p>
            <a:r>
              <a:rPr lang="en-US" sz="656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Slide 4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20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020E7-A4E5-86B6-8A7C-7E4037B48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6AF5B7-C24F-4E15-3C09-274F838B43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Overall survival at 24 months was 85.3% (95%CI: 75.7-96.1) with nivolumab plus chemotherapy versus 64.8% (95%CI: 47.4-86.4) with chemotherapy (hazard ratio, 0.37; 95%CI, 0.14-0.93; P=0.003).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8BF6A38-76C1-9D0B-85CA-EB1CC4A25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933" y="3429000"/>
            <a:ext cx="9460055" cy="2790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93DEBF-7BE5-C745-750A-72DBFD22E282}"/>
              </a:ext>
            </a:extLst>
          </p:cNvPr>
          <p:cNvSpPr txBox="1"/>
          <p:nvPr/>
        </p:nvSpPr>
        <p:spPr>
          <a:xfrm>
            <a:off x="9924099" y="6093897"/>
            <a:ext cx="2230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Provencio</a:t>
            </a:r>
            <a:r>
              <a:rPr lang="en-US" dirty="0"/>
              <a:t> WCLC 2022</a:t>
            </a:r>
          </a:p>
        </p:txBody>
      </p:sp>
    </p:spTree>
    <p:extLst>
      <p:ext uri="{BB962C8B-B14F-4D97-AF65-F5344CB8AC3E}">
        <p14:creationId xmlns:p14="http://schemas.microsoft.com/office/powerpoint/2010/main" val="31585487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FFE3A-67A3-4167-BC9C-36F13C9FE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Best attempt at a cross trial comparison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9CAC6F-4B53-E58F-A180-123A272E14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304" y="4598504"/>
            <a:ext cx="10972800" cy="5135563"/>
          </a:xfrm>
        </p:spPr>
        <p:txBody>
          <a:bodyPr/>
          <a:lstStyle/>
          <a:p>
            <a:r>
              <a:rPr lang="en-US" dirty="0"/>
              <a:t>Probably not much yet to talk about in terms of efficacy between neoadjuvant and adjuvant</a:t>
            </a: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928E597F-D076-0CC8-2EE9-0360B784C0C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667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7623E2-ACC0-3025-DA54-4E9D8AD4B2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5217"/>
          <a:stretch/>
        </p:blipFill>
        <p:spPr>
          <a:xfrm>
            <a:off x="-1" y="1722437"/>
            <a:ext cx="5322921" cy="26607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973075-B26A-46BF-3146-91539A8171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8261"/>
          <a:stretch/>
        </p:blipFill>
        <p:spPr>
          <a:xfrm>
            <a:off x="5488785" y="1603167"/>
            <a:ext cx="6703215" cy="277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790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le 1"/>
          <p:cNvSpPr>
            <a:spLocks noGrp="1"/>
          </p:cNvSpPr>
          <p:nvPr>
            <p:ph type="title"/>
          </p:nvPr>
        </p:nvSpPr>
        <p:spPr>
          <a:xfrm>
            <a:off x="1968500" y="165100"/>
            <a:ext cx="8229600" cy="465138"/>
          </a:xfrm>
        </p:spPr>
        <p:txBody>
          <a:bodyPr/>
          <a:lstStyle/>
          <a:p>
            <a:r>
              <a:rPr lang="en-US" altLang="en-US" sz="4000">
                <a:latin typeface="Arial" charset="0"/>
                <a:ea typeface="ＭＳ Ｐゴシック" charset="-128"/>
              </a:rPr>
              <a:t>Disclosures</a:t>
            </a:r>
          </a:p>
        </p:txBody>
      </p:sp>
      <p:sp>
        <p:nvSpPr>
          <p:cNvPr id="12290" name="Content Placeholder 2"/>
          <p:cNvSpPr>
            <a:spLocks noGrp="1"/>
          </p:cNvSpPr>
          <p:nvPr>
            <p:ph idx="1"/>
          </p:nvPr>
        </p:nvSpPr>
        <p:spPr>
          <a:xfrm>
            <a:off x="1524000" y="2122488"/>
            <a:ext cx="9144000" cy="1536700"/>
          </a:xfrm>
        </p:spPr>
        <p:txBody>
          <a:bodyPr anchor="ctr"/>
          <a:lstStyle/>
          <a:p>
            <a:r>
              <a:rPr lang="en-US" altLang="en-US" sz="3200" dirty="0">
                <a:latin typeface="Arial" charset="0"/>
                <a:ea typeface="ＭＳ Ｐゴシック" charset="-128"/>
              </a:rPr>
              <a:t>Received honoraria for </a:t>
            </a:r>
            <a:r>
              <a:rPr lang="en-US" altLang="en-US" sz="3200" dirty="0" err="1">
                <a:latin typeface="Arial" charset="0"/>
                <a:ea typeface="ＭＳ Ｐゴシック" charset="-128"/>
              </a:rPr>
              <a:t>ABBvie</a:t>
            </a:r>
            <a:r>
              <a:rPr lang="en-US" altLang="en-US" sz="3200" dirty="0">
                <a:latin typeface="Arial" charset="0"/>
                <a:ea typeface="ＭＳ Ｐゴシック" charset="-128"/>
              </a:rPr>
              <a:t>, Merck, Bergen Bio, </a:t>
            </a:r>
            <a:r>
              <a:rPr lang="en-US" altLang="en-US" sz="3200" dirty="0" err="1">
                <a:latin typeface="Arial" charset="0"/>
                <a:ea typeface="ＭＳ Ｐゴシック" charset="-128"/>
              </a:rPr>
              <a:t>Armo</a:t>
            </a:r>
            <a:r>
              <a:rPr lang="en-US" altLang="en-US" sz="3200" dirty="0">
                <a:latin typeface="Arial" charset="0"/>
                <a:ea typeface="ＭＳ Ｐゴシック" charset="-128"/>
              </a:rPr>
              <a:t>, </a:t>
            </a:r>
            <a:r>
              <a:rPr lang="en-US" altLang="en-US" sz="3200" dirty="0" err="1">
                <a:latin typeface="Arial" charset="0"/>
                <a:ea typeface="ＭＳ Ｐゴシック" charset="-128"/>
              </a:rPr>
              <a:t>Mirati</a:t>
            </a:r>
            <a:r>
              <a:rPr lang="en-US" altLang="en-US" sz="3200" dirty="0">
                <a:latin typeface="Arial" charset="0"/>
                <a:ea typeface="ＭＳ Ｐゴシック" charset="-128"/>
              </a:rPr>
              <a:t>, Caris, Sanofi/</a:t>
            </a:r>
            <a:r>
              <a:rPr lang="en-US" altLang="en-US" sz="3200" dirty="0" err="1">
                <a:latin typeface="Arial" charset="0"/>
                <a:ea typeface="ＭＳ Ｐゴシック" charset="-128"/>
              </a:rPr>
              <a:t>Regeron</a:t>
            </a:r>
            <a:r>
              <a:rPr lang="en-US" altLang="en-US" sz="3200" dirty="0">
                <a:latin typeface="Arial" charset="0"/>
                <a:ea typeface="ＭＳ Ｐゴシック" charset="-128"/>
              </a:rPr>
              <a:t>, Daiichi</a:t>
            </a:r>
          </a:p>
          <a:p>
            <a:pPr>
              <a:buFont typeface="Arial" charset="0"/>
              <a:buNone/>
            </a:pPr>
            <a:endParaRPr lang="en-US" altLang="en-US" sz="3200" dirty="0">
              <a:latin typeface="Arial" charset="0"/>
              <a:ea typeface="ＭＳ Ｐゴシック" charset="-128"/>
            </a:endParaRPr>
          </a:p>
          <a:p>
            <a:pPr marL="0" indent="0">
              <a:buNone/>
            </a:pPr>
            <a:endParaRPr lang="en-US" altLang="en-US" sz="4000" dirty="0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93150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383" y="114378"/>
            <a:ext cx="10399923" cy="6191158"/>
          </a:xfrm>
        </p:spPr>
      </p:pic>
    </p:spTree>
    <p:extLst>
      <p:ext uri="{BB962C8B-B14F-4D97-AF65-F5344CB8AC3E}">
        <p14:creationId xmlns:p14="http://schemas.microsoft.com/office/powerpoint/2010/main" val="20029778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277CA-FDA8-0E65-AE3F-1A1759DA9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38200"/>
          </a:xfrm>
        </p:spPr>
        <p:txBody>
          <a:bodyPr/>
          <a:lstStyle/>
          <a:p>
            <a:r>
              <a:rPr lang="en-US" sz="3800" dirty="0"/>
              <a:t>So many thoracotomies on 816…and non-surgeries</a:t>
            </a:r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25F07CDD-3A73-141E-520D-563A4073BF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669" y="1214780"/>
            <a:ext cx="6906731" cy="3993323"/>
          </a:xfrm>
          <a:prstGeom prst="rect">
            <a:avLst/>
          </a:prstGeom>
        </p:spPr>
      </p:pic>
      <p:pic>
        <p:nvPicPr>
          <p:cNvPr id="9" name="Picture 8" descr="Table&#10;&#10;Description automatically generated">
            <a:extLst>
              <a:ext uri="{FF2B5EF4-FFF2-40B4-BE49-F238E27FC236}">
                <a16:creationId xmlns:a16="http://schemas.microsoft.com/office/drawing/2014/main" id="{09157E80-E472-756B-D6CA-7FFE59F6E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320" y="1115390"/>
            <a:ext cx="4608036" cy="40927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1CFF2AF-9407-7BDB-E1AF-7F58508E753E}"/>
              </a:ext>
            </a:extLst>
          </p:cNvPr>
          <p:cNvSpPr txBox="1"/>
          <p:nvPr/>
        </p:nvSpPr>
        <p:spPr>
          <a:xfrm>
            <a:off x="9946419" y="6021529"/>
            <a:ext cx="2347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Forde et al. NEJM 2022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D2BBBB-FCE5-31C8-C50E-52A75D00A24F}"/>
              </a:ext>
            </a:extLst>
          </p:cNvPr>
          <p:cNvSpPr txBox="1"/>
          <p:nvPr/>
        </p:nvSpPr>
        <p:spPr>
          <a:xfrm>
            <a:off x="203320" y="5485293"/>
            <a:ext cx="690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What would have happened if these patients went straight to surgery?</a:t>
            </a:r>
          </a:p>
        </p:txBody>
      </p:sp>
    </p:spTree>
    <p:extLst>
      <p:ext uri="{BB962C8B-B14F-4D97-AF65-F5344CB8AC3E}">
        <p14:creationId xmlns:p14="http://schemas.microsoft.com/office/powerpoint/2010/main" val="9317083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4EED4-6757-AA81-6071-2193E804F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Concerns for Neoadjuvant Therapy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541791-B6C1-8F13-0E2F-131473D943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600" dirty="0"/>
              <a:t>Checkmate 816 “Adverse events of any grade led to delayed surgery in 3.4% of the patients receiving nivolumab plus chemotherapy”</a:t>
            </a:r>
          </a:p>
          <a:p>
            <a:endParaRPr lang="en-US" sz="2600" dirty="0"/>
          </a:p>
          <a:p>
            <a:r>
              <a:rPr lang="en-US" sz="2600" dirty="0"/>
              <a:t>Not a large number, in the context of clinical trial, but I think its reasonable to assume that the number will wind up being higher (hepatitis, pneumonitis, </a:t>
            </a:r>
            <a:r>
              <a:rPr lang="en-US" sz="2600" dirty="0" err="1"/>
              <a:t>etc</a:t>
            </a:r>
            <a:r>
              <a:rPr lang="en-US" sz="2600" dirty="0"/>
              <a:t>)</a:t>
            </a:r>
          </a:p>
          <a:p>
            <a:endParaRPr lang="en-US" sz="2600" dirty="0"/>
          </a:p>
          <a:p>
            <a:r>
              <a:rPr lang="en-US" sz="2600" dirty="0"/>
              <a:t>SURGERY is the curative modality. No patient will be cured with IO or chemo-IO</a:t>
            </a:r>
          </a:p>
          <a:p>
            <a:endParaRPr lang="en-US" sz="2600" dirty="0"/>
          </a:p>
          <a:p>
            <a:r>
              <a:rPr lang="en-US" sz="2600" dirty="0"/>
              <a:t>20% of patients still got adjuvant treatment, most with chemotherapy. How to interpret path responses?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9255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D217E-067D-962B-5376-4A9A77EE6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 CR? Not established in NSCLC!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74E39D-52ED-7480-D969-5E1D65B3D3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“Trial-level association of pathological complete response with survival among patients with NSCLC has not been shown prospectively to date” as per authors of Checkmate 816</a:t>
            </a:r>
          </a:p>
          <a:p>
            <a:endParaRPr lang="en-US" dirty="0"/>
          </a:p>
          <a:p>
            <a:r>
              <a:rPr lang="en-US" dirty="0"/>
              <a:t>Not sure how to compare path CR vs tumor cleanly resected upfront, so the interesting CR results play no role in this debate, IMO!</a:t>
            </a:r>
          </a:p>
        </p:txBody>
      </p:sp>
    </p:spTree>
    <p:extLst>
      <p:ext uri="{BB962C8B-B14F-4D97-AF65-F5344CB8AC3E}">
        <p14:creationId xmlns:p14="http://schemas.microsoft.com/office/powerpoint/2010/main" val="2652929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B48A9-0ED8-4BBC-F485-24D925677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concession…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F5FA25-3362-7A6D-D872-DB8A3DAE67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90601"/>
            <a:ext cx="10972800" cy="2569464"/>
          </a:xfrm>
        </p:spPr>
        <p:txBody>
          <a:bodyPr/>
          <a:lstStyle/>
          <a:p>
            <a:r>
              <a:rPr lang="en-US" sz="2800" dirty="0"/>
              <a:t>I concede that for stage 3 resectable lung cancer, the standard of care if known at diagnosis, the treatment paradigm should be neoadjuvant chemo-IO followed by resection.</a:t>
            </a:r>
          </a:p>
          <a:p>
            <a:r>
              <a:rPr lang="en-US" sz="2800" dirty="0"/>
              <a:t>Chemo/IO&gt;&gt;chemo alone neoadjuvant</a:t>
            </a:r>
          </a:p>
          <a:p>
            <a:r>
              <a:rPr lang="en-US" sz="2800" dirty="0"/>
              <a:t>But how much should we be resecting stage 3, especially vs CRT (whole other debate)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C61FDD03-99FB-59D9-1C6C-460D8FB6F0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3717036"/>
            <a:ext cx="10414000" cy="21717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84DF325-354C-21A0-CC0B-42EED7D7C6B1}"/>
              </a:ext>
            </a:extLst>
          </p:cNvPr>
          <p:cNvSpPr txBox="1"/>
          <p:nvPr/>
        </p:nvSpPr>
        <p:spPr>
          <a:xfrm>
            <a:off x="743712" y="5888736"/>
            <a:ext cx="7150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 suspect the stage 3 cancers on </a:t>
            </a:r>
            <a:r>
              <a:rPr lang="en-US" dirty="0" err="1"/>
              <a:t>IMpower</a:t>
            </a:r>
            <a:r>
              <a:rPr lang="en-US" dirty="0"/>
              <a:t> 010 were upstaged after surgery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739783-30E9-2576-116E-CA628C9B6DCB}"/>
              </a:ext>
            </a:extLst>
          </p:cNvPr>
          <p:cNvSpPr txBox="1"/>
          <p:nvPr/>
        </p:nvSpPr>
        <p:spPr>
          <a:xfrm>
            <a:off x="11320669" y="6073402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NCCN</a:t>
            </a:r>
          </a:p>
        </p:txBody>
      </p:sp>
    </p:spTree>
    <p:extLst>
      <p:ext uri="{BB962C8B-B14F-4D97-AF65-F5344CB8AC3E}">
        <p14:creationId xmlns:p14="http://schemas.microsoft.com/office/powerpoint/2010/main" val="31892821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79587-9D90-76F1-B720-D88572A40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Stage 1B/2 NSCLC?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4B45ED-A728-4914-BCD6-E5648ED08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838201"/>
            <a:ext cx="10972800" cy="1288774"/>
          </a:xfrm>
        </p:spPr>
        <p:txBody>
          <a:bodyPr/>
          <a:lstStyle/>
          <a:p>
            <a:r>
              <a:rPr lang="en-US" sz="2400" dirty="0"/>
              <a:t>Prior to IO, no one believed the SOC for resectable stage 2 would be neoadjuvant chemotherapy</a:t>
            </a:r>
          </a:p>
          <a:p>
            <a:r>
              <a:rPr lang="en-US" sz="2400" dirty="0"/>
              <a:t>The data does not support changing that decision.</a:t>
            </a:r>
          </a:p>
          <a:p>
            <a:r>
              <a:rPr lang="en-US" sz="2400" dirty="0"/>
              <a:t>Surgery upfront will also give the most accurate staging allowing for most refinement of adjuvant treatment.</a:t>
            </a:r>
          </a:p>
          <a:p>
            <a:r>
              <a:rPr lang="en-US" sz="2400" dirty="0"/>
              <a:t>In real world, surgeon, patient buy-in and collaboration is crucial. </a:t>
            </a:r>
          </a:p>
        </p:txBody>
      </p:sp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FABF4A69-CE3E-9238-8B0C-82ED6E48BE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794" y="3498574"/>
            <a:ext cx="9512300" cy="26139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FF8D04-A3E5-7ED3-A0A9-A2B3A3289E10}"/>
              </a:ext>
            </a:extLst>
          </p:cNvPr>
          <p:cNvSpPr txBox="1"/>
          <p:nvPr/>
        </p:nvSpPr>
        <p:spPr>
          <a:xfrm>
            <a:off x="9946419" y="6021529"/>
            <a:ext cx="2347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Forde et al. NEJM 2022</a:t>
            </a:r>
          </a:p>
        </p:txBody>
      </p:sp>
    </p:spTree>
    <p:extLst>
      <p:ext uri="{BB962C8B-B14F-4D97-AF65-F5344CB8AC3E}">
        <p14:creationId xmlns:p14="http://schemas.microsoft.com/office/powerpoint/2010/main" val="32382550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6CDC5-8CDD-72F1-1CA9-F63A54EBC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Molecular tests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42D12D-8433-0AFC-D53F-CDEC0B0548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218" y="712304"/>
            <a:ext cx="10972800" cy="5154167"/>
          </a:xfrm>
        </p:spPr>
        <p:txBody>
          <a:bodyPr/>
          <a:lstStyle/>
          <a:p>
            <a:r>
              <a:rPr lang="en-US" sz="2200" dirty="0"/>
              <a:t>As of now, there is one targeted therapy approved in the adjuvant NSCLC space, osimertinib for EGFR-mutated NSCLC based on the ADAURA trial. Positive overall survival</a:t>
            </a:r>
          </a:p>
          <a:p>
            <a:r>
              <a:rPr lang="en-US" sz="2200" dirty="0"/>
              <a:t>IO does not work well (at least in metastatic setting) for many oncogenic driven tumors</a:t>
            </a:r>
          </a:p>
          <a:p>
            <a:r>
              <a:rPr lang="en-US" sz="2200" dirty="0"/>
              <a:t>In real-world, best-case timing to receive genomic results is 2-4 weeks from date of ordering. This relies on a good enough biopsy, and a specialist ordering the test upfront. May wind up delaying treatment further or not giving the right patient the right drug.</a:t>
            </a:r>
          </a:p>
          <a:p>
            <a:r>
              <a:rPr lang="en-US" sz="2200" dirty="0"/>
              <a:t>Plenty of time and tissue after surgical resection for appropriate testing.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1E7B7EC3-AAA4-AD03-94BD-5AAECE2CAD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3985591" y="4391438"/>
            <a:ext cx="3053367" cy="183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9CC1E0-9AE9-153E-1AE1-C30171CDE1A3}"/>
              </a:ext>
            </a:extLst>
          </p:cNvPr>
          <p:cNvSpPr txBox="1"/>
          <p:nvPr/>
        </p:nvSpPr>
        <p:spPr>
          <a:xfrm>
            <a:off x="10197548" y="6037957"/>
            <a:ext cx="2129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Wu et al. NEJM 2020</a:t>
            </a:r>
          </a:p>
        </p:txBody>
      </p:sp>
    </p:spTree>
    <p:extLst>
      <p:ext uri="{BB962C8B-B14F-4D97-AF65-F5344CB8AC3E}">
        <p14:creationId xmlns:p14="http://schemas.microsoft.com/office/powerpoint/2010/main" val="7944244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8E6A4-F0BF-EB92-F543-2DE73D8C0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38200"/>
          </a:xfrm>
        </p:spPr>
        <p:txBody>
          <a:bodyPr/>
          <a:lstStyle/>
          <a:p>
            <a:r>
              <a:rPr lang="en-US" sz="4000" dirty="0"/>
              <a:t>Maybe we are both wrong-Perioperative therapy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8C46F6-0658-90CE-C13F-6D8BC701F8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755374"/>
            <a:ext cx="10972800" cy="537078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Keynote 671</a:t>
            </a: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7554A803-05A0-B5CF-971C-A00A1239019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23EEEF-D063-DDD0-CEF0-CFCFDC9A33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2400" y="1958465"/>
            <a:ext cx="5080000" cy="3251200"/>
          </a:xfrm>
          <a:prstGeom prst="rect">
            <a:avLst/>
          </a:prstGeom>
        </p:spPr>
      </p:pic>
      <p:pic>
        <p:nvPicPr>
          <p:cNvPr id="9" name="Picture 8" descr="A picture containing text, screenshot, font, diagram&#10;&#10;Description automatically generated">
            <a:extLst>
              <a:ext uri="{FF2B5EF4-FFF2-40B4-BE49-F238E27FC236}">
                <a16:creationId xmlns:a16="http://schemas.microsoft.com/office/drawing/2014/main" id="{8A0AE64E-9CB1-E2D0-25A7-E4204F5AFC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288" r="9700"/>
          <a:stretch/>
        </p:blipFill>
        <p:spPr>
          <a:xfrm>
            <a:off x="357808" y="1958465"/>
            <a:ext cx="5080000" cy="325862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194B678-E972-1D8A-659D-93EF6ADAFE7B}"/>
              </a:ext>
            </a:extLst>
          </p:cNvPr>
          <p:cNvSpPr txBox="1"/>
          <p:nvPr/>
        </p:nvSpPr>
        <p:spPr>
          <a:xfrm>
            <a:off x="9497429" y="6030414"/>
            <a:ext cx="2612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Wakelee</a:t>
            </a:r>
            <a:r>
              <a:rPr lang="en-US" dirty="0"/>
              <a:t> et al. NEJM 2023</a:t>
            </a:r>
          </a:p>
        </p:txBody>
      </p:sp>
    </p:spTree>
    <p:extLst>
      <p:ext uri="{BB962C8B-B14F-4D97-AF65-F5344CB8AC3E}">
        <p14:creationId xmlns:p14="http://schemas.microsoft.com/office/powerpoint/2010/main" val="27688782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90C72-4F01-5E51-C65F-25F084BFA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59E57C-7E84-0411-320A-0BFD1C4C45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Both neoadjuvant chemo IO, adjuvant IO, and perioperative are good options for patients with resectable lung cancer</a:t>
            </a:r>
          </a:p>
          <a:p>
            <a:r>
              <a:rPr lang="en-US" dirty="0"/>
              <a:t>All PD-L1 Levels for neoadjuvant, likely only PD-L1 high for adjuvant *depending how you feel about PEARLS data</a:t>
            </a:r>
          </a:p>
          <a:p>
            <a:r>
              <a:rPr lang="en-US" dirty="0"/>
              <a:t>For known stage 3 disease that is surgically resectable, neoadjuvant is the way to go (if not CRT)</a:t>
            </a:r>
          </a:p>
          <a:p>
            <a:r>
              <a:rPr lang="en-US" dirty="0"/>
              <a:t>For earlier stage disease, upfront surgery is still popular</a:t>
            </a:r>
          </a:p>
          <a:p>
            <a:r>
              <a:rPr lang="en-US" dirty="0"/>
              <a:t>In real world, need surgical buy in, quick genomic testing</a:t>
            </a:r>
          </a:p>
        </p:txBody>
      </p:sp>
    </p:spTree>
    <p:extLst>
      <p:ext uri="{BB962C8B-B14F-4D97-AF65-F5344CB8AC3E}">
        <p14:creationId xmlns:p14="http://schemas.microsoft.com/office/powerpoint/2010/main" val="18481490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21312-301B-AA8A-901F-F1242B9E3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LACE  Meta-Analysis</a:t>
            </a:r>
          </a:p>
        </p:txBody>
      </p:sp>
      <p:pic>
        <p:nvPicPr>
          <p:cNvPr id="3074" name="Picture 2" descr="Figure">
            <a:extLst>
              <a:ext uri="{FF2B5EF4-FFF2-40B4-BE49-F238E27FC236}">
                <a16:creationId xmlns:a16="http://schemas.microsoft.com/office/drawing/2014/main" id="{EA6B7DCC-23B8-7389-2F1D-57A38261C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8974" y="1080831"/>
            <a:ext cx="4199629" cy="5011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C46D04-B3C0-C87C-B1D2-B858FB12F41C}"/>
              </a:ext>
            </a:extLst>
          </p:cNvPr>
          <p:cNvSpPr txBox="1"/>
          <p:nvPr/>
        </p:nvSpPr>
        <p:spPr>
          <a:xfrm>
            <a:off x="248478" y="2216168"/>
            <a:ext cx="61324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Individual patient pooled analysis showing a 5.4% OS benefit of adjuvant cisplatin based chemotherapy, stronger for more advanced disease.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51441F-FC43-D1FE-B9BA-0B22424E6928}"/>
              </a:ext>
            </a:extLst>
          </p:cNvPr>
          <p:cNvSpPr txBox="1"/>
          <p:nvPr/>
        </p:nvSpPr>
        <p:spPr>
          <a:xfrm>
            <a:off x="10312882" y="6092687"/>
            <a:ext cx="18075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Pignon</a:t>
            </a:r>
            <a:r>
              <a:rPr lang="en-US" sz="1400" dirty="0"/>
              <a:t> et al. JCO 2016</a:t>
            </a:r>
          </a:p>
        </p:txBody>
      </p:sp>
    </p:spTree>
    <p:extLst>
      <p:ext uri="{BB962C8B-B14F-4D97-AF65-F5344CB8AC3E}">
        <p14:creationId xmlns:p14="http://schemas.microsoft.com/office/powerpoint/2010/main" val="23821238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1E8B6-3776-7BAA-AEE7-8506C2E4D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38200"/>
          </a:xfrm>
        </p:spPr>
        <p:txBody>
          <a:bodyPr/>
          <a:lstStyle/>
          <a:p>
            <a:r>
              <a:rPr lang="en-US" sz="3600" dirty="0"/>
              <a:t>Which is Better, a Neoadjuvant or Adjuvant Approach?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1E34A6-E363-4746-B06D-B52A9B242A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First, important to define the boundaries of this debate. This is a new world, and it is not a rehashing of neoadjuvant chemotherapy vs adjuvant chemotherapy. </a:t>
            </a:r>
          </a:p>
          <a:p>
            <a:endParaRPr lang="en-US" dirty="0"/>
          </a:p>
          <a:p>
            <a:r>
              <a:rPr lang="en-US" dirty="0"/>
              <a:t>Prior to the new IO data, most would consider the SOC for stage 1-2 NSCLC upfront surgical resection with adjuvant chemotherapy as indicated.</a:t>
            </a:r>
          </a:p>
          <a:p>
            <a:endParaRPr lang="en-US" dirty="0"/>
          </a:p>
          <a:p>
            <a:r>
              <a:rPr lang="en-US" dirty="0"/>
              <a:t>Stage 3 generally, “single station”, neoadjuvant chemo followed by surgery vs CRT but varies more.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68278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A8146-E3AD-6BF9-C751-43F8520EC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Neoadjuvant vs Adjuvant Chemotherapy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C65DCB-92B3-434C-3C12-CF76CF2C35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793910"/>
            <a:ext cx="10972800" cy="1683026"/>
          </a:xfrm>
        </p:spPr>
        <p:txBody>
          <a:bodyPr/>
          <a:lstStyle/>
          <a:p>
            <a:r>
              <a:rPr lang="en-US" sz="2200" dirty="0"/>
              <a:t>NATCH study-624 patients with stage IA (tumor size &gt; 2 cm), IB, II, or T3N1 were randomly assigned to surgery alone, three cycles of preoperative paclitaxel-carboplatin followed by surgery, or surgery followed by three cycles of adjuvant paclitaxel-carboplatin </a:t>
            </a:r>
          </a:p>
          <a:p>
            <a:endParaRPr lang="en-US" sz="2400" dirty="0"/>
          </a:p>
        </p:txBody>
      </p:sp>
      <p:pic>
        <p:nvPicPr>
          <p:cNvPr id="1028" name="Picture 4" descr="Figure">
            <a:extLst>
              <a:ext uri="{FF2B5EF4-FFF2-40B4-BE49-F238E27FC236}">
                <a16:creationId xmlns:a16="http://schemas.microsoft.com/office/drawing/2014/main" id="{3922B4EF-0626-1CA6-F7CC-B31E99ED79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748" y="2055048"/>
            <a:ext cx="5001355" cy="4149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6A1C0C-2274-3ABB-0E79-54E070C196BF}"/>
              </a:ext>
            </a:extLst>
          </p:cNvPr>
          <p:cNvSpPr txBox="1"/>
          <p:nvPr/>
        </p:nvSpPr>
        <p:spPr>
          <a:xfrm>
            <a:off x="9449608" y="6019768"/>
            <a:ext cx="2855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Felip</a:t>
            </a:r>
            <a:r>
              <a:rPr lang="en-US" dirty="0"/>
              <a:t> et al. J Clin Oncol. 2010</a:t>
            </a:r>
          </a:p>
        </p:txBody>
      </p:sp>
    </p:spTree>
    <p:extLst>
      <p:ext uri="{BB962C8B-B14F-4D97-AF65-F5344CB8AC3E}">
        <p14:creationId xmlns:p14="http://schemas.microsoft.com/office/powerpoint/2010/main" val="18867688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DC1DB-C75F-C58C-6766-2A4EE17FB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A2D527-08CB-9316-C989-28541D515D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Despite many strong opinions you will see in conferences, or on twitter, there are </a:t>
            </a:r>
            <a:r>
              <a:rPr lang="en-US" b="1" dirty="0"/>
              <a:t>NO</a:t>
            </a:r>
            <a:r>
              <a:rPr lang="en-US" dirty="0"/>
              <a:t> studies comparing adjuvant IO to neoadjuvant IO combinations.</a:t>
            </a:r>
          </a:p>
        </p:txBody>
      </p:sp>
    </p:spTree>
    <p:extLst>
      <p:ext uri="{BB962C8B-B14F-4D97-AF65-F5344CB8AC3E}">
        <p14:creationId xmlns:p14="http://schemas.microsoft.com/office/powerpoint/2010/main" val="34968191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06DF6-8891-07DD-342A-26C794546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game changer…</a:t>
            </a:r>
            <a:r>
              <a:rPr lang="en-US" dirty="0" err="1"/>
              <a:t>IMpower</a:t>
            </a:r>
            <a:r>
              <a:rPr lang="en-US" dirty="0"/>
              <a:t> 010</a:t>
            </a:r>
          </a:p>
        </p:txBody>
      </p:sp>
      <p:pic>
        <p:nvPicPr>
          <p:cNvPr id="4098" name="Picture 2" descr="Image">
            <a:extLst>
              <a:ext uri="{FF2B5EF4-FFF2-40B4-BE49-F238E27FC236}">
                <a16:creationId xmlns:a16="http://schemas.microsoft.com/office/drawing/2014/main" id="{116F5235-8CEA-2B16-6921-18DBD691FBB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99"/>
          <a:stretch/>
        </p:blipFill>
        <p:spPr bwMode="auto">
          <a:xfrm>
            <a:off x="1149178" y="1012121"/>
            <a:ext cx="9672080" cy="494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65C3674-406D-7CBC-8A3B-571476684D09}"/>
              </a:ext>
            </a:extLst>
          </p:cNvPr>
          <p:cNvSpPr txBox="1"/>
          <p:nvPr/>
        </p:nvSpPr>
        <p:spPr>
          <a:xfrm>
            <a:off x="10064366" y="6005384"/>
            <a:ext cx="2127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Wakelee</a:t>
            </a:r>
            <a:r>
              <a:rPr lang="en-US" dirty="0"/>
              <a:t>  ASCO 2021</a:t>
            </a:r>
          </a:p>
        </p:txBody>
      </p:sp>
    </p:spTree>
    <p:extLst>
      <p:ext uri="{BB962C8B-B14F-4D97-AF65-F5344CB8AC3E}">
        <p14:creationId xmlns:p14="http://schemas.microsoft.com/office/powerpoint/2010/main" val="36183986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74794-20A2-B601-B728-A603C2765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IMpower</a:t>
            </a:r>
            <a:r>
              <a:rPr lang="en-US" dirty="0"/>
              <a:t> 010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17FA1D-3A57-D2F5-8A27-6111363B77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679623"/>
            <a:ext cx="10972800" cy="393803"/>
          </a:xfrm>
        </p:spPr>
        <p:txBody>
          <a:bodyPr/>
          <a:lstStyle/>
          <a:p>
            <a:r>
              <a:rPr lang="en-US" sz="2200" dirty="0"/>
              <a:t>Overall, 1280 patients enrolled</a:t>
            </a:r>
          </a:p>
        </p:txBody>
      </p:sp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F00BC526-7D16-4A6F-6E02-877B2E5367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3760"/>
            <a:ext cx="5685183" cy="5001262"/>
          </a:xfrm>
          <a:prstGeom prst="rect">
            <a:avLst/>
          </a:prstGeom>
        </p:spPr>
      </p:pic>
      <p:pic>
        <p:nvPicPr>
          <p:cNvPr id="9" name="Picture 8" descr="Table&#10;&#10;Description automatically generated">
            <a:extLst>
              <a:ext uri="{FF2B5EF4-FFF2-40B4-BE49-F238E27FC236}">
                <a16:creationId xmlns:a16="http://schemas.microsoft.com/office/drawing/2014/main" id="{0F468731-A0E6-7BF3-36D7-4591FBB319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0607"/>
          <a:stretch/>
        </p:blipFill>
        <p:spPr>
          <a:xfrm>
            <a:off x="5685183" y="1073426"/>
            <a:ext cx="6506817" cy="256053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78A1A0D-6A0C-7DF4-EF80-69422247EFEF}"/>
              </a:ext>
            </a:extLst>
          </p:cNvPr>
          <p:cNvSpPr txBox="1"/>
          <p:nvPr/>
        </p:nvSpPr>
        <p:spPr>
          <a:xfrm>
            <a:off x="9936480" y="5990356"/>
            <a:ext cx="2341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Felip</a:t>
            </a:r>
            <a:r>
              <a:rPr lang="en-US" dirty="0"/>
              <a:t> et al. Lancet 2021</a:t>
            </a:r>
          </a:p>
        </p:txBody>
      </p:sp>
    </p:spTree>
    <p:extLst>
      <p:ext uri="{BB962C8B-B14F-4D97-AF65-F5344CB8AC3E}">
        <p14:creationId xmlns:p14="http://schemas.microsoft.com/office/powerpoint/2010/main" val="20827411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BA8B79B-5026-7EE0-C295-9C22D58BE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484" y="129223"/>
            <a:ext cx="4300712" cy="6188075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647ADF6-789C-EE20-04D1-8028B50649B0}"/>
              </a:ext>
            </a:extLst>
          </p:cNvPr>
          <p:cNvSpPr txBox="1"/>
          <p:nvPr/>
        </p:nvSpPr>
        <p:spPr>
          <a:xfrm>
            <a:off x="5701748" y="129223"/>
            <a:ext cx="6096000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Figure 2. Disease-free survival in the </a:t>
            </a:r>
            <a:r>
              <a:rPr lang="en-US" dirty="0">
                <a:hlinkClick r:id="rId3" tooltip="Learn more about atezolizumab from ScienceDirect's AI-generated Topic Pages"/>
              </a:rPr>
              <a:t>atezolizumab</a:t>
            </a:r>
            <a:r>
              <a:rPr lang="en-US" dirty="0"/>
              <a:t> and best supportive care groups</a:t>
            </a:r>
          </a:p>
          <a:p>
            <a:endParaRPr lang="en-US" dirty="0"/>
          </a:p>
          <a:p>
            <a:r>
              <a:rPr lang="en-US" dirty="0"/>
              <a:t>Kaplan-Meier estimates of disease-free survival are shown:</a:t>
            </a:r>
          </a:p>
          <a:p>
            <a:r>
              <a:rPr lang="en-US" dirty="0"/>
              <a:t> patients whose </a:t>
            </a:r>
            <a:r>
              <a:rPr lang="en-US" dirty="0" err="1"/>
              <a:t>tumours</a:t>
            </a:r>
            <a:r>
              <a:rPr lang="en-US" dirty="0"/>
              <a:t> expressed PD-L1 on 1% or more of </a:t>
            </a:r>
            <a:r>
              <a:rPr lang="en-US" dirty="0" err="1"/>
              <a:t>tumour</a:t>
            </a:r>
            <a:r>
              <a:rPr lang="en-US" dirty="0"/>
              <a:t> cells (per the SP263 assay) in the stage II–IIIA population (A),</a:t>
            </a:r>
          </a:p>
          <a:p>
            <a:endParaRPr lang="en-US" dirty="0"/>
          </a:p>
          <a:p>
            <a:r>
              <a:rPr lang="en-US" dirty="0"/>
              <a:t> </a:t>
            </a:r>
          </a:p>
          <a:p>
            <a:r>
              <a:rPr lang="en-US" dirty="0"/>
              <a:t>all patients in the stage II–IIIA population (B),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 intention-to-treat population (C).(1b-3a)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52B6CD-CF26-6C2B-9DD5-C5595CA0E658}"/>
              </a:ext>
            </a:extLst>
          </p:cNvPr>
          <p:cNvSpPr txBox="1"/>
          <p:nvPr/>
        </p:nvSpPr>
        <p:spPr>
          <a:xfrm>
            <a:off x="9936480" y="5990356"/>
            <a:ext cx="2341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Felip</a:t>
            </a:r>
            <a:r>
              <a:rPr lang="en-US" dirty="0"/>
              <a:t> et al. Lancet 2021</a:t>
            </a:r>
          </a:p>
        </p:txBody>
      </p:sp>
    </p:spTree>
    <p:extLst>
      <p:ext uri="{BB962C8B-B14F-4D97-AF65-F5344CB8AC3E}">
        <p14:creationId xmlns:p14="http://schemas.microsoft.com/office/powerpoint/2010/main" val="32288046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inshipTemplate Ex1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1693</TotalTime>
  <Words>1164</Words>
  <Application>Microsoft Macintosh PowerPoint</Application>
  <PresentationFormat>Widescreen</PresentationFormat>
  <Paragraphs>108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Office Theme</vt:lpstr>
      <vt:lpstr>WinshipTemplate Ex1</vt:lpstr>
      <vt:lpstr> </vt:lpstr>
      <vt:lpstr>Disclosures</vt:lpstr>
      <vt:lpstr>LACE  Meta-Analysis</vt:lpstr>
      <vt:lpstr>Which is Better, a Neoadjuvant or Adjuvant Approach?</vt:lpstr>
      <vt:lpstr>Neoadjuvant vs Adjuvant Chemotherapy</vt:lpstr>
      <vt:lpstr>PowerPoint Presentation</vt:lpstr>
      <vt:lpstr>The game changer…IMpower 010</vt:lpstr>
      <vt:lpstr>IMpower 010</vt:lpstr>
      <vt:lpstr>PowerPoint Presentation</vt:lpstr>
      <vt:lpstr>IMPOWER 010</vt:lpstr>
      <vt:lpstr>IMPOWER 010</vt:lpstr>
      <vt:lpstr>IMPOWER 010</vt:lpstr>
      <vt:lpstr>PowerPoint Presentation</vt:lpstr>
      <vt:lpstr>PEARLS/KEYNOTE-091 </vt:lpstr>
      <vt:lpstr>Checkmate 816</vt:lpstr>
      <vt:lpstr>Checkmate 816</vt:lpstr>
      <vt:lpstr>Slide 4</vt:lpstr>
      <vt:lpstr>PowerPoint Presentation</vt:lpstr>
      <vt:lpstr>Best attempt at a cross trial comparison</vt:lpstr>
      <vt:lpstr>PowerPoint Presentation</vt:lpstr>
      <vt:lpstr>So many thoracotomies on 816…and non-surgeries</vt:lpstr>
      <vt:lpstr>Concerns for Neoadjuvant Therapy</vt:lpstr>
      <vt:lpstr>Path CR? Not established in NSCLC!</vt:lpstr>
      <vt:lpstr>A concession…</vt:lpstr>
      <vt:lpstr>But Stage 1B/2 NSCLC?</vt:lpstr>
      <vt:lpstr>Molecular tests</vt:lpstr>
      <vt:lpstr>Maybe we are both wrong-Perioperative therapy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Microsoft Office User</dc:creator>
  <cp:lastModifiedBy>Dru Dace</cp:lastModifiedBy>
  <cp:revision>78</cp:revision>
  <dcterms:created xsi:type="dcterms:W3CDTF">2021-06-23T12:49:55Z</dcterms:created>
  <dcterms:modified xsi:type="dcterms:W3CDTF">2023-07-20T13:05:27Z</dcterms:modified>
</cp:coreProperties>
</file>