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739" r:id="rId6"/>
    <p:sldMasterId id="2147483751" r:id="rId7"/>
  </p:sldMasterIdLst>
  <p:notesMasterIdLst>
    <p:notesMasterId r:id="rId31"/>
  </p:notesMasterIdLst>
  <p:sldIdLst>
    <p:sldId id="424" r:id="rId8"/>
    <p:sldId id="430" r:id="rId9"/>
    <p:sldId id="431" r:id="rId10"/>
    <p:sldId id="425" r:id="rId11"/>
    <p:sldId id="426" r:id="rId12"/>
    <p:sldId id="427" r:id="rId13"/>
    <p:sldId id="429" r:id="rId14"/>
    <p:sldId id="428" r:id="rId15"/>
    <p:sldId id="441" r:id="rId16"/>
    <p:sldId id="442" r:id="rId17"/>
    <p:sldId id="443" r:id="rId18"/>
    <p:sldId id="440" r:id="rId19"/>
    <p:sldId id="444" r:id="rId20"/>
    <p:sldId id="445" r:id="rId21"/>
    <p:sldId id="446" r:id="rId22"/>
    <p:sldId id="432" r:id="rId23"/>
    <p:sldId id="437" r:id="rId24"/>
    <p:sldId id="438" r:id="rId25"/>
    <p:sldId id="447" r:id="rId26"/>
    <p:sldId id="433" r:id="rId27"/>
    <p:sldId id="448" r:id="rId28"/>
    <p:sldId id="449" r:id="rId29"/>
    <p:sldId id="4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Brown" initials="SB" lastIdx="2" clrIdx="0">
    <p:extLst>
      <p:ext uri="{19B8F6BF-5375-455C-9EA6-DF929625EA0E}">
        <p15:presenceInfo xmlns:p15="http://schemas.microsoft.com/office/powerpoint/2012/main" userId="S::stefan.brown@brightcarbon.com::252352bc-e6ff-405e-b10a-872912c68ef1" providerId="AD"/>
      </p:ext>
    </p:extLst>
  </p:cmAuthor>
  <p:cmAuthor id="2" name="Dru Dace" initials="DD" lastIdx="2" clrIdx="1">
    <p:extLst>
      <p:ext uri="{19B8F6BF-5375-455C-9EA6-DF929625EA0E}">
        <p15:presenceInfo xmlns:p15="http://schemas.microsoft.com/office/powerpoint/2012/main" userId="S::dru@dacescientific.com::6522c563-1b69-4b06-8fc5-09ec6e5344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AFF"/>
    <a:srgbClr val="FEFFFF"/>
    <a:srgbClr val="FDFEFE"/>
    <a:srgbClr val="F2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p:restoredTop sz="69762"/>
  </p:normalViewPr>
  <p:slideViewPr>
    <p:cSldViewPr snapToGrid="0">
      <p:cViewPr varScale="1">
        <p:scale>
          <a:sx n="69" d="100"/>
          <a:sy n="69" d="100"/>
        </p:scale>
        <p:origin x="2120" y="1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7-19T03:46:47.081" idx="1">
    <p:pos x="7680" y="894"/>
    <p:text>updated schema image to a slightly better image quality</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7-19T03:48:06.363" idx="2">
    <p:pos x="10" y="10"/>
    <p:text>Updated image quality of KM curve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2629A-18E2-4C83-8AB8-A575F5E8621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43C4599-D503-49F3-8170-BD940902DE34}">
      <dgm:prSet/>
      <dgm:spPr/>
      <dgm:t>
        <a:bodyPr/>
        <a:lstStyle/>
        <a:p>
          <a:r>
            <a:rPr lang="en-US"/>
            <a:t>irAEs occurred in 36% who received pembrolizumab group and 7% placebo </a:t>
          </a:r>
        </a:p>
      </dgm:t>
    </dgm:pt>
    <dgm:pt modelId="{B9F17658-A59B-4FEF-B8AB-C805B9C4B021}" type="parTrans" cxnId="{1DBFCE60-B587-478D-92DC-1AB2D84679C1}">
      <dgm:prSet/>
      <dgm:spPr/>
      <dgm:t>
        <a:bodyPr/>
        <a:lstStyle/>
        <a:p>
          <a:endParaRPr lang="en-US"/>
        </a:p>
      </dgm:t>
    </dgm:pt>
    <dgm:pt modelId="{951C9C2C-6ABB-400E-B75A-EC57F6B3C876}" type="sibTrans" cxnId="{1DBFCE60-B587-478D-92DC-1AB2D84679C1}">
      <dgm:prSet/>
      <dgm:spPr/>
      <dgm:t>
        <a:bodyPr/>
        <a:lstStyle/>
        <a:p>
          <a:endParaRPr lang="en-US"/>
        </a:p>
      </dgm:t>
    </dgm:pt>
    <dgm:pt modelId="{3F966C02-7074-458F-8A02-C45FB08941BD}">
      <dgm:prSet/>
      <dgm:spPr/>
      <dgm:t>
        <a:bodyPr/>
        <a:lstStyle/>
        <a:p>
          <a:r>
            <a:rPr lang="en-US"/>
            <a:t>Most common:</a:t>
          </a:r>
        </a:p>
      </dgm:t>
    </dgm:pt>
    <dgm:pt modelId="{5E7D14EE-1758-440A-A928-AB4834D9E742}" type="parTrans" cxnId="{F74D7C00-7AA6-4B08-80B1-7115E4E4CCF2}">
      <dgm:prSet/>
      <dgm:spPr/>
      <dgm:t>
        <a:bodyPr/>
        <a:lstStyle/>
        <a:p>
          <a:endParaRPr lang="en-US"/>
        </a:p>
      </dgm:t>
    </dgm:pt>
    <dgm:pt modelId="{BA5F043D-3554-4BC3-92FA-D1FDA6F4A033}" type="sibTrans" cxnId="{F74D7C00-7AA6-4B08-80B1-7115E4E4CCF2}">
      <dgm:prSet/>
      <dgm:spPr/>
      <dgm:t>
        <a:bodyPr/>
        <a:lstStyle/>
        <a:p>
          <a:endParaRPr lang="en-US"/>
        </a:p>
      </dgm:t>
    </dgm:pt>
    <dgm:pt modelId="{B6C4FF2B-913B-4B5E-AD2F-417B8224DFD7}">
      <dgm:prSet/>
      <dgm:spPr/>
      <dgm:t>
        <a:bodyPr/>
        <a:lstStyle/>
        <a:p>
          <a:r>
            <a:rPr lang="en-US"/>
            <a:t>Hypothyroidism (18%)</a:t>
          </a:r>
        </a:p>
      </dgm:t>
    </dgm:pt>
    <dgm:pt modelId="{3D603776-68BD-4E94-BBB4-F39B9893BBFD}" type="parTrans" cxnId="{125A437F-9DE8-4BE3-9CAD-C747F6FA7DD5}">
      <dgm:prSet/>
      <dgm:spPr/>
      <dgm:t>
        <a:bodyPr/>
        <a:lstStyle/>
        <a:p>
          <a:endParaRPr lang="en-US"/>
        </a:p>
      </dgm:t>
    </dgm:pt>
    <dgm:pt modelId="{1F10C3B4-12EA-44E9-B593-D8AA290EF825}" type="sibTrans" cxnId="{125A437F-9DE8-4BE3-9CAD-C747F6FA7DD5}">
      <dgm:prSet/>
      <dgm:spPr/>
      <dgm:t>
        <a:bodyPr/>
        <a:lstStyle/>
        <a:p>
          <a:endParaRPr lang="en-US"/>
        </a:p>
      </dgm:t>
    </dgm:pt>
    <dgm:pt modelId="{67898A85-2BFD-47CC-BC7C-665D671470AF}">
      <dgm:prSet/>
      <dgm:spPr/>
      <dgm:t>
        <a:bodyPr/>
        <a:lstStyle/>
        <a:p>
          <a:r>
            <a:rPr lang="en-US"/>
            <a:t>Hyperthyroidism (12%)</a:t>
          </a:r>
        </a:p>
      </dgm:t>
    </dgm:pt>
    <dgm:pt modelId="{F2C508BA-D1D0-49EF-A33C-E53F7652CBB8}" type="parTrans" cxnId="{03BFD9AC-5904-413E-AE86-7F47B1A521EC}">
      <dgm:prSet/>
      <dgm:spPr/>
      <dgm:t>
        <a:bodyPr/>
        <a:lstStyle/>
        <a:p>
          <a:endParaRPr lang="en-US"/>
        </a:p>
      </dgm:t>
    </dgm:pt>
    <dgm:pt modelId="{081A931C-0EE9-4682-A50C-0FDB15E14706}" type="sibTrans" cxnId="{03BFD9AC-5904-413E-AE86-7F47B1A521EC}">
      <dgm:prSet/>
      <dgm:spPr/>
      <dgm:t>
        <a:bodyPr/>
        <a:lstStyle/>
        <a:p>
          <a:endParaRPr lang="en-US"/>
        </a:p>
      </dgm:t>
    </dgm:pt>
    <dgm:pt modelId="{53976422-CF82-4AE8-BE6B-BC0F2A6C5E76}">
      <dgm:prSet/>
      <dgm:spPr/>
      <dgm:t>
        <a:bodyPr/>
        <a:lstStyle/>
        <a:p>
          <a:r>
            <a:rPr lang="en-US"/>
            <a:t>What about the ones that scare us as medical oncologists?</a:t>
          </a:r>
        </a:p>
      </dgm:t>
    </dgm:pt>
    <dgm:pt modelId="{9EC17930-5D8D-413A-ABE4-F8715D1EDC43}" type="parTrans" cxnId="{21E031EB-3F7D-4FAD-8A31-607E8CEED566}">
      <dgm:prSet/>
      <dgm:spPr/>
      <dgm:t>
        <a:bodyPr/>
        <a:lstStyle/>
        <a:p>
          <a:endParaRPr lang="en-US"/>
        </a:p>
      </dgm:t>
    </dgm:pt>
    <dgm:pt modelId="{30940BC1-667C-47E3-A271-9A571470B24F}" type="sibTrans" cxnId="{21E031EB-3F7D-4FAD-8A31-607E8CEED566}">
      <dgm:prSet/>
      <dgm:spPr/>
      <dgm:t>
        <a:bodyPr/>
        <a:lstStyle/>
        <a:p>
          <a:endParaRPr lang="en-US"/>
        </a:p>
      </dgm:t>
    </dgm:pt>
    <dgm:pt modelId="{876CD68D-7048-4508-98AA-1D15CB36289D}">
      <dgm:prSet/>
      <dgm:spPr/>
      <dgm:t>
        <a:bodyPr/>
        <a:lstStyle/>
        <a:p>
          <a:r>
            <a:rPr lang="en-US"/>
            <a:t>Myocarditis in 1 patient (&lt;1%)</a:t>
          </a:r>
        </a:p>
      </dgm:t>
    </dgm:pt>
    <dgm:pt modelId="{7101CF74-A8B8-4C4B-A432-26FA31B9DEC2}" type="parTrans" cxnId="{517578CC-53C5-4A7A-911C-353DB7CFE39B}">
      <dgm:prSet/>
      <dgm:spPr/>
      <dgm:t>
        <a:bodyPr/>
        <a:lstStyle/>
        <a:p>
          <a:endParaRPr lang="en-US"/>
        </a:p>
      </dgm:t>
    </dgm:pt>
    <dgm:pt modelId="{BB703C52-4F2C-4C46-8D2E-25274692F137}" type="sibTrans" cxnId="{517578CC-53C5-4A7A-911C-353DB7CFE39B}">
      <dgm:prSet/>
      <dgm:spPr/>
      <dgm:t>
        <a:bodyPr/>
        <a:lstStyle/>
        <a:p>
          <a:endParaRPr lang="en-US"/>
        </a:p>
      </dgm:t>
    </dgm:pt>
    <dgm:pt modelId="{1459C4C3-8F51-47B5-93B3-11A8F085195B}">
      <dgm:prSet/>
      <dgm:spPr/>
      <dgm:t>
        <a:bodyPr/>
        <a:lstStyle/>
        <a:p>
          <a:r>
            <a:rPr lang="en-US"/>
            <a:t>Increased ALT in 4% (2% grade 3); AST in 4% (1% grade 3)</a:t>
          </a:r>
        </a:p>
      </dgm:t>
    </dgm:pt>
    <dgm:pt modelId="{9F363047-29AB-46C3-9627-AFABDFAD3F97}" type="parTrans" cxnId="{0571AAFE-FD4C-423E-95B0-BC6B4FF4156E}">
      <dgm:prSet/>
      <dgm:spPr/>
      <dgm:t>
        <a:bodyPr/>
        <a:lstStyle/>
        <a:p>
          <a:endParaRPr lang="en-US"/>
        </a:p>
      </dgm:t>
    </dgm:pt>
    <dgm:pt modelId="{9CF4EC56-79FE-4177-BE16-495B1AA15F47}" type="sibTrans" cxnId="{0571AAFE-FD4C-423E-95B0-BC6B4FF4156E}">
      <dgm:prSet/>
      <dgm:spPr/>
      <dgm:t>
        <a:bodyPr/>
        <a:lstStyle/>
        <a:p>
          <a:endParaRPr lang="en-US"/>
        </a:p>
      </dgm:t>
    </dgm:pt>
    <dgm:pt modelId="{C7CFA5F9-6FB6-4DE6-BC69-542D54475ADF}">
      <dgm:prSet/>
      <dgm:spPr/>
      <dgm:t>
        <a:bodyPr/>
        <a:lstStyle/>
        <a:p>
          <a:r>
            <a:rPr lang="en-US"/>
            <a:t>Pneumonitis in 3% (&lt;1% ≥ grade 3)</a:t>
          </a:r>
        </a:p>
      </dgm:t>
    </dgm:pt>
    <dgm:pt modelId="{E03F4D2D-0454-4ECB-9DD0-6E0D458A2373}" type="parTrans" cxnId="{3A6C23C2-F885-4769-839A-6AB536683268}">
      <dgm:prSet/>
      <dgm:spPr/>
      <dgm:t>
        <a:bodyPr/>
        <a:lstStyle/>
        <a:p>
          <a:endParaRPr lang="en-US"/>
        </a:p>
      </dgm:t>
    </dgm:pt>
    <dgm:pt modelId="{A8F5A345-E3B6-4090-BD0E-C96A8F1BAA8E}" type="sibTrans" cxnId="{3A6C23C2-F885-4769-839A-6AB536683268}">
      <dgm:prSet/>
      <dgm:spPr/>
      <dgm:t>
        <a:bodyPr/>
        <a:lstStyle/>
        <a:p>
          <a:endParaRPr lang="en-US"/>
        </a:p>
      </dgm:t>
    </dgm:pt>
    <dgm:pt modelId="{12AA71A4-8E65-4D3E-BE77-21FF8D41038E}">
      <dgm:prSet/>
      <dgm:spPr/>
      <dgm:t>
        <a:bodyPr/>
        <a:lstStyle/>
        <a:p>
          <a:r>
            <a:rPr lang="en-US"/>
            <a:t>High-dose steroids (≥ 40 mg per day) used in 8% in </a:t>
          </a:r>
          <a:r>
            <a:rPr lang="en-US" err="1"/>
            <a:t>pembro</a:t>
          </a:r>
          <a:r>
            <a:rPr lang="en-US"/>
            <a:t> group (and 1% in placebo group)</a:t>
          </a:r>
        </a:p>
      </dgm:t>
    </dgm:pt>
    <dgm:pt modelId="{617B042A-3A59-4D70-8234-F690A1BFD2A5}" type="parTrans" cxnId="{D1604CE6-2D56-454F-8A3D-1D87A6069093}">
      <dgm:prSet/>
      <dgm:spPr/>
      <dgm:t>
        <a:bodyPr/>
        <a:lstStyle/>
        <a:p>
          <a:endParaRPr lang="en-US"/>
        </a:p>
      </dgm:t>
    </dgm:pt>
    <dgm:pt modelId="{983948CF-F578-4165-9286-AAD66D29EE0A}" type="sibTrans" cxnId="{D1604CE6-2D56-454F-8A3D-1D87A6069093}">
      <dgm:prSet/>
      <dgm:spPr/>
      <dgm:t>
        <a:bodyPr/>
        <a:lstStyle/>
        <a:p>
          <a:endParaRPr lang="en-US"/>
        </a:p>
      </dgm:t>
    </dgm:pt>
    <dgm:pt modelId="{FC58630D-C494-47FE-8FF2-F766CB387516}" type="pres">
      <dgm:prSet presAssocID="{EFD2629A-18E2-4C83-8AB8-A575F5E86216}" presName="Name0" presStyleCnt="0">
        <dgm:presLayoutVars>
          <dgm:dir/>
          <dgm:animLvl val="lvl"/>
          <dgm:resizeHandles val="exact"/>
        </dgm:presLayoutVars>
      </dgm:prSet>
      <dgm:spPr/>
    </dgm:pt>
    <dgm:pt modelId="{A68A0326-1469-4713-8EE6-F841A3976B8C}" type="pres">
      <dgm:prSet presAssocID="{F43C4599-D503-49F3-8170-BD940902DE34}" presName="linNode" presStyleCnt="0"/>
      <dgm:spPr/>
    </dgm:pt>
    <dgm:pt modelId="{3575DAB2-3ABD-4604-85CA-43A3B47E8174}" type="pres">
      <dgm:prSet presAssocID="{F43C4599-D503-49F3-8170-BD940902DE34}" presName="parentText" presStyleLbl="node1" presStyleIdx="0" presStyleCnt="4">
        <dgm:presLayoutVars>
          <dgm:chMax val="1"/>
          <dgm:bulletEnabled val="1"/>
        </dgm:presLayoutVars>
      </dgm:prSet>
      <dgm:spPr/>
    </dgm:pt>
    <dgm:pt modelId="{F89CF3A7-B010-42D2-9685-90910E758FCE}" type="pres">
      <dgm:prSet presAssocID="{951C9C2C-6ABB-400E-B75A-EC57F6B3C876}" presName="sp" presStyleCnt="0"/>
      <dgm:spPr/>
    </dgm:pt>
    <dgm:pt modelId="{6F7C27B3-CA9C-4853-B6DC-CB25E13BE902}" type="pres">
      <dgm:prSet presAssocID="{3F966C02-7074-458F-8A02-C45FB08941BD}" presName="linNode" presStyleCnt="0"/>
      <dgm:spPr/>
    </dgm:pt>
    <dgm:pt modelId="{EA2601B5-ECD2-4F2C-923A-B4488AE61BDC}" type="pres">
      <dgm:prSet presAssocID="{3F966C02-7074-458F-8A02-C45FB08941BD}" presName="parentText" presStyleLbl="node1" presStyleIdx="1" presStyleCnt="4">
        <dgm:presLayoutVars>
          <dgm:chMax val="1"/>
          <dgm:bulletEnabled val="1"/>
        </dgm:presLayoutVars>
      </dgm:prSet>
      <dgm:spPr/>
    </dgm:pt>
    <dgm:pt modelId="{3CA30F17-D5B2-4DD9-9037-A22B6800D8DB}" type="pres">
      <dgm:prSet presAssocID="{3F966C02-7074-458F-8A02-C45FB08941BD}" presName="descendantText" presStyleLbl="alignAccFollowNode1" presStyleIdx="0" presStyleCnt="2">
        <dgm:presLayoutVars>
          <dgm:bulletEnabled val="1"/>
        </dgm:presLayoutVars>
      </dgm:prSet>
      <dgm:spPr/>
    </dgm:pt>
    <dgm:pt modelId="{87E13877-4146-4175-B550-3E61074D5967}" type="pres">
      <dgm:prSet presAssocID="{BA5F043D-3554-4BC3-92FA-D1FDA6F4A033}" presName="sp" presStyleCnt="0"/>
      <dgm:spPr/>
    </dgm:pt>
    <dgm:pt modelId="{DABDCBE0-DCA7-4919-8FFE-B5ECFE712FFA}" type="pres">
      <dgm:prSet presAssocID="{53976422-CF82-4AE8-BE6B-BC0F2A6C5E76}" presName="linNode" presStyleCnt="0"/>
      <dgm:spPr/>
    </dgm:pt>
    <dgm:pt modelId="{90E0B147-87CA-496A-8B90-29C6DEDCD726}" type="pres">
      <dgm:prSet presAssocID="{53976422-CF82-4AE8-BE6B-BC0F2A6C5E76}" presName="parentText" presStyleLbl="node1" presStyleIdx="2" presStyleCnt="4">
        <dgm:presLayoutVars>
          <dgm:chMax val="1"/>
          <dgm:bulletEnabled val="1"/>
        </dgm:presLayoutVars>
      </dgm:prSet>
      <dgm:spPr/>
    </dgm:pt>
    <dgm:pt modelId="{0745C40D-3C25-4228-91CA-BCFFAFD02E5D}" type="pres">
      <dgm:prSet presAssocID="{53976422-CF82-4AE8-BE6B-BC0F2A6C5E76}" presName="descendantText" presStyleLbl="alignAccFollowNode1" presStyleIdx="1" presStyleCnt="2">
        <dgm:presLayoutVars>
          <dgm:bulletEnabled val="1"/>
        </dgm:presLayoutVars>
      </dgm:prSet>
      <dgm:spPr/>
    </dgm:pt>
    <dgm:pt modelId="{D2E27EF8-B286-4119-AE9C-5A83FC753306}" type="pres">
      <dgm:prSet presAssocID="{30940BC1-667C-47E3-A271-9A571470B24F}" presName="sp" presStyleCnt="0"/>
      <dgm:spPr/>
    </dgm:pt>
    <dgm:pt modelId="{7A00FB00-74B6-479A-BA33-A27FFDB4E06C}" type="pres">
      <dgm:prSet presAssocID="{12AA71A4-8E65-4D3E-BE77-21FF8D41038E}" presName="linNode" presStyleCnt="0"/>
      <dgm:spPr/>
    </dgm:pt>
    <dgm:pt modelId="{C390773A-97C0-476C-A5E2-4E5539C7F4D0}" type="pres">
      <dgm:prSet presAssocID="{12AA71A4-8E65-4D3E-BE77-21FF8D41038E}" presName="parentText" presStyleLbl="node1" presStyleIdx="3" presStyleCnt="4" custScaleX="100313">
        <dgm:presLayoutVars>
          <dgm:chMax val="1"/>
          <dgm:bulletEnabled val="1"/>
        </dgm:presLayoutVars>
      </dgm:prSet>
      <dgm:spPr/>
    </dgm:pt>
  </dgm:ptLst>
  <dgm:cxnLst>
    <dgm:cxn modelId="{42D21200-23C9-4814-861B-A9692207C9F0}" type="presOf" srcId="{3F966C02-7074-458F-8A02-C45FB08941BD}" destId="{EA2601B5-ECD2-4F2C-923A-B4488AE61BDC}" srcOrd="0" destOrd="0" presId="urn:microsoft.com/office/officeart/2005/8/layout/vList5"/>
    <dgm:cxn modelId="{F74D7C00-7AA6-4B08-80B1-7115E4E4CCF2}" srcId="{EFD2629A-18E2-4C83-8AB8-A575F5E86216}" destId="{3F966C02-7074-458F-8A02-C45FB08941BD}" srcOrd="1" destOrd="0" parTransId="{5E7D14EE-1758-440A-A928-AB4834D9E742}" sibTransId="{BA5F043D-3554-4BC3-92FA-D1FDA6F4A033}"/>
    <dgm:cxn modelId="{E2AED926-C9B5-4FBD-AD30-E444AF0922DD}" type="presOf" srcId="{876CD68D-7048-4508-98AA-1D15CB36289D}" destId="{0745C40D-3C25-4228-91CA-BCFFAFD02E5D}" srcOrd="0" destOrd="0" presId="urn:microsoft.com/office/officeart/2005/8/layout/vList5"/>
    <dgm:cxn modelId="{25363942-D581-4D19-A09C-4E651F606323}" type="presOf" srcId="{12AA71A4-8E65-4D3E-BE77-21FF8D41038E}" destId="{C390773A-97C0-476C-A5E2-4E5539C7F4D0}" srcOrd="0" destOrd="0" presId="urn:microsoft.com/office/officeart/2005/8/layout/vList5"/>
    <dgm:cxn modelId="{1DBFCE60-B587-478D-92DC-1AB2D84679C1}" srcId="{EFD2629A-18E2-4C83-8AB8-A575F5E86216}" destId="{F43C4599-D503-49F3-8170-BD940902DE34}" srcOrd="0" destOrd="0" parTransId="{B9F17658-A59B-4FEF-B8AB-C805B9C4B021}" sibTransId="{951C9C2C-6ABB-400E-B75A-EC57F6B3C876}"/>
    <dgm:cxn modelId="{94307461-ED42-4E53-8B01-7182F1D1DF18}" type="presOf" srcId="{67898A85-2BFD-47CC-BC7C-665D671470AF}" destId="{3CA30F17-D5B2-4DD9-9037-A22B6800D8DB}" srcOrd="0" destOrd="1" presId="urn:microsoft.com/office/officeart/2005/8/layout/vList5"/>
    <dgm:cxn modelId="{FD692465-C660-4915-94A5-FBBAE945961D}" type="presOf" srcId="{C7CFA5F9-6FB6-4DE6-BC69-542D54475ADF}" destId="{0745C40D-3C25-4228-91CA-BCFFAFD02E5D}" srcOrd="0" destOrd="2" presId="urn:microsoft.com/office/officeart/2005/8/layout/vList5"/>
    <dgm:cxn modelId="{125A437F-9DE8-4BE3-9CAD-C747F6FA7DD5}" srcId="{3F966C02-7074-458F-8A02-C45FB08941BD}" destId="{B6C4FF2B-913B-4B5E-AD2F-417B8224DFD7}" srcOrd="0" destOrd="0" parTransId="{3D603776-68BD-4E94-BBB4-F39B9893BBFD}" sibTransId="{1F10C3B4-12EA-44E9-B593-D8AA290EF825}"/>
    <dgm:cxn modelId="{2D7514A3-D6AC-41EB-8F6F-F69BE6DF72D2}" type="presOf" srcId="{1459C4C3-8F51-47B5-93B3-11A8F085195B}" destId="{0745C40D-3C25-4228-91CA-BCFFAFD02E5D}" srcOrd="0" destOrd="1" presId="urn:microsoft.com/office/officeart/2005/8/layout/vList5"/>
    <dgm:cxn modelId="{E6BF0FA5-7B01-4349-8007-3EC5A556F111}" type="presOf" srcId="{B6C4FF2B-913B-4B5E-AD2F-417B8224DFD7}" destId="{3CA30F17-D5B2-4DD9-9037-A22B6800D8DB}" srcOrd="0" destOrd="0" presId="urn:microsoft.com/office/officeart/2005/8/layout/vList5"/>
    <dgm:cxn modelId="{03BFD9AC-5904-413E-AE86-7F47B1A521EC}" srcId="{3F966C02-7074-458F-8A02-C45FB08941BD}" destId="{67898A85-2BFD-47CC-BC7C-665D671470AF}" srcOrd="1" destOrd="0" parTransId="{F2C508BA-D1D0-49EF-A33C-E53F7652CBB8}" sibTransId="{081A931C-0EE9-4682-A50C-0FDB15E14706}"/>
    <dgm:cxn modelId="{74B627B8-0D09-45E4-8F4E-80D2C1B4E5FF}" type="presOf" srcId="{F43C4599-D503-49F3-8170-BD940902DE34}" destId="{3575DAB2-3ABD-4604-85CA-43A3B47E8174}" srcOrd="0" destOrd="0" presId="urn:microsoft.com/office/officeart/2005/8/layout/vList5"/>
    <dgm:cxn modelId="{3A6C23C2-F885-4769-839A-6AB536683268}" srcId="{53976422-CF82-4AE8-BE6B-BC0F2A6C5E76}" destId="{C7CFA5F9-6FB6-4DE6-BC69-542D54475ADF}" srcOrd="2" destOrd="0" parTransId="{E03F4D2D-0454-4ECB-9DD0-6E0D458A2373}" sibTransId="{A8F5A345-E3B6-4090-BD0E-C96A8F1BAA8E}"/>
    <dgm:cxn modelId="{517578CC-53C5-4A7A-911C-353DB7CFE39B}" srcId="{53976422-CF82-4AE8-BE6B-BC0F2A6C5E76}" destId="{876CD68D-7048-4508-98AA-1D15CB36289D}" srcOrd="0" destOrd="0" parTransId="{7101CF74-A8B8-4C4B-A432-26FA31B9DEC2}" sibTransId="{BB703C52-4F2C-4C46-8D2E-25274692F137}"/>
    <dgm:cxn modelId="{A42590CD-4B9A-49FC-B0EC-50959FE2007A}" type="presOf" srcId="{53976422-CF82-4AE8-BE6B-BC0F2A6C5E76}" destId="{90E0B147-87CA-496A-8B90-29C6DEDCD726}" srcOrd="0" destOrd="0" presId="urn:microsoft.com/office/officeart/2005/8/layout/vList5"/>
    <dgm:cxn modelId="{F22110E4-62C4-4976-B45D-CC15F524D626}" type="presOf" srcId="{EFD2629A-18E2-4C83-8AB8-A575F5E86216}" destId="{FC58630D-C494-47FE-8FF2-F766CB387516}" srcOrd="0" destOrd="0" presId="urn:microsoft.com/office/officeart/2005/8/layout/vList5"/>
    <dgm:cxn modelId="{D1604CE6-2D56-454F-8A3D-1D87A6069093}" srcId="{EFD2629A-18E2-4C83-8AB8-A575F5E86216}" destId="{12AA71A4-8E65-4D3E-BE77-21FF8D41038E}" srcOrd="3" destOrd="0" parTransId="{617B042A-3A59-4D70-8234-F690A1BFD2A5}" sibTransId="{983948CF-F578-4165-9286-AAD66D29EE0A}"/>
    <dgm:cxn modelId="{21E031EB-3F7D-4FAD-8A31-607E8CEED566}" srcId="{EFD2629A-18E2-4C83-8AB8-A575F5E86216}" destId="{53976422-CF82-4AE8-BE6B-BC0F2A6C5E76}" srcOrd="2" destOrd="0" parTransId="{9EC17930-5D8D-413A-ABE4-F8715D1EDC43}" sibTransId="{30940BC1-667C-47E3-A271-9A571470B24F}"/>
    <dgm:cxn modelId="{0571AAFE-FD4C-423E-95B0-BC6B4FF4156E}" srcId="{53976422-CF82-4AE8-BE6B-BC0F2A6C5E76}" destId="{1459C4C3-8F51-47B5-93B3-11A8F085195B}" srcOrd="1" destOrd="0" parTransId="{9F363047-29AB-46C3-9627-AFABDFAD3F97}" sibTransId="{9CF4EC56-79FE-4177-BE16-495B1AA15F47}"/>
    <dgm:cxn modelId="{8D7ED02D-7A9F-4BD7-BE28-A91F72FFAB60}" type="presParOf" srcId="{FC58630D-C494-47FE-8FF2-F766CB387516}" destId="{A68A0326-1469-4713-8EE6-F841A3976B8C}" srcOrd="0" destOrd="0" presId="urn:microsoft.com/office/officeart/2005/8/layout/vList5"/>
    <dgm:cxn modelId="{3981573C-506D-43EB-85F1-EC877CE96326}" type="presParOf" srcId="{A68A0326-1469-4713-8EE6-F841A3976B8C}" destId="{3575DAB2-3ABD-4604-85CA-43A3B47E8174}" srcOrd="0" destOrd="0" presId="urn:microsoft.com/office/officeart/2005/8/layout/vList5"/>
    <dgm:cxn modelId="{21631CC1-EE72-42B4-9C6F-270560E11EC8}" type="presParOf" srcId="{FC58630D-C494-47FE-8FF2-F766CB387516}" destId="{F89CF3A7-B010-42D2-9685-90910E758FCE}" srcOrd="1" destOrd="0" presId="urn:microsoft.com/office/officeart/2005/8/layout/vList5"/>
    <dgm:cxn modelId="{2317B6EE-CC18-4528-B27A-238BA8E264C1}" type="presParOf" srcId="{FC58630D-C494-47FE-8FF2-F766CB387516}" destId="{6F7C27B3-CA9C-4853-B6DC-CB25E13BE902}" srcOrd="2" destOrd="0" presId="urn:microsoft.com/office/officeart/2005/8/layout/vList5"/>
    <dgm:cxn modelId="{83C65504-00C3-4D66-966A-C131AADA9842}" type="presParOf" srcId="{6F7C27B3-CA9C-4853-B6DC-CB25E13BE902}" destId="{EA2601B5-ECD2-4F2C-923A-B4488AE61BDC}" srcOrd="0" destOrd="0" presId="urn:microsoft.com/office/officeart/2005/8/layout/vList5"/>
    <dgm:cxn modelId="{7B9B8644-D70C-479B-B9DB-AE0C36866D0A}" type="presParOf" srcId="{6F7C27B3-CA9C-4853-B6DC-CB25E13BE902}" destId="{3CA30F17-D5B2-4DD9-9037-A22B6800D8DB}" srcOrd="1" destOrd="0" presId="urn:microsoft.com/office/officeart/2005/8/layout/vList5"/>
    <dgm:cxn modelId="{F47A3CCD-FA4C-4B98-BCA0-D3E7E52DD31B}" type="presParOf" srcId="{FC58630D-C494-47FE-8FF2-F766CB387516}" destId="{87E13877-4146-4175-B550-3E61074D5967}" srcOrd="3" destOrd="0" presId="urn:microsoft.com/office/officeart/2005/8/layout/vList5"/>
    <dgm:cxn modelId="{942708FE-3B4A-4C2C-850D-5D7163BF3B60}" type="presParOf" srcId="{FC58630D-C494-47FE-8FF2-F766CB387516}" destId="{DABDCBE0-DCA7-4919-8FFE-B5ECFE712FFA}" srcOrd="4" destOrd="0" presId="urn:microsoft.com/office/officeart/2005/8/layout/vList5"/>
    <dgm:cxn modelId="{3F7E21BA-1AC3-4A2B-87CB-D27E0EB93216}" type="presParOf" srcId="{DABDCBE0-DCA7-4919-8FFE-B5ECFE712FFA}" destId="{90E0B147-87CA-496A-8B90-29C6DEDCD726}" srcOrd="0" destOrd="0" presId="urn:microsoft.com/office/officeart/2005/8/layout/vList5"/>
    <dgm:cxn modelId="{05084A0D-8390-4707-AD0F-817B1F68AF80}" type="presParOf" srcId="{DABDCBE0-DCA7-4919-8FFE-B5ECFE712FFA}" destId="{0745C40D-3C25-4228-91CA-BCFFAFD02E5D}" srcOrd="1" destOrd="0" presId="urn:microsoft.com/office/officeart/2005/8/layout/vList5"/>
    <dgm:cxn modelId="{4B382E5E-278C-42BA-8EC3-3B3303208F3E}" type="presParOf" srcId="{FC58630D-C494-47FE-8FF2-F766CB387516}" destId="{D2E27EF8-B286-4119-AE9C-5A83FC753306}" srcOrd="5" destOrd="0" presId="urn:microsoft.com/office/officeart/2005/8/layout/vList5"/>
    <dgm:cxn modelId="{D9A699C4-7E08-40E2-A0DC-8E42F05FB7DD}" type="presParOf" srcId="{FC58630D-C494-47FE-8FF2-F766CB387516}" destId="{7A00FB00-74B6-479A-BA33-A27FFDB4E06C}" srcOrd="6" destOrd="0" presId="urn:microsoft.com/office/officeart/2005/8/layout/vList5"/>
    <dgm:cxn modelId="{54D90840-FA5B-4144-B23E-1CD9CD94F5D4}" type="presParOf" srcId="{7A00FB00-74B6-479A-BA33-A27FFDB4E06C}" destId="{C390773A-97C0-476C-A5E2-4E5539C7F4D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5DAB2-3ABD-4604-85CA-43A3B47E8174}">
      <dsp:nvSpPr>
        <dsp:cNvPr id="0" name=""/>
        <dsp:cNvSpPr/>
      </dsp:nvSpPr>
      <dsp:spPr>
        <a:xfrm>
          <a:off x="0" y="2759"/>
          <a:ext cx="2291120" cy="1327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irAEs occurred in 36% who received pembrolizumab group and 7% placebo </a:t>
          </a:r>
        </a:p>
      </dsp:txBody>
      <dsp:txXfrm>
        <a:off x="64794" y="67553"/>
        <a:ext cx="2161532" cy="1197716"/>
      </dsp:txXfrm>
    </dsp:sp>
    <dsp:sp modelId="{3CA30F17-D5B2-4DD9-9037-A22B6800D8DB}">
      <dsp:nvSpPr>
        <dsp:cNvPr id="0" name=""/>
        <dsp:cNvSpPr/>
      </dsp:nvSpPr>
      <dsp:spPr>
        <a:xfrm rot="5400000">
          <a:off x="3796750" y="23529"/>
          <a:ext cx="1061843" cy="407310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Hypothyroidism (18%)</a:t>
          </a:r>
        </a:p>
        <a:p>
          <a:pPr marL="114300" lvl="1" indent="-114300" algn="l" defTabSz="666750">
            <a:lnSpc>
              <a:spcPct val="90000"/>
            </a:lnSpc>
            <a:spcBef>
              <a:spcPct val="0"/>
            </a:spcBef>
            <a:spcAft>
              <a:spcPct val="15000"/>
            </a:spcAft>
            <a:buChar char="•"/>
          </a:pPr>
          <a:r>
            <a:rPr lang="en-US" sz="1500" kern="1200"/>
            <a:t>Hyperthyroidism (12%)</a:t>
          </a:r>
        </a:p>
      </dsp:txBody>
      <dsp:txXfrm rot="-5400000">
        <a:off x="2291121" y="1580994"/>
        <a:ext cx="4021268" cy="958173"/>
      </dsp:txXfrm>
    </dsp:sp>
    <dsp:sp modelId="{EA2601B5-ECD2-4F2C-923A-B4488AE61BDC}">
      <dsp:nvSpPr>
        <dsp:cNvPr id="0" name=""/>
        <dsp:cNvSpPr/>
      </dsp:nvSpPr>
      <dsp:spPr>
        <a:xfrm>
          <a:off x="0" y="1396429"/>
          <a:ext cx="2291120" cy="1327304"/>
        </a:xfrm>
        <a:prstGeom prst="roundRect">
          <a:avLst/>
        </a:prstGeom>
        <a:solidFill>
          <a:schemeClr val="accent2">
            <a:hueOff val="-423983"/>
            <a:satOff val="0"/>
            <a:lumOff val="1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Most common:</a:t>
          </a:r>
        </a:p>
      </dsp:txBody>
      <dsp:txXfrm>
        <a:off x="64794" y="1461223"/>
        <a:ext cx="2161532" cy="1197716"/>
      </dsp:txXfrm>
    </dsp:sp>
    <dsp:sp modelId="{0745C40D-3C25-4228-91CA-BCFFAFD02E5D}">
      <dsp:nvSpPr>
        <dsp:cNvPr id="0" name=""/>
        <dsp:cNvSpPr/>
      </dsp:nvSpPr>
      <dsp:spPr>
        <a:xfrm rot="5400000">
          <a:off x="3796750" y="1417199"/>
          <a:ext cx="1061843" cy="4073103"/>
        </a:xfrm>
        <a:prstGeom prst="round2SameRect">
          <a:avLst/>
        </a:prstGeom>
        <a:solidFill>
          <a:schemeClr val="accent2">
            <a:tint val="40000"/>
            <a:alpha val="90000"/>
            <a:hueOff val="-1217832"/>
            <a:satOff val="11910"/>
            <a:lumOff val="1430"/>
            <a:alphaOff val="0"/>
          </a:schemeClr>
        </a:solidFill>
        <a:ln w="12700" cap="flat" cmpd="sng" algn="ctr">
          <a:solidFill>
            <a:schemeClr val="accent2">
              <a:tint val="40000"/>
              <a:alpha val="90000"/>
              <a:hueOff val="-1217832"/>
              <a:satOff val="11910"/>
              <a:lumOff val="1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Myocarditis in 1 patient (&lt;1%)</a:t>
          </a:r>
        </a:p>
        <a:p>
          <a:pPr marL="114300" lvl="1" indent="-114300" algn="l" defTabSz="666750">
            <a:lnSpc>
              <a:spcPct val="90000"/>
            </a:lnSpc>
            <a:spcBef>
              <a:spcPct val="0"/>
            </a:spcBef>
            <a:spcAft>
              <a:spcPct val="15000"/>
            </a:spcAft>
            <a:buChar char="•"/>
          </a:pPr>
          <a:r>
            <a:rPr lang="en-US" sz="1500" kern="1200"/>
            <a:t>Increased ALT in 4% (2% grade 3); AST in 4% (1% grade 3)</a:t>
          </a:r>
        </a:p>
        <a:p>
          <a:pPr marL="114300" lvl="1" indent="-114300" algn="l" defTabSz="666750">
            <a:lnSpc>
              <a:spcPct val="90000"/>
            </a:lnSpc>
            <a:spcBef>
              <a:spcPct val="0"/>
            </a:spcBef>
            <a:spcAft>
              <a:spcPct val="15000"/>
            </a:spcAft>
            <a:buChar char="•"/>
          </a:pPr>
          <a:r>
            <a:rPr lang="en-US" sz="1500" kern="1200"/>
            <a:t>Pneumonitis in 3% (&lt;1% ≥ grade 3)</a:t>
          </a:r>
        </a:p>
      </dsp:txBody>
      <dsp:txXfrm rot="-5400000">
        <a:off x="2291121" y="2974664"/>
        <a:ext cx="4021268" cy="958173"/>
      </dsp:txXfrm>
    </dsp:sp>
    <dsp:sp modelId="{90E0B147-87CA-496A-8B90-29C6DEDCD726}">
      <dsp:nvSpPr>
        <dsp:cNvPr id="0" name=""/>
        <dsp:cNvSpPr/>
      </dsp:nvSpPr>
      <dsp:spPr>
        <a:xfrm>
          <a:off x="0" y="2790098"/>
          <a:ext cx="2291120" cy="1327304"/>
        </a:xfrm>
        <a:prstGeom prst="roundRect">
          <a:avLst/>
        </a:prstGeom>
        <a:solidFill>
          <a:schemeClr val="accent2">
            <a:hueOff val="-847965"/>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What about the ones that scare us as medical oncologists?</a:t>
          </a:r>
        </a:p>
      </dsp:txBody>
      <dsp:txXfrm>
        <a:off x="64794" y="2854892"/>
        <a:ext cx="2161532" cy="1197716"/>
      </dsp:txXfrm>
    </dsp:sp>
    <dsp:sp modelId="{C390773A-97C0-476C-A5E2-4E5539C7F4D0}">
      <dsp:nvSpPr>
        <dsp:cNvPr id="0" name=""/>
        <dsp:cNvSpPr/>
      </dsp:nvSpPr>
      <dsp:spPr>
        <a:xfrm>
          <a:off x="0" y="4183768"/>
          <a:ext cx="2298291" cy="1327304"/>
        </a:xfrm>
        <a:prstGeom prst="roundRect">
          <a:avLst/>
        </a:prstGeom>
        <a:solidFill>
          <a:schemeClr val="accent2">
            <a:hueOff val="-1271948"/>
            <a:satOff val="0"/>
            <a:lumOff val="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High-dose steroids (≥ 40 mg per day) used in 8% in </a:t>
          </a:r>
          <a:r>
            <a:rPr lang="en-US" sz="1600" kern="1200" err="1"/>
            <a:t>pembro</a:t>
          </a:r>
          <a:r>
            <a:rPr lang="en-US" sz="1600" kern="1200"/>
            <a:t> group (and 1% in placebo group)</a:t>
          </a:r>
        </a:p>
      </dsp:txBody>
      <dsp:txXfrm>
        <a:off x="64794" y="4248562"/>
        <a:ext cx="2168703" cy="11977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834B9-781F-447A-9E46-C3BAFC64D456}"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1A905-E480-4CFC-B2A9-3CE915AEB0BE}" type="slidenum">
              <a:rPr lang="en-GB" smtClean="0"/>
              <a:t>‹#›</a:t>
            </a:fld>
            <a:endParaRPr lang="en-GB"/>
          </a:p>
        </p:txBody>
      </p:sp>
    </p:spTree>
    <p:extLst>
      <p:ext uri="{BB962C8B-B14F-4D97-AF65-F5344CB8AC3E}">
        <p14:creationId xmlns:p14="http://schemas.microsoft.com/office/powerpoint/2010/main" val="20205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Jackie Brown, I’m </a:t>
            </a:r>
            <a:r>
              <a:rPr lang="en-US" dirty="0" err="1"/>
              <a:t>jr</a:t>
            </a:r>
            <a:r>
              <a:rPr lang="en-US" dirty="0"/>
              <a:t> faculty at Winship and a genitourinary medical oncologist. I would like to thank Ram and Sagar for inviting me back to beautiful Sea Island again this year, to Patti and the </a:t>
            </a:r>
            <a:r>
              <a:rPr lang="en-US" dirty="0" err="1"/>
              <a:t>Bioascend</a:t>
            </a:r>
            <a:r>
              <a:rPr lang="en-US" dirty="0"/>
              <a:t> team for organizing this wonderful event, and of course to all of you for being here at 7:30 in the morning. </a:t>
            </a:r>
          </a:p>
          <a:p>
            <a:endParaRPr lang="en-US" dirty="0"/>
          </a:p>
          <a:p>
            <a:r>
              <a:rPr lang="en-US" dirty="0"/>
              <a:t>I am here to make my case for the use of adjuvant pembrolizumab in high risk resected RCC and am honored to get to debate my mentor and friend, Dr. Master. </a:t>
            </a:r>
          </a:p>
        </p:txBody>
      </p:sp>
      <p:sp>
        <p:nvSpPr>
          <p:cNvPr id="4" name="Slide Number Placeholder 3"/>
          <p:cNvSpPr>
            <a:spLocks noGrp="1"/>
          </p:cNvSpPr>
          <p:nvPr>
            <p:ph type="sldNum" sz="quarter" idx="5"/>
          </p:nvPr>
        </p:nvSpPr>
        <p:spPr/>
        <p:txBody>
          <a:bodyPr/>
          <a:lstStyle/>
          <a:p>
            <a:fld id="{ED01A905-E480-4CFC-B2A9-3CE915AEB0BE}" type="slidenum">
              <a:rPr lang="en-GB" smtClean="0"/>
              <a:t>1</a:t>
            </a:fld>
            <a:endParaRPr lang="en-GB"/>
          </a:p>
        </p:txBody>
      </p:sp>
    </p:spTree>
    <p:extLst>
      <p:ext uri="{BB962C8B-B14F-4D97-AF65-F5344CB8AC3E}">
        <p14:creationId xmlns:p14="http://schemas.microsoft.com/office/powerpoint/2010/main" val="2185992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improvement in DFS was seen across risk groups and actually deepened as risk of recurrence increased; the HR in those with M1 NED was as low as 0.28!</a:t>
            </a:r>
          </a:p>
        </p:txBody>
      </p:sp>
      <p:sp>
        <p:nvSpPr>
          <p:cNvPr id="4" name="Slide Number Placeholder 3"/>
          <p:cNvSpPr>
            <a:spLocks noGrp="1"/>
          </p:cNvSpPr>
          <p:nvPr>
            <p:ph type="sldNum" sz="quarter" idx="5"/>
          </p:nvPr>
        </p:nvSpPr>
        <p:spPr/>
        <p:txBody>
          <a:bodyPr/>
          <a:lstStyle/>
          <a:p>
            <a:fld id="{ED01A905-E480-4CFC-B2A9-3CE915AEB0BE}" type="slidenum">
              <a:rPr lang="en-GB" smtClean="0"/>
              <a:t>10</a:t>
            </a:fld>
            <a:endParaRPr lang="en-GB"/>
          </a:p>
        </p:txBody>
      </p:sp>
    </p:spTree>
    <p:extLst>
      <p:ext uri="{BB962C8B-B14F-4D97-AF65-F5344CB8AC3E}">
        <p14:creationId xmlns:p14="http://schemas.microsoft.com/office/powerpoint/2010/main" val="414976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really beautiful clinical tool that was presented by Katy Beckerman from Vanderbilt and I use routinely when trying to help patients understand THEIR potential benefit from </a:t>
            </a:r>
            <a:r>
              <a:rPr lang="en-US" dirty="0" err="1"/>
              <a:t>pembro</a:t>
            </a:r>
            <a:r>
              <a:rPr lang="en-US" dirty="0"/>
              <a:t>. </a:t>
            </a:r>
          </a:p>
          <a:p>
            <a:endParaRPr lang="en-US" dirty="0"/>
          </a:p>
          <a:p>
            <a:r>
              <a:rPr lang="en-US" dirty="0"/>
              <a:t>The absolute reduction in risk expected from adj </a:t>
            </a:r>
            <a:r>
              <a:rPr lang="en-US" dirty="0" err="1"/>
              <a:t>pembro</a:t>
            </a:r>
            <a:r>
              <a:rPr lang="en-US" dirty="0"/>
              <a:t> increases with increasingly high risk disease. Their absolute risk reduction could be as low as 10 percent and potentially as high as…25% based on what we know? </a:t>
            </a:r>
            <a:r>
              <a:rPr lang="en-US" dirty="0" err="1"/>
              <a:t>Ultiamtely</a:t>
            </a:r>
            <a:r>
              <a:rPr lang="en-US" dirty="0"/>
              <a:t>, we all know our patients only care about whether they recur or whether they do not – its all or none. But this helps me to counsel them on what we can realistically expect from pembrolizumab</a:t>
            </a:r>
          </a:p>
        </p:txBody>
      </p:sp>
      <p:sp>
        <p:nvSpPr>
          <p:cNvPr id="4" name="Slide Number Placeholder 3"/>
          <p:cNvSpPr>
            <a:spLocks noGrp="1"/>
          </p:cNvSpPr>
          <p:nvPr>
            <p:ph type="sldNum" sz="quarter" idx="5"/>
          </p:nvPr>
        </p:nvSpPr>
        <p:spPr/>
        <p:txBody>
          <a:bodyPr/>
          <a:lstStyle/>
          <a:p>
            <a:fld id="{ED01A905-E480-4CFC-B2A9-3CE915AEB0BE}" type="slidenum">
              <a:rPr lang="en-GB" smtClean="0"/>
              <a:t>11</a:t>
            </a:fld>
            <a:endParaRPr lang="en-GB"/>
          </a:p>
        </p:txBody>
      </p:sp>
    </p:spTree>
    <p:extLst>
      <p:ext uri="{BB962C8B-B14F-4D97-AF65-F5344CB8AC3E}">
        <p14:creationId xmlns:p14="http://schemas.microsoft.com/office/powerpoint/2010/main" val="95870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itillium Web" pitchFamily="2" charset="77"/>
              </a:rPr>
              <a:t>In terms of OS, the number of survival events is, to date, relatively low. The signal is early but encouraging, however a conclusion cannot yet be drawn regarding an overall survival benefit with adjuvant pembrolizumab.</a:t>
            </a:r>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12</a:t>
            </a:fld>
            <a:endParaRPr lang="en-GB"/>
          </a:p>
        </p:txBody>
      </p:sp>
    </p:spTree>
    <p:extLst>
      <p:ext uri="{BB962C8B-B14F-4D97-AF65-F5344CB8AC3E}">
        <p14:creationId xmlns:p14="http://schemas.microsoft.com/office/powerpoint/2010/main" val="35524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all signs point to DFS being a reasonable surrogate endpoint for OS in this particular setting</a:t>
            </a:r>
          </a:p>
          <a:p>
            <a:endParaRPr lang="en-US" dirty="0"/>
          </a:p>
          <a:p>
            <a:r>
              <a:rPr lang="en-US" dirty="0"/>
              <a:t>This is a ***</a:t>
            </a:r>
          </a:p>
          <a:p>
            <a:endParaRPr lang="en-US" dirty="0"/>
          </a:p>
          <a:p>
            <a:r>
              <a:rPr lang="en-US" dirty="0"/>
              <a:t>The authors looked at those who had recurrence vs were recurrence at landmark time points of 1 year, 3 years, and 5 years after nephrectomy for localized disease. For patients with versus without recurrence at the landmark </a:t>
            </a:r>
            <a:r>
              <a:rPr lang="en-US" dirty="0" err="1"/>
              <a:t>pointsof</a:t>
            </a:r>
            <a:r>
              <a:rPr lang="en-US" dirty="0"/>
              <a:t> 1, 3, and 5 years post-nephrectomy, the 5-year OS were 37.0% versus 70.1%, 42.3%versus 72.8%, and 53.2% versus 78.6%, respectively. The Kendall’s tau coefficient between DFS </a:t>
            </a:r>
            <a:r>
              <a:rPr lang="en-US" dirty="0" err="1"/>
              <a:t>andOS</a:t>
            </a:r>
            <a:r>
              <a:rPr lang="en-US" dirty="0"/>
              <a:t> post-nephrectomy was 0.70 (95% CI: 0.65, 0.74;p&lt;0.001), suggesting high correlation between DFS and OS post nephrectomy. </a:t>
            </a:r>
          </a:p>
          <a:p>
            <a:endParaRPr lang="en-US" dirty="0"/>
          </a:p>
          <a:p>
            <a:endParaRPr lang="en-US" dirty="0"/>
          </a:p>
          <a:p>
            <a:endParaRPr lang="en-US" dirty="0"/>
          </a:p>
          <a:p>
            <a:endParaRPr lang="en-US" dirty="0"/>
          </a:p>
          <a:p>
            <a:endParaRPr lang="en-US" dirty="0"/>
          </a:p>
          <a:p>
            <a:r>
              <a:rPr lang="en-US" dirty="0" err="1"/>
              <a:t>Objectives:This</a:t>
            </a:r>
            <a:r>
              <a:rPr lang="en-US" dirty="0"/>
              <a:t> study aimed to assess whether disease-free survival (DFS) may </a:t>
            </a:r>
            <a:r>
              <a:rPr lang="en-US" dirty="0" err="1"/>
              <a:t>serveas</a:t>
            </a:r>
            <a:r>
              <a:rPr lang="en-US" dirty="0"/>
              <a:t> a predictor for long-term survival among patients with intermediate-high risk or </a:t>
            </a:r>
            <a:r>
              <a:rPr lang="en-US" dirty="0" err="1"/>
              <a:t>highrisk</a:t>
            </a:r>
            <a:r>
              <a:rPr lang="en-US" dirty="0"/>
              <a:t>  renal  cell  carcinoma  (RCC)  post-nephrectomy  when  overall  survival  (OS)  </a:t>
            </a:r>
            <a:r>
              <a:rPr lang="en-US" dirty="0" err="1"/>
              <a:t>isunavailable</a:t>
            </a:r>
            <a:r>
              <a:rPr lang="en-US" dirty="0"/>
              <a:t>.</a:t>
            </a:r>
          </a:p>
          <a:p>
            <a:endParaRPr lang="en-US" dirty="0"/>
          </a:p>
          <a:p>
            <a:r>
              <a:rPr lang="en-US" dirty="0" err="1"/>
              <a:t>Methods:The</a:t>
            </a:r>
            <a:r>
              <a:rPr lang="en-US" dirty="0"/>
              <a:t> Surveillance, Epidemiology and End Results-Medicare database (2007–2016) was used to identify patients with non-metastatic intermediate-high risk and </a:t>
            </a:r>
            <a:r>
              <a:rPr lang="en-US" dirty="0" err="1"/>
              <a:t>highrisk</a:t>
            </a:r>
            <a:r>
              <a:rPr lang="en-US" dirty="0"/>
              <a:t> RCC post-nephrectomy. Landmark analysis and </a:t>
            </a:r>
            <a:r>
              <a:rPr lang="en-US" dirty="0" err="1"/>
              <a:t>Kendall’sswere</a:t>
            </a:r>
            <a:r>
              <a:rPr lang="en-US" dirty="0"/>
              <a:t> used to evaluate </a:t>
            </a:r>
            <a:r>
              <a:rPr lang="en-US" dirty="0" err="1"/>
              <a:t>thecorrelation</a:t>
            </a:r>
            <a:r>
              <a:rPr lang="en-US" dirty="0"/>
              <a:t> between DFS and OS. Multivariable regression models were used to </a:t>
            </a:r>
            <a:r>
              <a:rPr lang="en-US" dirty="0" err="1"/>
              <a:t>quantifythe</a:t>
            </a:r>
            <a:r>
              <a:rPr lang="en-US" dirty="0"/>
              <a:t> incremental OS post-nephrectomy associated with increased time to </a:t>
            </a:r>
            <a:r>
              <a:rPr lang="en-US" dirty="0" err="1"/>
              <a:t>recurrenceamong</a:t>
            </a:r>
            <a:r>
              <a:rPr lang="en-US" dirty="0"/>
              <a:t> patients with recurrence, adjusting for baseline covariates.</a:t>
            </a:r>
          </a:p>
          <a:p>
            <a:endParaRPr lang="en-US" dirty="0"/>
          </a:p>
          <a:p>
            <a:r>
              <a:rPr lang="en-US" dirty="0" err="1"/>
              <a:t>Results:A</a:t>
            </a:r>
            <a:r>
              <a:rPr lang="en-US" dirty="0"/>
              <a:t> total of 643 patients were analyzed; mean age of 75 years;&gt;95% </a:t>
            </a:r>
            <a:r>
              <a:rPr lang="en-US" dirty="0" err="1"/>
              <a:t>ofpatients</a:t>
            </a:r>
            <a:r>
              <a:rPr lang="en-US" dirty="0"/>
              <a:t> had intermediate-high risk RCC at diagnosis; 269 patients had </a:t>
            </a:r>
            <a:r>
              <a:rPr lang="en-US" dirty="0" err="1"/>
              <a:t>recurrencepost</a:t>
            </a:r>
            <a:r>
              <a:rPr lang="en-US" dirty="0"/>
              <a:t>-nephrectomy. For patients with versus without recurrence at the landmark </a:t>
            </a:r>
            <a:r>
              <a:rPr lang="en-US" dirty="0" err="1"/>
              <a:t>pointsof</a:t>
            </a:r>
            <a:r>
              <a:rPr lang="en-US" dirty="0"/>
              <a:t> 1, 3, and 5 years post-nephrectomy, the 5-year OS were 37.0% versus 70.1%, 42.3%versus 72.8%, and 53.2% versus 78.6%, respectively. The </a:t>
            </a:r>
            <a:r>
              <a:rPr lang="en-US" dirty="0" err="1"/>
              <a:t>Kendall’ssbetween</a:t>
            </a:r>
            <a:r>
              <a:rPr lang="en-US" dirty="0"/>
              <a:t> DFS </a:t>
            </a:r>
            <a:r>
              <a:rPr lang="en-US" dirty="0" err="1"/>
              <a:t>andOS</a:t>
            </a:r>
            <a:r>
              <a:rPr lang="en-US" dirty="0"/>
              <a:t> post-nephrectomy was 0.70 (95% CI: 0.65, 0.74;p&lt;0.001). After adjusting </a:t>
            </a:r>
            <a:r>
              <a:rPr lang="en-US" dirty="0" err="1"/>
              <a:t>forbaseline</a:t>
            </a:r>
            <a:r>
              <a:rPr lang="en-US" dirty="0"/>
              <a:t> covariates, patients with one additional year of time to recurrence </a:t>
            </a:r>
            <a:r>
              <a:rPr lang="en-US" dirty="0" err="1"/>
              <a:t>wereassociated</a:t>
            </a:r>
            <a:r>
              <a:rPr lang="en-US" dirty="0"/>
              <a:t>  with  0.73 years  longer  OS  post-nephrectomy  (95%  CI:  0.40,  1.05;p&lt;0.001).</a:t>
            </a:r>
            <a:r>
              <a:rPr lang="en-US" dirty="0" err="1"/>
              <a:t>Conclusion:The</a:t>
            </a:r>
            <a:r>
              <a:rPr lang="en-US" dirty="0"/>
              <a:t> significant positive association of DFS and OS among patients </a:t>
            </a:r>
            <a:r>
              <a:rPr lang="en-US" dirty="0" err="1"/>
              <a:t>withintermediate</a:t>
            </a:r>
            <a:r>
              <a:rPr lang="en-US" dirty="0"/>
              <a:t>-high risk and high risk RCC post-nephrectomy from this study supports </a:t>
            </a:r>
            <a:r>
              <a:rPr lang="en-US" dirty="0" err="1"/>
              <a:t>theuse</a:t>
            </a:r>
            <a:r>
              <a:rPr lang="en-US" dirty="0"/>
              <a:t> of DFS as a potential predictor of OS for these patients when OS data are immature</a:t>
            </a:r>
          </a:p>
        </p:txBody>
      </p:sp>
      <p:sp>
        <p:nvSpPr>
          <p:cNvPr id="4" name="Slide Number Placeholder 3"/>
          <p:cNvSpPr>
            <a:spLocks noGrp="1"/>
          </p:cNvSpPr>
          <p:nvPr>
            <p:ph type="sldNum" sz="quarter" idx="5"/>
          </p:nvPr>
        </p:nvSpPr>
        <p:spPr/>
        <p:txBody>
          <a:bodyPr/>
          <a:lstStyle/>
          <a:p>
            <a:fld id="{ED01A905-E480-4CFC-B2A9-3CE915AEB0BE}" type="slidenum">
              <a:rPr lang="en-GB" smtClean="0"/>
              <a:t>13</a:t>
            </a:fld>
            <a:endParaRPr lang="en-GB"/>
          </a:p>
        </p:txBody>
      </p:sp>
    </p:spTree>
    <p:extLst>
      <p:ext uri="{BB962C8B-B14F-4D97-AF65-F5344CB8AC3E}">
        <p14:creationId xmlns:p14="http://schemas.microsoft.com/office/powerpoint/2010/main" val="302352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of the four adjuvant IO trials we have to date, three have been negative. </a:t>
            </a:r>
          </a:p>
          <a:p>
            <a:endParaRPr lang="en-US" dirty="0"/>
          </a:p>
          <a:p>
            <a:r>
              <a:rPr lang="en-US" dirty="0"/>
              <a:t>***</a:t>
            </a:r>
          </a:p>
          <a:p>
            <a:endParaRPr lang="en-US" dirty="0"/>
          </a:p>
          <a:p>
            <a:r>
              <a:rPr lang="en-US" dirty="0"/>
              <a:t>This leaves only KEYNOTE 564 with positive results for adj </a:t>
            </a:r>
            <a:r>
              <a:rPr lang="en-US" dirty="0" err="1"/>
              <a:t>pembro</a:t>
            </a:r>
            <a:r>
              <a:rPr lang="en-US" dirty="0"/>
              <a:t> over placebo. </a:t>
            </a:r>
          </a:p>
        </p:txBody>
      </p:sp>
      <p:sp>
        <p:nvSpPr>
          <p:cNvPr id="4" name="Slide Number Placeholder 3"/>
          <p:cNvSpPr>
            <a:spLocks noGrp="1"/>
          </p:cNvSpPr>
          <p:nvPr>
            <p:ph type="sldNum" sz="quarter" idx="5"/>
          </p:nvPr>
        </p:nvSpPr>
        <p:spPr/>
        <p:txBody>
          <a:bodyPr/>
          <a:lstStyle/>
          <a:p>
            <a:fld id="{ED01A905-E480-4CFC-B2A9-3CE915AEB0BE}" type="slidenum">
              <a:rPr lang="en-GB" smtClean="0"/>
              <a:t>14</a:t>
            </a:fld>
            <a:endParaRPr lang="en-GB"/>
          </a:p>
        </p:txBody>
      </p:sp>
    </p:spTree>
    <p:extLst>
      <p:ext uri="{BB962C8B-B14F-4D97-AF65-F5344CB8AC3E}">
        <p14:creationId xmlns:p14="http://schemas.microsoft.com/office/powerpoint/2010/main" val="169762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ff-scala-sans-pro"/>
              </a:rPr>
              <a:t>One might ask the question, is the signal for </a:t>
            </a:r>
            <a:r>
              <a:rPr lang="en-US" b="0" i="0" dirty="0" err="1">
                <a:solidFill>
                  <a:srgbClr val="000000"/>
                </a:solidFill>
                <a:effectLst/>
                <a:latin typeface="ff-scala-sans-pro"/>
              </a:rPr>
              <a:t>pembro</a:t>
            </a:r>
            <a:r>
              <a:rPr lang="en-US" b="0" i="0" dirty="0">
                <a:solidFill>
                  <a:srgbClr val="000000"/>
                </a:solidFill>
                <a:effectLst/>
                <a:latin typeface="ff-scala-sans-pro"/>
              </a:rPr>
              <a:t> real if all these are negative? </a:t>
            </a:r>
          </a:p>
          <a:p>
            <a:endParaRPr lang="en-US" b="0" i="0" dirty="0">
              <a:solidFill>
                <a:srgbClr val="000000"/>
              </a:solidFill>
              <a:effectLst/>
              <a:latin typeface="ff-scala-sans-pro"/>
            </a:endParaRPr>
          </a:p>
          <a:p>
            <a:r>
              <a:rPr lang="en-US" b="0" i="0" dirty="0">
                <a:solidFill>
                  <a:srgbClr val="000000"/>
                </a:solidFill>
                <a:effectLst/>
                <a:latin typeface="ff-scala-sans-pro"/>
              </a:rPr>
              <a:t>It is very important to note that these are different trials across the board. </a:t>
            </a:r>
          </a:p>
          <a:p>
            <a:endParaRPr lang="en-US" b="0" i="0" dirty="0">
              <a:solidFill>
                <a:srgbClr val="000000"/>
              </a:solidFill>
              <a:effectLst/>
              <a:latin typeface="ff-scala-sans-pro"/>
            </a:endParaRPr>
          </a:p>
          <a:p>
            <a:r>
              <a:rPr lang="en-US" b="0" i="0" dirty="0">
                <a:solidFill>
                  <a:srgbClr val="000000"/>
                </a:solidFill>
                <a:effectLst/>
                <a:latin typeface="ff-scala-sans-pro"/>
              </a:rPr>
              <a:t>You can see the different study populations plainly here. </a:t>
            </a:r>
          </a:p>
          <a:p>
            <a:endParaRPr lang="en-US" b="0" i="0" dirty="0">
              <a:solidFill>
                <a:srgbClr val="000000"/>
              </a:solidFill>
              <a:effectLst/>
              <a:latin typeface="ff-scala-sans-pro"/>
            </a:endParaRPr>
          </a:p>
          <a:p>
            <a:r>
              <a:rPr lang="en-US" b="0" i="0" dirty="0">
                <a:solidFill>
                  <a:srgbClr val="000000"/>
                </a:solidFill>
                <a:effectLst/>
                <a:latin typeface="ff-scala-sans-pro"/>
              </a:rPr>
              <a:t>Atezolizumab – PDl1</a:t>
            </a:r>
          </a:p>
          <a:p>
            <a:endParaRPr lang="en-US" b="0" i="0" dirty="0">
              <a:solidFill>
                <a:srgbClr val="000000"/>
              </a:solidFill>
              <a:effectLst/>
              <a:latin typeface="ff-scala-sans-pro"/>
            </a:endParaRPr>
          </a:p>
          <a:p>
            <a:r>
              <a:rPr lang="en-US" b="0" i="0" dirty="0">
                <a:solidFill>
                  <a:srgbClr val="000000"/>
                </a:solidFill>
                <a:effectLst/>
                <a:latin typeface="ff-scala-sans-pro"/>
              </a:rPr>
              <a:t>Prosper – allowed a hefty amt of non clear cell, also different design (pre and post op)</a:t>
            </a:r>
          </a:p>
          <a:p>
            <a:endParaRPr lang="en-US" b="0" i="0" dirty="0">
              <a:solidFill>
                <a:srgbClr val="000000"/>
              </a:solidFill>
              <a:effectLst/>
              <a:latin typeface="ff-scala-sans-pro"/>
            </a:endParaRPr>
          </a:p>
          <a:p>
            <a:r>
              <a:rPr lang="en-US" b="0" i="0" dirty="0">
                <a:solidFill>
                  <a:srgbClr val="000000"/>
                </a:solidFill>
                <a:effectLst/>
                <a:latin typeface="ff-scala-sans-pro"/>
              </a:rPr>
              <a:t>(1) Ipilimumab was administered every 6 weeks, in contrast to an every 3-week regimen in the metastatic setting; (2) Ipilimumab was administered for only 6 months, compared with 1 year of pembrolizumab in KEYNOTE-564; and (3) Tolerance of this regimen was lower in the adjuvant setting than in the metastatic setting, leading to high rates of treatment discontinuation.</a:t>
            </a:r>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15</a:t>
            </a:fld>
            <a:endParaRPr lang="en-GB"/>
          </a:p>
        </p:txBody>
      </p:sp>
    </p:spTree>
    <p:extLst>
      <p:ext uri="{BB962C8B-B14F-4D97-AF65-F5344CB8AC3E}">
        <p14:creationId xmlns:p14="http://schemas.microsoft.com/office/powerpoint/2010/main" val="159257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is not to say that </a:t>
            </a:r>
            <a:r>
              <a:rPr lang="en-US" dirty="0" err="1"/>
              <a:t>pembro</a:t>
            </a:r>
            <a:r>
              <a:rPr lang="en-US" dirty="0"/>
              <a:t> is benign.</a:t>
            </a:r>
          </a:p>
          <a:p>
            <a:endParaRPr lang="en-US" dirty="0"/>
          </a:p>
          <a:p>
            <a:r>
              <a:rPr lang="en-US" dirty="0"/>
              <a:t>adverse event G3-5 occurred in 18.9 percent of </a:t>
            </a:r>
            <a:r>
              <a:rPr lang="en-US" dirty="0" err="1"/>
              <a:t>pateints</a:t>
            </a:r>
            <a:r>
              <a:rPr lang="en-US" dirty="0"/>
              <a:t>  with an SAE occurring in 12.1 percent. </a:t>
            </a:r>
          </a:p>
          <a:p>
            <a:endParaRPr lang="en-US" dirty="0"/>
          </a:p>
          <a:p>
            <a:r>
              <a:rPr lang="en-US" dirty="0"/>
              <a:t>While there were Notably no new safety signal compared to prior reports, </a:t>
            </a:r>
            <a:r>
              <a:rPr lang="en-US" dirty="0" err="1"/>
              <a:t>pembro</a:t>
            </a:r>
            <a:r>
              <a:rPr lang="en-US" dirty="0"/>
              <a:t> is not placebo by any means</a:t>
            </a:r>
          </a:p>
        </p:txBody>
      </p:sp>
      <p:sp>
        <p:nvSpPr>
          <p:cNvPr id="4" name="Slide Number Placeholder 3"/>
          <p:cNvSpPr>
            <a:spLocks noGrp="1"/>
          </p:cNvSpPr>
          <p:nvPr>
            <p:ph type="sldNum" sz="quarter" idx="5"/>
          </p:nvPr>
        </p:nvSpPr>
        <p:spPr/>
        <p:txBody>
          <a:bodyPr/>
          <a:lstStyle/>
          <a:p>
            <a:fld id="{ED01A905-E480-4CFC-B2A9-3CE915AEB0BE}" type="slidenum">
              <a:rPr lang="en-GB" smtClean="0"/>
              <a:t>16</a:t>
            </a:fld>
            <a:endParaRPr lang="en-GB"/>
          </a:p>
        </p:txBody>
      </p:sp>
    </p:spTree>
    <p:extLst>
      <p:ext uri="{BB962C8B-B14F-4D97-AF65-F5344CB8AC3E}">
        <p14:creationId xmlns:p14="http://schemas.microsoft.com/office/powerpoint/2010/main" val="141772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most common AEs are quite manageable, with no single grade 3 AE occurring in &gt; 2% of patients</a:t>
            </a:r>
          </a:p>
        </p:txBody>
      </p:sp>
      <p:sp>
        <p:nvSpPr>
          <p:cNvPr id="4" name="Slide Number Placeholder 3"/>
          <p:cNvSpPr>
            <a:spLocks noGrp="1"/>
          </p:cNvSpPr>
          <p:nvPr>
            <p:ph type="sldNum" sz="quarter" idx="5"/>
          </p:nvPr>
        </p:nvSpPr>
        <p:spPr/>
        <p:txBody>
          <a:bodyPr/>
          <a:lstStyle/>
          <a:p>
            <a:fld id="{ED01A905-E480-4CFC-B2A9-3CE915AEB0BE}" type="slidenum">
              <a:rPr lang="en-GB" smtClean="0"/>
              <a:t>17</a:t>
            </a:fld>
            <a:endParaRPr lang="en-GB"/>
          </a:p>
        </p:txBody>
      </p:sp>
    </p:spTree>
    <p:extLst>
      <p:ext uri="{BB962C8B-B14F-4D97-AF65-F5344CB8AC3E}">
        <p14:creationId xmlns:p14="http://schemas.microsoft.com/office/powerpoint/2010/main" val="246230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about IRAEs in particularly? They occurred in 36% of those who received </a:t>
            </a:r>
            <a:r>
              <a:rPr lang="en-US" dirty="0" err="1"/>
              <a:t>pembro</a:t>
            </a:r>
            <a:endParaRPr lang="en-US" dirty="0"/>
          </a:p>
          <a:p>
            <a:r>
              <a:rPr lang="en-US" dirty="0"/>
              <a:t>Most common: hypo/hyper</a:t>
            </a:r>
          </a:p>
          <a:p>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18</a:t>
            </a:fld>
            <a:endParaRPr lang="en-GB"/>
          </a:p>
        </p:txBody>
      </p:sp>
    </p:spTree>
    <p:extLst>
      <p:ext uri="{BB962C8B-B14F-4D97-AF65-F5344CB8AC3E}">
        <p14:creationId xmlns:p14="http://schemas.microsoft.com/office/powerpoint/2010/main" val="100536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this group does not need reminding that while adjuvant </a:t>
            </a:r>
            <a:r>
              <a:rPr lang="en-US" dirty="0" err="1"/>
              <a:t>pembro</a:t>
            </a:r>
            <a:r>
              <a:rPr lang="en-US" dirty="0"/>
              <a:t> is new, checkpoint inhibitors are not</a:t>
            </a:r>
          </a:p>
          <a:p>
            <a:endParaRPr lang="en-US" dirty="0"/>
          </a:p>
          <a:p>
            <a:r>
              <a:rPr lang="en-US" dirty="0" err="1"/>
              <a:t>Nivo</a:t>
            </a:r>
            <a:r>
              <a:rPr lang="en-US" dirty="0"/>
              <a:t> was 1</a:t>
            </a:r>
            <a:r>
              <a:rPr lang="en-US" baseline="30000" dirty="0"/>
              <a:t>st</a:t>
            </a:r>
            <a:r>
              <a:rPr lang="en-US" dirty="0"/>
              <a:t> approved in RCC in 2015. You have been using these drugs for a long time now. Effective treatment of the rare and severe potential IRAEs requires vigilance from experienced medical oncologists. We have to maintain a high suspicion for detection and a low threshold to treat, leading to better outcomes. </a:t>
            </a:r>
          </a:p>
        </p:txBody>
      </p:sp>
      <p:sp>
        <p:nvSpPr>
          <p:cNvPr id="4" name="Slide Number Placeholder 3"/>
          <p:cNvSpPr>
            <a:spLocks noGrp="1"/>
          </p:cNvSpPr>
          <p:nvPr>
            <p:ph type="sldNum" sz="quarter" idx="5"/>
          </p:nvPr>
        </p:nvSpPr>
        <p:spPr/>
        <p:txBody>
          <a:bodyPr/>
          <a:lstStyle/>
          <a:p>
            <a:fld id="{ED01A905-E480-4CFC-B2A9-3CE915AEB0BE}" type="slidenum">
              <a:rPr lang="en-GB" smtClean="0"/>
              <a:t>19</a:t>
            </a:fld>
            <a:endParaRPr lang="en-GB"/>
          </a:p>
        </p:txBody>
      </p:sp>
    </p:spTree>
    <p:extLst>
      <p:ext uri="{BB962C8B-B14F-4D97-AF65-F5344CB8AC3E}">
        <p14:creationId xmlns:p14="http://schemas.microsoft.com/office/powerpoint/2010/main" val="124460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disclosures</a:t>
            </a:r>
          </a:p>
        </p:txBody>
      </p:sp>
      <p:sp>
        <p:nvSpPr>
          <p:cNvPr id="4" name="Slide Number Placeholder 3"/>
          <p:cNvSpPr>
            <a:spLocks noGrp="1"/>
          </p:cNvSpPr>
          <p:nvPr>
            <p:ph type="sldNum" sz="quarter" idx="5"/>
          </p:nvPr>
        </p:nvSpPr>
        <p:spPr/>
        <p:txBody>
          <a:bodyPr/>
          <a:lstStyle/>
          <a:p>
            <a:fld id="{ED01A905-E480-4CFC-B2A9-3CE915AEB0BE}" type="slidenum">
              <a:rPr lang="en-GB" smtClean="0"/>
              <a:t>2</a:t>
            </a:fld>
            <a:endParaRPr lang="en-GB"/>
          </a:p>
        </p:txBody>
      </p:sp>
    </p:spTree>
    <p:extLst>
      <p:ext uri="{BB962C8B-B14F-4D97-AF65-F5344CB8AC3E}">
        <p14:creationId xmlns:p14="http://schemas.microsoft.com/office/powerpoint/2010/main" val="250391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seems like a good time to point out the number of </a:t>
            </a:r>
          </a:p>
          <a:p>
            <a:endParaRPr lang="en-US" dirty="0"/>
          </a:p>
          <a:p>
            <a:r>
              <a:rPr lang="en-US" dirty="0"/>
              <a:t>Which is zero</a:t>
            </a:r>
          </a:p>
        </p:txBody>
      </p:sp>
      <p:sp>
        <p:nvSpPr>
          <p:cNvPr id="4" name="Slide Number Placeholder 3"/>
          <p:cNvSpPr>
            <a:spLocks noGrp="1"/>
          </p:cNvSpPr>
          <p:nvPr>
            <p:ph type="sldNum" sz="quarter" idx="5"/>
          </p:nvPr>
        </p:nvSpPr>
        <p:spPr/>
        <p:txBody>
          <a:bodyPr/>
          <a:lstStyle/>
          <a:p>
            <a:fld id="{ED01A905-E480-4CFC-B2A9-3CE915AEB0BE}" type="slidenum">
              <a:rPr lang="en-GB" smtClean="0"/>
              <a:t>20</a:t>
            </a:fld>
            <a:endParaRPr lang="en-GB"/>
          </a:p>
        </p:txBody>
      </p:sp>
    </p:spTree>
    <p:extLst>
      <p:ext uri="{BB962C8B-B14F-4D97-AF65-F5344CB8AC3E}">
        <p14:creationId xmlns:p14="http://schemas.microsoft.com/office/powerpoint/2010/main" val="159536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Adjuvant pembrolizumab may be easier to tolerate than the sunitinib of S-TRAC, but it is not without risk</a:t>
            </a:r>
          </a:p>
          <a:p>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21</a:t>
            </a:fld>
            <a:endParaRPr lang="en-GB"/>
          </a:p>
        </p:txBody>
      </p:sp>
    </p:spTree>
    <p:extLst>
      <p:ext uri="{BB962C8B-B14F-4D97-AF65-F5344CB8AC3E}">
        <p14:creationId xmlns:p14="http://schemas.microsoft.com/office/powerpoint/2010/main" val="229894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01A905-E480-4CFC-B2A9-3CE915AEB0BE}" type="slidenum">
              <a:rPr lang="en-GB" smtClean="0"/>
              <a:t>22</a:t>
            </a:fld>
            <a:endParaRPr lang="en-GB"/>
          </a:p>
        </p:txBody>
      </p:sp>
    </p:spTree>
    <p:extLst>
      <p:ext uri="{BB962C8B-B14F-4D97-AF65-F5344CB8AC3E}">
        <p14:creationId xmlns:p14="http://schemas.microsoft.com/office/powerpoint/2010/main" val="160558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increasing degree of relative benefit with higher risk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particular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emphasize that early management = better outcomes</a:t>
            </a:r>
          </a:p>
          <a:p>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3</a:t>
            </a:fld>
            <a:endParaRPr lang="en-GB"/>
          </a:p>
        </p:txBody>
      </p:sp>
    </p:spTree>
    <p:extLst>
      <p:ext uri="{BB962C8B-B14F-4D97-AF65-F5344CB8AC3E}">
        <p14:creationId xmlns:p14="http://schemas.microsoft.com/office/powerpoint/2010/main" val="270714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01A905-E480-4CFC-B2A9-3CE915AEB0BE}" type="slidenum">
              <a:rPr lang="en-GB" smtClean="0"/>
              <a:t>4</a:t>
            </a:fld>
            <a:endParaRPr lang="en-GB"/>
          </a:p>
        </p:txBody>
      </p:sp>
    </p:spTree>
    <p:extLst>
      <p:ext uri="{BB962C8B-B14F-4D97-AF65-F5344CB8AC3E}">
        <p14:creationId xmlns:p14="http://schemas.microsoft.com/office/powerpoint/2010/main" val="347506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data about immunotherapy, let’s review where we’ve been. Prior to the application of IO in this space, there were multiple trials investigating adjuvant targeted therapies. DFS was the primary endpoint for all and all but one failed to achieve statistical significant improvement over placebo. One trial, S-TRAC, investigating adjuvant sunitinib vs placebo, showed a significant improvement in DFS. </a:t>
            </a:r>
          </a:p>
        </p:txBody>
      </p:sp>
      <p:sp>
        <p:nvSpPr>
          <p:cNvPr id="4" name="Slide Number Placeholder 3"/>
          <p:cNvSpPr>
            <a:spLocks noGrp="1"/>
          </p:cNvSpPr>
          <p:nvPr>
            <p:ph type="sldNum" sz="quarter" idx="5"/>
          </p:nvPr>
        </p:nvSpPr>
        <p:spPr/>
        <p:txBody>
          <a:bodyPr/>
          <a:lstStyle/>
          <a:p>
            <a:fld id="{ED01A905-E480-4CFC-B2A9-3CE915AEB0BE}" type="slidenum">
              <a:rPr lang="en-GB" smtClean="0"/>
              <a:t>5</a:t>
            </a:fld>
            <a:endParaRPr lang="en-GB"/>
          </a:p>
        </p:txBody>
      </p:sp>
    </p:spTree>
    <p:extLst>
      <p:ext uri="{BB962C8B-B14F-4D97-AF65-F5344CB8AC3E}">
        <p14:creationId xmlns:p14="http://schemas.microsoft.com/office/powerpoint/2010/main" val="252960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that you need reminding, but sunitinib is tough. Note the high frequency of the typical constellation of symptoms we see from antiangiogenic agents – GI upset </a:t>
            </a:r>
            <a:r>
              <a:rPr lang="en-US" dirty="0" err="1"/>
              <a:t>inc</a:t>
            </a:r>
            <a:r>
              <a:rPr lang="en-US" dirty="0"/>
              <a:t> diarrhea/nausea, fatigue, HTN, HFS, and more. These day to day toxicities, combined with the ultimately negative OS signal within this trial, led to only a cat 3 rec in NCCN and low uptake of adjuvant sunitinib in clinical practice. </a:t>
            </a:r>
          </a:p>
        </p:txBody>
      </p:sp>
      <p:sp>
        <p:nvSpPr>
          <p:cNvPr id="4" name="Slide Number Placeholder 3"/>
          <p:cNvSpPr>
            <a:spLocks noGrp="1"/>
          </p:cNvSpPr>
          <p:nvPr>
            <p:ph type="sldNum" sz="quarter" idx="5"/>
          </p:nvPr>
        </p:nvSpPr>
        <p:spPr/>
        <p:txBody>
          <a:bodyPr/>
          <a:lstStyle/>
          <a:p>
            <a:fld id="{ED01A905-E480-4CFC-B2A9-3CE915AEB0BE}" type="slidenum">
              <a:rPr lang="en-GB" smtClean="0"/>
              <a:t>6</a:t>
            </a:fld>
            <a:endParaRPr lang="en-GB"/>
          </a:p>
        </p:txBody>
      </p:sp>
    </p:spTree>
    <p:extLst>
      <p:ext uri="{BB962C8B-B14F-4D97-AF65-F5344CB8AC3E}">
        <p14:creationId xmlns:p14="http://schemas.microsoft.com/office/powerpoint/2010/main" val="416624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transition to the crux of this debate – the data behind the current approval for adjuvant pembrolizumab. </a:t>
            </a:r>
          </a:p>
        </p:txBody>
      </p:sp>
      <p:sp>
        <p:nvSpPr>
          <p:cNvPr id="4" name="Slide Number Placeholder 3"/>
          <p:cNvSpPr>
            <a:spLocks noGrp="1"/>
          </p:cNvSpPr>
          <p:nvPr>
            <p:ph type="sldNum" sz="quarter" idx="5"/>
          </p:nvPr>
        </p:nvSpPr>
        <p:spPr/>
        <p:txBody>
          <a:bodyPr/>
          <a:lstStyle/>
          <a:p>
            <a:fld id="{ED01A905-E480-4CFC-B2A9-3CE915AEB0BE}" type="slidenum">
              <a:rPr lang="en-GB" smtClean="0"/>
              <a:t>7</a:t>
            </a:fld>
            <a:endParaRPr lang="en-GB"/>
          </a:p>
        </p:txBody>
      </p:sp>
    </p:spTree>
    <p:extLst>
      <p:ext uri="{BB962C8B-B14F-4D97-AF65-F5344CB8AC3E}">
        <p14:creationId xmlns:p14="http://schemas.microsoft.com/office/powerpoint/2010/main" val="60713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endpoint was DFS in the IIT population. </a:t>
            </a:r>
          </a:p>
          <a:p>
            <a:endParaRPr lang="en-US" dirty="0"/>
          </a:p>
          <a:p>
            <a:r>
              <a:rPr lang="en-US" dirty="0"/>
              <a:t>On the left is the primary analysis after 24.1 </a:t>
            </a:r>
            <a:r>
              <a:rPr lang="en-US" dirty="0" err="1"/>
              <a:t>mo</a:t>
            </a:r>
            <a:r>
              <a:rPr lang="en-US" dirty="0"/>
              <a:t> of f/u. The study met its primary endpoint with a HR of 0.68 and P of 0.001. The 24 month disease free survival rate in those who received </a:t>
            </a:r>
            <a:r>
              <a:rPr lang="en-US" dirty="0" err="1"/>
              <a:t>pembro</a:t>
            </a:r>
            <a:r>
              <a:rPr lang="en-US" dirty="0"/>
              <a:t> was 77.3% compared to 68.1% in those who received placebo. </a:t>
            </a:r>
          </a:p>
          <a:p>
            <a:endParaRPr lang="en-US" dirty="0"/>
          </a:p>
          <a:p>
            <a:r>
              <a:rPr lang="en-US" dirty="0"/>
              <a:t>I expect Dr. Master is going to point out how these curves cross. That’s a reasonable point and suggests the need for longer follow up to draw conclusions about efficacy. Luckily for him and for you, we have that. </a:t>
            </a:r>
          </a:p>
          <a:p>
            <a:endParaRPr lang="en-US" dirty="0"/>
          </a:p>
          <a:p>
            <a:r>
              <a:rPr lang="en-US" dirty="0"/>
              <a:t>On the right, you can see the updated analysis with data from 30.1 months of follow up. The HR actually decreases to 0.63 after more follow up with an undetectable P value. The 24 month rates of recurrence separate further. </a:t>
            </a:r>
          </a:p>
        </p:txBody>
      </p:sp>
      <p:sp>
        <p:nvSpPr>
          <p:cNvPr id="4" name="Slide Number Placeholder 3"/>
          <p:cNvSpPr>
            <a:spLocks noGrp="1"/>
          </p:cNvSpPr>
          <p:nvPr>
            <p:ph type="sldNum" sz="quarter" idx="5"/>
          </p:nvPr>
        </p:nvSpPr>
        <p:spPr/>
        <p:txBody>
          <a:bodyPr/>
          <a:lstStyle/>
          <a:p>
            <a:fld id="{ED01A905-E480-4CFC-B2A9-3CE915AEB0BE}" type="slidenum">
              <a:rPr lang="en-GB" smtClean="0"/>
              <a:t>8</a:t>
            </a:fld>
            <a:endParaRPr lang="en-GB"/>
          </a:p>
        </p:txBody>
      </p:sp>
    </p:spTree>
    <p:extLst>
      <p:ext uri="{BB962C8B-B14F-4D97-AF65-F5344CB8AC3E}">
        <p14:creationId xmlns:p14="http://schemas.microsoft.com/office/powerpoint/2010/main" val="134240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I find helpful is to post hoc analyses of DFS per risk subgroup given that it was a somewhat heterogeneous population enrolled in the trial. </a:t>
            </a:r>
          </a:p>
          <a:p>
            <a:endParaRPr lang="en-US" dirty="0"/>
          </a:p>
          <a:p>
            <a:r>
              <a:rPr lang="en-US" dirty="0"/>
              <a:t>You can see three risk groups here including int-high risk, high risk, and M1 NED, with ***</a:t>
            </a:r>
          </a:p>
        </p:txBody>
      </p:sp>
      <p:sp>
        <p:nvSpPr>
          <p:cNvPr id="4" name="Slide Number Placeholder 3"/>
          <p:cNvSpPr>
            <a:spLocks noGrp="1"/>
          </p:cNvSpPr>
          <p:nvPr>
            <p:ph type="sldNum" sz="quarter" idx="5"/>
          </p:nvPr>
        </p:nvSpPr>
        <p:spPr/>
        <p:txBody>
          <a:bodyPr/>
          <a:lstStyle/>
          <a:p>
            <a:fld id="{ED01A905-E480-4CFC-B2A9-3CE915AEB0BE}" type="slidenum">
              <a:rPr lang="en-GB" smtClean="0"/>
              <a:t>9</a:t>
            </a:fld>
            <a:endParaRPr lang="en-GB"/>
          </a:p>
        </p:txBody>
      </p:sp>
    </p:spTree>
    <p:extLst>
      <p:ext uri="{BB962C8B-B14F-4D97-AF65-F5344CB8AC3E}">
        <p14:creationId xmlns:p14="http://schemas.microsoft.com/office/powerpoint/2010/main" val="1692362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sign on the side of a building&#10;&#10;Description automatically generated">
            <a:extLst>
              <a:ext uri="{FF2B5EF4-FFF2-40B4-BE49-F238E27FC236}">
                <a16:creationId xmlns:a16="http://schemas.microsoft.com/office/drawing/2014/main" id="{98F0937D-B59E-433F-8240-587CDB19E0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355" t="271" r="7961" b="-1"/>
          <a:stretch/>
        </p:blipFill>
        <p:spPr>
          <a:xfrm>
            <a:off x="11113" y="1"/>
            <a:ext cx="6029326" cy="6858000"/>
          </a:xfrm>
          <a:prstGeom prst="rect">
            <a:avLst/>
          </a:prstGeom>
        </p:spPr>
      </p:pic>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D877096E-012C-400A-BEA2-4E8D7A2E1C9D}"/>
              </a:ext>
            </a:extLst>
          </p:cNvPr>
          <p:cNvGrpSpPr/>
          <p:nvPr userDrawn="1"/>
        </p:nvGrpSpPr>
        <p:grpSpPr>
          <a:xfrm>
            <a:off x="9055275" y="5346544"/>
            <a:ext cx="2776363" cy="1024341"/>
            <a:chOff x="6503991" y="5346544"/>
            <a:chExt cx="2776363" cy="1024341"/>
          </a:xfrm>
        </p:grpSpPr>
        <p:pic>
          <p:nvPicPr>
            <p:cNvPr id="15" name="Picture 14">
              <a:extLst>
                <a:ext uri="{FF2B5EF4-FFF2-40B4-BE49-F238E27FC236}">
                  <a16:creationId xmlns:a16="http://schemas.microsoft.com/office/drawing/2014/main" id="{B162009D-2FA3-4A10-8694-37F1F37C45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6" name="Picture 15" descr="A close up of a sign&#10;&#10;Description automatically generated">
              <a:extLst>
                <a:ext uri="{FF2B5EF4-FFF2-40B4-BE49-F238E27FC236}">
                  <a16:creationId xmlns:a16="http://schemas.microsoft.com/office/drawing/2014/main" id="{FBADFBD7-60DB-4AA1-A942-8DEAA4A94F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5">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spTree>
    <p:extLst>
      <p:ext uri="{BB962C8B-B14F-4D97-AF65-F5344CB8AC3E}">
        <p14:creationId xmlns:p14="http://schemas.microsoft.com/office/powerpoint/2010/main" val="32457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5B27D-3BB1-4E07-9C43-DF4D40C6446C}"/>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Rectangle 3">
            <a:extLst>
              <a:ext uri="{FF2B5EF4-FFF2-40B4-BE49-F238E27FC236}">
                <a16:creationId xmlns:a16="http://schemas.microsoft.com/office/drawing/2014/main" id="{150EA2F8-EC71-4727-984A-253C55E07C8B}"/>
              </a:ext>
            </a:extLst>
          </p:cNvPr>
          <p:cNvSpPr/>
          <p:nvPr userDrawn="1"/>
        </p:nvSpPr>
        <p:spPr>
          <a:xfrm>
            <a:off x="0"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Please do not use any layouts </a:t>
            </a:r>
            <a:br>
              <a:rPr lang="en-GB" sz="4800"/>
            </a:br>
            <a:r>
              <a:rPr lang="en-GB" sz="4800"/>
              <a:t>that appear after this.</a:t>
            </a:r>
          </a:p>
        </p:txBody>
      </p:sp>
    </p:spTree>
    <p:extLst>
      <p:ext uri="{BB962C8B-B14F-4D97-AF65-F5344CB8AC3E}">
        <p14:creationId xmlns:p14="http://schemas.microsoft.com/office/powerpoint/2010/main" val="102986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descr="A close up of an object&#10;&#10;Description automatically generated">
            <a:extLst>
              <a:ext uri="{FF2B5EF4-FFF2-40B4-BE49-F238E27FC236}">
                <a16:creationId xmlns:a16="http://schemas.microsoft.com/office/drawing/2014/main" id="{977D8323-47DB-4C81-86F8-B01DD7E8C9FE}"/>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5000"/>
          <a:stretch/>
        </p:blipFill>
        <p:spPr>
          <a:xfrm>
            <a:off x="-1" y="0"/>
            <a:ext cx="12192001" cy="6858000"/>
          </a:xfrm>
          <a:prstGeom prst="rect">
            <a:avLst/>
          </a:prstGeom>
        </p:spPr>
      </p:pic>
      <p:sp>
        <p:nvSpPr>
          <p:cNvPr id="2" name="Rectangle 1">
            <a:extLst>
              <a:ext uri="{FF2B5EF4-FFF2-40B4-BE49-F238E27FC236}">
                <a16:creationId xmlns:a16="http://schemas.microsoft.com/office/drawing/2014/main" id="{5A889EAF-90E4-4D6D-A6BA-CC0CFA67AAD0}"/>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E8296D4-8647-49A3-AFFC-325B92D80E0E}"/>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
            <a:extLst>
              <a:ext uri="{FF2B5EF4-FFF2-40B4-BE49-F238E27FC236}">
                <a16:creationId xmlns:a16="http://schemas.microsoft.com/office/drawing/2014/main" id="{849C2080-A77C-4F19-9415-28E54CA62CC2}"/>
              </a:ext>
            </a:extLst>
          </p:cNvPr>
          <p:cNvSpPr>
            <a:spLocks noGrp="1"/>
          </p:cNvSpPr>
          <p:nvPr>
            <p:ph type="pic" sz="quarter" idx="15" hasCustomPrompt="1"/>
          </p:nvPr>
        </p:nvSpPr>
        <p:spPr>
          <a:xfrm>
            <a:off x="-5619" y="0"/>
            <a:ext cx="7005640" cy="6385186"/>
          </a:xfrm>
          <a:solidFill>
            <a:schemeClr val="bg2"/>
          </a:solidFill>
        </p:spPr>
        <p:txBody>
          <a:bodyPr vert="horz" lIns="0" tIns="45720" rIns="91440" bIns="1512000" rtlCol="0" anchor="ctr" anchorCtr="0">
            <a:normAutofit/>
          </a:bodyPr>
          <a:lstStyle>
            <a:lvl1pPr algn="ctr">
              <a:defRPr lang="en-GB">
                <a:solidFill>
                  <a:schemeClr val="tx1"/>
                </a:solidFill>
              </a:defRPr>
            </a:lvl1pPr>
          </a:lstStyle>
          <a:p>
            <a:pPr lvl="0" algn="ctr"/>
            <a:r>
              <a:rPr lang="en-GB"/>
              <a:t>Click icon to insert picture</a:t>
            </a:r>
          </a:p>
        </p:txBody>
      </p:sp>
      <p:sp>
        <p:nvSpPr>
          <p:cNvPr id="12" name="Title 11">
            <a:extLst>
              <a:ext uri="{FF2B5EF4-FFF2-40B4-BE49-F238E27FC236}">
                <a16:creationId xmlns:a16="http://schemas.microsoft.com/office/drawing/2014/main" id="{CDFB73D7-1864-4020-B836-9C7116584BA5}"/>
              </a:ext>
            </a:extLst>
          </p:cNvPr>
          <p:cNvSpPr>
            <a:spLocks noGrp="1"/>
          </p:cNvSpPr>
          <p:nvPr>
            <p:ph type="title" hasCustomPrompt="1"/>
          </p:nvPr>
        </p:nvSpPr>
        <p:spPr>
          <a:xfrm>
            <a:off x="7664195" y="1130404"/>
            <a:ext cx="4223005" cy="677523"/>
          </a:xfrm>
        </p:spPr>
        <p:txBody>
          <a:bodyPr>
            <a:normAutofit/>
          </a:bodyPr>
          <a:lstStyle>
            <a:lvl1pPr>
              <a:defRPr sz="3200"/>
            </a:lvl1pPr>
          </a:lstStyle>
          <a:p>
            <a:r>
              <a:rPr lang="en-US"/>
              <a:t>AGENDA</a:t>
            </a:r>
            <a:endParaRPr lang="en-GB"/>
          </a:p>
        </p:txBody>
      </p:sp>
      <p:sp>
        <p:nvSpPr>
          <p:cNvPr id="5" name="Rectangle 4">
            <a:extLst>
              <a:ext uri="{FF2B5EF4-FFF2-40B4-BE49-F238E27FC236}">
                <a16:creationId xmlns:a16="http://schemas.microsoft.com/office/drawing/2014/main" id="{11ABC85B-C8EA-4272-A959-54A1067F9289}"/>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 </a:t>
            </a: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a:p>
            <a:pPr marL="228600" marR="0" lvl="0" indent="-228600" algn="l" defTabSz="914400" rtl="0" eaLnBrk="1" fontAlgn="auto" latinLnBrk="0" hangingPunct="1">
              <a:lnSpc>
                <a:spcPct val="100000"/>
              </a:lnSpc>
              <a:spcBef>
                <a:spcPts val="0"/>
              </a:spcBef>
              <a:spcAft>
                <a:spcPts val="600"/>
              </a:spcAft>
              <a:buClrTx/>
              <a:buSzTx/>
              <a:buFontTx/>
              <a:buAutoNum type="arabicParenR"/>
              <a:tabLst/>
              <a:defRPr/>
            </a:pPr>
            <a:r>
              <a:rPr lang="en-GB" sz="1050">
                <a:solidFill>
                  <a:schemeClr val="accent1"/>
                </a:solidFill>
              </a:rPr>
              <a:t>Right click the picture and select ‘send to back’</a:t>
            </a:r>
          </a:p>
        </p:txBody>
      </p:sp>
      <p:sp>
        <p:nvSpPr>
          <p:cNvPr id="15" name="Rectangle 14">
            <a:extLst>
              <a:ext uri="{FF2B5EF4-FFF2-40B4-BE49-F238E27FC236}">
                <a16:creationId xmlns:a16="http://schemas.microsoft.com/office/drawing/2014/main" id="{BBA5280D-47A4-477C-91A7-CA86F8C5AE0D}"/>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7" name="TextBox 6">
            <a:extLst>
              <a:ext uri="{FF2B5EF4-FFF2-40B4-BE49-F238E27FC236}">
                <a16:creationId xmlns:a16="http://schemas.microsoft.com/office/drawing/2014/main" id="{8217C09A-2461-4FDD-8707-96841D6CBECA}"/>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9" name="TextBox 8">
            <a:extLst>
              <a:ext uri="{FF2B5EF4-FFF2-40B4-BE49-F238E27FC236}">
                <a16:creationId xmlns:a16="http://schemas.microsoft.com/office/drawing/2014/main" id="{7C130A0C-36AB-4026-9777-12B9B9594353}"/>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10594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5" name="Picture 34" descr="A close up of an object&#10;&#10;Description automatically generated">
            <a:extLst>
              <a:ext uri="{FF2B5EF4-FFF2-40B4-BE49-F238E27FC236}">
                <a16:creationId xmlns:a16="http://schemas.microsoft.com/office/drawing/2014/main" id="{87D85C84-1E21-4EF0-B6B7-B1C5A425968D}"/>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23" name="Rectangle 22">
            <a:extLst>
              <a:ext uri="{FF2B5EF4-FFF2-40B4-BE49-F238E27FC236}">
                <a16:creationId xmlns:a16="http://schemas.microsoft.com/office/drawing/2014/main" id="{CC0B2D55-82D7-4441-B7D4-2C2D2ED7F645}"/>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B78BB6-C14F-482D-9E8F-45C1A69E04CC}"/>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a:xfrm>
            <a:off x="358775" y="214133"/>
            <a:ext cx="11472863" cy="677523"/>
          </a:xfrm>
        </p:spPr>
        <p:txBody>
          <a:bodyP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47A29F-643C-4190-A838-D065557CF119}"/>
              </a:ext>
            </a:extLst>
          </p:cNvPr>
          <p:cNvSpPr>
            <a:spLocks noGrp="1"/>
          </p:cNvSpPr>
          <p:nvPr>
            <p:ph idx="1"/>
          </p:nvPr>
        </p:nvSpPr>
        <p:spPr>
          <a:xfrm>
            <a:off x="358775" y="1079500"/>
            <a:ext cx="11472863" cy="5165725"/>
          </a:xfrm>
        </p:spPr>
        <p:txBody>
          <a:bodyPr/>
          <a:lstStyle>
            <a:lvl1pPr marL="0" indent="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7B64BC0-C64C-4A17-A6A8-C82F3C4E80DE}"/>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21AD83DC-F8CA-42C7-B21F-4866D6F8DAA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4" name="TextBox 3">
            <a:extLst>
              <a:ext uri="{FF2B5EF4-FFF2-40B4-BE49-F238E27FC236}">
                <a16:creationId xmlns:a16="http://schemas.microsoft.com/office/drawing/2014/main" id="{ED292034-3885-4E97-9345-92BF090A2844}"/>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8" name="TextBox 7">
            <a:extLst>
              <a:ext uri="{FF2B5EF4-FFF2-40B4-BE49-F238E27FC236}">
                <a16:creationId xmlns:a16="http://schemas.microsoft.com/office/drawing/2014/main" id="{08382E0F-423E-495F-8566-40C481B632C1}"/>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5168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A close up of an object&#10;&#10;Description automatically generated">
            <a:extLst>
              <a:ext uri="{FF2B5EF4-FFF2-40B4-BE49-F238E27FC236}">
                <a16:creationId xmlns:a16="http://schemas.microsoft.com/office/drawing/2014/main" id="{440D4FA1-DBE6-4A8C-BF86-904CCB068AA3}"/>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02CFBFA-A3F4-4F7D-A228-6945CDCC27D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227851-AFFD-40FC-A32F-27F970CD83BA}"/>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C0F81F-8693-409F-A3E2-76310CFD469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4">
            <a:extLst>
              <a:ext uri="{FF2B5EF4-FFF2-40B4-BE49-F238E27FC236}">
                <a16:creationId xmlns:a16="http://schemas.microsoft.com/office/drawing/2014/main" id="{940763ED-EC79-4E39-82EE-EB9719713B92}"/>
              </a:ext>
            </a:extLst>
          </p:cNvPr>
          <p:cNvSpPr>
            <a:spLocks noGrp="1"/>
          </p:cNvSpPr>
          <p:nvPr>
            <p:ph type="sldNum" sz="quarter" idx="12"/>
          </p:nvPr>
        </p:nvSpPr>
        <p:spPr>
          <a:xfrm>
            <a:off x="11831637" y="6483507"/>
            <a:ext cx="365980" cy="307774"/>
          </a:xfrm>
        </p:spPr>
        <p:txBody>
          <a:bodyPr/>
          <a:lstStyle/>
          <a:p>
            <a:fld id="{C7CDA862-96DC-4F2E-B8EE-450732EFABAA}" type="slidenum">
              <a:rPr lang="en-GB" smtClean="0"/>
              <a:t>‹#›</a:t>
            </a:fld>
            <a:endParaRPr lang="en-GB"/>
          </a:p>
        </p:txBody>
      </p:sp>
      <p:sp>
        <p:nvSpPr>
          <p:cNvPr id="6" name="TextBox 5">
            <a:extLst>
              <a:ext uri="{FF2B5EF4-FFF2-40B4-BE49-F238E27FC236}">
                <a16:creationId xmlns:a16="http://schemas.microsoft.com/office/drawing/2014/main" id="{958DAD78-621D-4355-AF51-72CCD116824C}"/>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8" name="TextBox 7">
            <a:extLst>
              <a:ext uri="{FF2B5EF4-FFF2-40B4-BE49-F238E27FC236}">
                <a16:creationId xmlns:a16="http://schemas.microsoft.com/office/drawing/2014/main" id="{1CCDDBAC-EB53-4D7C-B216-C34248419114}"/>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0375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9" name="Picture 18" descr="A close up of an object&#10;&#10;Description automatically generated">
            <a:extLst>
              <a:ext uri="{FF2B5EF4-FFF2-40B4-BE49-F238E27FC236}">
                <a16:creationId xmlns:a16="http://schemas.microsoft.com/office/drawing/2014/main" id="{2E8CED9E-2B8E-4F3A-B979-42C361030D88}"/>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6126" y="0"/>
            <a:ext cx="12192001" cy="6504508"/>
          </a:xfrm>
          <a:prstGeom prst="rect">
            <a:avLst/>
          </a:prstGeom>
        </p:spPr>
      </p:pic>
      <p:sp>
        <p:nvSpPr>
          <p:cNvPr id="2" name="Title 1">
            <a:extLst>
              <a:ext uri="{FF2B5EF4-FFF2-40B4-BE49-F238E27FC236}">
                <a16:creationId xmlns:a16="http://schemas.microsoft.com/office/drawing/2014/main" id="{CAD79C2B-B744-447A-B8BA-4A401C059514}"/>
              </a:ext>
            </a:extLst>
          </p:cNvPr>
          <p:cNvSpPr>
            <a:spLocks noGrp="1"/>
          </p:cNvSpPr>
          <p:nvPr>
            <p:ph type="title"/>
          </p:nvPr>
        </p:nvSpPr>
        <p:spPr/>
        <p:txBody>
          <a:bodyPr/>
          <a:lstStyle/>
          <a:p>
            <a:r>
              <a:rPr lang="en-US"/>
              <a:t>Click to edit Master title style</a:t>
            </a:r>
            <a:endParaRPr lang="en-GB"/>
          </a:p>
        </p:txBody>
      </p:sp>
      <p:sp>
        <p:nvSpPr>
          <p:cNvPr id="9" name="Rectangle 8">
            <a:extLst>
              <a:ext uri="{FF2B5EF4-FFF2-40B4-BE49-F238E27FC236}">
                <a16:creationId xmlns:a16="http://schemas.microsoft.com/office/drawing/2014/main" id="{91DD9EDF-8A07-489D-8088-AF0DA4A44FED}"/>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ECC200-123E-43EC-BF5C-E7E3EC18911A}"/>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8E9F5D-0368-45CE-AD8D-809B0E3AA163}"/>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733CB03-57D4-4549-9CCF-E9C6E729AE6F}"/>
              </a:ext>
            </a:extLst>
          </p:cNvPr>
          <p:cNvSpPr>
            <a:spLocks noGrp="1"/>
          </p:cNvSpPr>
          <p:nvPr>
            <p:ph type="body" sz="quarter" idx="13"/>
          </p:nvPr>
        </p:nvSpPr>
        <p:spPr>
          <a:xfrm>
            <a:off x="358775"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7">
            <a:extLst>
              <a:ext uri="{FF2B5EF4-FFF2-40B4-BE49-F238E27FC236}">
                <a16:creationId xmlns:a16="http://schemas.microsoft.com/office/drawing/2014/main" id="{DA55E4DC-9EAF-4E02-A6E7-59603CD98BB8}"/>
              </a:ext>
            </a:extLst>
          </p:cNvPr>
          <p:cNvSpPr>
            <a:spLocks noGrp="1"/>
          </p:cNvSpPr>
          <p:nvPr>
            <p:ph type="body" sz="quarter" idx="14"/>
          </p:nvPr>
        </p:nvSpPr>
        <p:spPr>
          <a:xfrm>
            <a:off x="6335212"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CD3DF10-7E38-4A1E-9F2A-43CAD78CD3EC}"/>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2E14F144-B394-4BC2-BE84-9C7448D83FB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3" name="TextBox 2">
            <a:extLst>
              <a:ext uri="{FF2B5EF4-FFF2-40B4-BE49-F238E27FC236}">
                <a16:creationId xmlns:a16="http://schemas.microsoft.com/office/drawing/2014/main" id="{FC99CF34-2A9F-492B-A5AF-1774FBD37E9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DECC2CA2-20A7-4C7D-B8B5-AB446DC811BD}"/>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8435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9"/>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descr="A close up of an object&#10;&#10;Description automatically generated">
            <a:extLst>
              <a:ext uri="{FF2B5EF4-FFF2-40B4-BE49-F238E27FC236}">
                <a16:creationId xmlns:a16="http://schemas.microsoft.com/office/drawing/2014/main" id="{41C86554-2196-4466-81A1-C3DA6DA8A024}"/>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0D8671D-BF76-4174-B410-152191915012}"/>
              </a:ext>
            </a:extLst>
          </p:cNvPr>
          <p:cNvSpPr/>
          <p:nvPr userDrawn="1"/>
        </p:nvSpPr>
        <p:spPr>
          <a:xfrm>
            <a:off x="6553200"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6"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Content Placeholder 18">
            <a:extLst>
              <a:ext uri="{FF2B5EF4-FFF2-40B4-BE49-F238E27FC236}">
                <a16:creationId xmlns:a16="http://schemas.microsoft.com/office/drawing/2014/main" id="{38BC2407-2B37-44CC-AD36-A26E0DD00D22}"/>
              </a:ext>
            </a:extLst>
          </p:cNvPr>
          <p:cNvSpPr>
            <a:spLocks noGrp="1"/>
          </p:cNvSpPr>
          <p:nvPr>
            <p:ph sz="quarter" idx="20" hasCustomPrompt="1"/>
          </p:nvPr>
        </p:nvSpPr>
        <p:spPr>
          <a:xfrm>
            <a:off x="6659301"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5280026" cy="2440554"/>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cxnSp>
        <p:nvCxnSpPr>
          <p:cNvPr id="9" name="Straight Connector 8">
            <a:extLst>
              <a:ext uri="{FF2B5EF4-FFF2-40B4-BE49-F238E27FC236}">
                <a16:creationId xmlns:a16="http://schemas.microsoft.com/office/drawing/2014/main" id="{6E4AFFAA-7600-4EDE-A5CC-C8B484F7863C}"/>
              </a:ext>
            </a:extLst>
          </p:cNvPr>
          <p:cNvCxnSpPr>
            <a:cxnSpLocks/>
          </p:cNvCxnSpPr>
          <p:nvPr userDrawn="1"/>
        </p:nvCxnSpPr>
        <p:spPr>
          <a:xfrm>
            <a:off x="6095206" y="1096989"/>
            <a:ext cx="0" cy="51482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63A43A4-9D19-4E3D-B676-BA471BA1CA83}"/>
              </a:ext>
            </a:extLst>
          </p:cNvPr>
          <p:cNvSpPr>
            <a:spLocks noGrp="1"/>
          </p:cNvSpPr>
          <p:nvPr>
            <p:ph type="body" sz="quarter" idx="18"/>
          </p:nvPr>
        </p:nvSpPr>
        <p:spPr>
          <a:xfrm>
            <a:off x="6553200" y="3805234"/>
            <a:ext cx="5258613" cy="2439991"/>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DA23595A-CC7D-4B7A-8D53-7DC5B37FC1A0}"/>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TextBox 3">
            <a:extLst>
              <a:ext uri="{FF2B5EF4-FFF2-40B4-BE49-F238E27FC236}">
                <a16:creationId xmlns:a16="http://schemas.microsoft.com/office/drawing/2014/main" id="{DD134416-9605-41AE-B5F0-08DB15A97CE6}"/>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5" name="TextBox 14">
            <a:extLst>
              <a:ext uri="{FF2B5EF4-FFF2-40B4-BE49-F238E27FC236}">
                <a16:creationId xmlns:a16="http://schemas.microsoft.com/office/drawing/2014/main" id="{5B99846E-00F5-4856-9D3F-DDE01B53822C}"/>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2262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Content with Description">
    <p:spTree>
      <p:nvGrpSpPr>
        <p:cNvPr id="1" name=""/>
        <p:cNvGrpSpPr/>
        <p:nvPr/>
      </p:nvGrpSpPr>
      <p:grpSpPr>
        <a:xfrm>
          <a:off x="0" y="0"/>
          <a:ext cx="0" cy="0"/>
          <a:chOff x="0" y="0"/>
          <a:chExt cx="0" cy="0"/>
        </a:xfrm>
      </p:grpSpPr>
      <p:pic>
        <p:nvPicPr>
          <p:cNvPr id="5" name="Picture 4" descr="A close up of an object&#10;&#10;Description automatically generated">
            <a:extLst>
              <a:ext uri="{FF2B5EF4-FFF2-40B4-BE49-F238E27FC236}">
                <a16:creationId xmlns:a16="http://schemas.microsoft.com/office/drawing/2014/main" id="{41C86554-2196-4466-81A1-C3DA6DA8A024}"/>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7"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3752850" cy="2440554"/>
          </a:xfrm>
        </p:spPr>
        <p:txBody>
          <a:bodyPr lIns="72000" tIns="144000" rIns="144000" bIns="144000"/>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184717"/>
            <a:ext cx="3565453" cy="2441133"/>
          </a:xfrm>
        </p:spPr>
        <p:txBody>
          <a:bodyPr bIns="1512000" anchor="ctr" anchorCtr="0"/>
          <a:lstStyle>
            <a:lvl1pPr algn="ctr">
              <a:defRPr b="0">
                <a:solidFill>
                  <a:schemeClr val="tx1"/>
                </a:solidFill>
              </a:defRPr>
            </a:lvl1pPr>
          </a:lstStyle>
          <a:p>
            <a:pPr lvl="0"/>
            <a:r>
              <a:rPr lang="en-US"/>
              <a:t>Click icons to insert graph,</a:t>
            </a:r>
            <a:br>
              <a:rPr lang="en-US"/>
            </a:br>
            <a:r>
              <a:rPr lang="en-US"/>
              <a:t> picture or smart art. </a:t>
            </a:r>
          </a:p>
        </p:txBody>
      </p:sp>
      <p:sp>
        <p:nvSpPr>
          <p:cNvPr id="17" name="Rectangle 16">
            <a:extLst>
              <a:ext uri="{FF2B5EF4-FFF2-40B4-BE49-F238E27FC236}">
                <a16:creationId xmlns:a16="http://schemas.microsoft.com/office/drawing/2014/main" id="{F8BBCEBD-19E9-4394-8F14-8F146FAC8CEA}"/>
              </a:ext>
            </a:extLst>
          </p:cNvPr>
          <p:cNvSpPr/>
          <p:nvPr userDrawn="1"/>
        </p:nvSpPr>
        <p:spPr>
          <a:xfrm>
            <a:off x="4219575"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 Placeholder 14">
            <a:extLst>
              <a:ext uri="{FF2B5EF4-FFF2-40B4-BE49-F238E27FC236}">
                <a16:creationId xmlns:a16="http://schemas.microsoft.com/office/drawing/2014/main" id="{11E268E3-0FB2-420D-ACDD-E4678AC5A919}"/>
              </a:ext>
            </a:extLst>
          </p:cNvPr>
          <p:cNvSpPr>
            <a:spLocks noGrp="1"/>
          </p:cNvSpPr>
          <p:nvPr>
            <p:ph type="body" sz="quarter" idx="20"/>
          </p:nvPr>
        </p:nvSpPr>
        <p:spPr>
          <a:xfrm>
            <a:off x="4219576"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a:extLst>
              <a:ext uri="{FF2B5EF4-FFF2-40B4-BE49-F238E27FC236}">
                <a16:creationId xmlns:a16="http://schemas.microsoft.com/office/drawing/2014/main" id="{92EE81F1-DB81-4AB7-B732-38A2E1A55538}"/>
              </a:ext>
            </a:extLst>
          </p:cNvPr>
          <p:cNvSpPr>
            <a:spLocks noGrp="1"/>
          </p:cNvSpPr>
          <p:nvPr>
            <p:ph sz="quarter" idx="21" hasCustomPrompt="1"/>
          </p:nvPr>
        </p:nvSpPr>
        <p:spPr>
          <a:xfrm>
            <a:off x="4302375"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20" name="Rectangle 19">
            <a:extLst>
              <a:ext uri="{FF2B5EF4-FFF2-40B4-BE49-F238E27FC236}">
                <a16:creationId xmlns:a16="http://schemas.microsoft.com/office/drawing/2014/main" id="{76444A17-7A9E-4CD0-B047-48651B71EC0E}"/>
              </a:ext>
            </a:extLst>
          </p:cNvPr>
          <p:cNvSpPr/>
          <p:nvPr userDrawn="1"/>
        </p:nvSpPr>
        <p:spPr>
          <a:xfrm>
            <a:off x="8100200"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Text Placeholder 14">
            <a:extLst>
              <a:ext uri="{FF2B5EF4-FFF2-40B4-BE49-F238E27FC236}">
                <a16:creationId xmlns:a16="http://schemas.microsoft.com/office/drawing/2014/main" id="{AB3DF17A-DE50-4B7C-BDB0-9E2D34B558B7}"/>
              </a:ext>
            </a:extLst>
          </p:cNvPr>
          <p:cNvSpPr>
            <a:spLocks noGrp="1"/>
          </p:cNvSpPr>
          <p:nvPr>
            <p:ph type="body" sz="quarter" idx="22"/>
          </p:nvPr>
        </p:nvSpPr>
        <p:spPr>
          <a:xfrm>
            <a:off x="8100201"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8">
            <a:extLst>
              <a:ext uri="{FF2B5EF4-FFF2-40B4-BE49-F238E27FC236}">
                <a16:creationId xmlns:a16="http://schemas.microsoft.com/office/drawing/2014/main" id="{6D0829DF-D88C-43DA-8A90-BDE4E4678F46}"/>
              </a:ext>
            </a:extLst>
          </p:cNvPr>
          <p:cNvSpPr>
            <a:spLocks noGrp="1"/>
          </p:cNvSpPr>
          <p:nvPr>
            <p:ph sz="quarter" idx="23" hasCustomPrompt="1"/>
          </p:nvPr>
        </p:nvSpPr>
        <p:spPr>
          <a:xfrm>
            <a:off x="8183000"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8" name="Rectangle 7">
            <a:extLst>
              <a:ext uri="{FF2B5EF4-FFF2-40B4-BE49-F238E27FC236}">
                <a16:creationId xmlns:a16="http://schemas.microsoft.com/office/drawing/2014/main" id="{49D8CF66-3110-43FD-A66D-8C48745A29E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TextBox 3">
            <a:extLst>
              <a:ext uri="{FF2B5EF4-FFF2-40B4-BE49-F238E27FC236}">
                <a16:creationId xmlns:a16="http://schemas.microsoft.com/office/drawing/2014/main" id="{142642FB-6F6C-4FB8-A7B7-EF0A1F8FB67D}"/>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F0A138E4-996A-4E97-9145-FE9EC0D07BAE}"/>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7372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descr="A close up of an object&#10;&#10;Description automatically generated">
            <a:extLst>
              <a:ext uri="{FF2B5EF4-FFF2-40B4-BE49-F238E27FC236}">
                <a16:creationId xmlns:a16="http://schemas.microsoft.com/office/drawing/2014/main" id="{060C46CD-8588-48AA-8E7A-DFA3A6546DB1}"/>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18">
            <a:extLst>
              <a:ext uri="{FF2B5EF4-FFF2-40B4-BE49-F238E27FC236}">
                <a16:creationId xmlns:a16="http://schemas.microsoft.com/office/drawing/2014/main" id="{A30FEACF-44B9-46C6-BAE5-E4A8FB2ACE0E}"/>
              </a:ext>
            </a:extLst>
          </p:cNvPr>
          <p:cNvSpPr>
            <a:spLocks noGrp="1"/>
          </p:cNvSpPr>
          <p:nvPr>
            <p:ph sz="quarter" idx="14" hasCustomPrompt="1"/>
          </p:nvPr>
        </p:nvSpPr>
        <p:spPr>
          <a:xfrm>
            <a:off x="358775" y="1377387"/>
            <a:ext cx="6754813" cy="4641388"/>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3" name="Text Placeholder 16">
            <a:extLst>
              <a:ext uri="{FF2B5EF4-FFF2-40B4-BE49-F238E27FC236}">
                <a16:creationId xmlns:a16="http://schemas.microsoft.com/office/drawing/2014/main" id="{CF6ED3F2-545A-4045-83E2-85CE47C10C39}"/>
              </a:ext>
            </a:extLst>
          </p:cNvPr>
          <p:cNvSpPr>
            <a:spLocks noGrp="1"/>
          </p:cNvSpPr>
          <p:nvPr>
            <p:ph type="body" sz="quarter" idx="13"/>
          </p:nvPr>
        </p:nvSpPr>
        <p:spPr>
          <a:xfrm>
            <a:off x="7970838" y="1079500"/>
            <a:ext cx="3860800" cy="5165726"/>
          </a:xfrm>
          <a:solidFill>
            <a:schemeClr val="bg1"/>
          </a:solidFill>
          <a:ln w="19050">
            <a:solidFill>
              <a:schemeClr val="bg2"/>
            </a:solid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5" name="Straight Connector 24">
            <a:extLst>
              <a:ext uri="{FF2B5EF4-FFF2-40B4-BE49-F238E27FC236}">
                <a16:creationId xmlns:a16="http://schemas.microsoft.com/office/drawing/2014/main" id="{D36E8088-D018-49C8-B64A-C35F3337C3AF}"/>
              </a:ext>
            </a:extLst>
          </p:cNvPr>
          <p:cNvCxnSpPr>
            <a:cxnSpLocks/>
          </p:cNvCxnSpPr>
          <p:nvPr userDrawn="1"/>
        </p:nvCxnSpPr>
        <p:spPr>
          <a:xfrm>
            <a:off x="7542213" y="1079499"/>
            <a:ext cx="0" cy="516572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62EE0-DBDC-4660-88E5-8069ED608F3C}"/>
              </a:ext>
            </a:extLst>
          </p:cNvPr>
          <p:cNvSpPr>
            <a:spLocks noGrp="1"/>
          </p:cNvSpPr>
          <p:nvPr>
            <p:ph type="title"/>
          </p:nvPr>
        </p:nvSpPr>
        <p:spPr/>
        <p:txBody>
          <a:bodyPr/>
          <a:lstStyle/>
          <a:p>
            <a:r>
              <a:rPr lang="en-US"/>
              <a:t>Click to edit Master title style</a:t>
            </a:r>
            <a:endParaRPr lang="en-GB"/>
          </a:p>
        </p:txBody>
      </p:sp>
      <p:sp>
        <p:nvSpPr>
          <p:cNvPr id="10" name="Rectangle 9">
            <a:extLst>
              <a:ext uri="{FF2B5EF4-FFF2-40B4-BE49-F238E27FC236}">
                <a16:creationId xmlns:a16="http://schemas.microsoft.com/office/drawing/2014/main" id="{BB2FB1AF-234B-4143-97ED-9C8F43C407A9}"/>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4" name="TextBox 3">
            <a:extLst>
              <a:ext uri="{FF2B5EF4-FFF2-40B4-BE49-F238E27FC236}">
                <a16:creationId xmlns:a16="http://schemas.microsoft.com/office/drawing/2014/main" id="{B8D47B26-1FFB-4358-8573-6E199794BDFC}"/>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1" name="TextBox 10">
            <a:extLst>
              <a:ext uri="{FF2B5EF4-FFF2-40B4-BE49-F238E27FC236}">
                <a16:creationId xmlns:a16="http://schemas.microsoft.com/office/drawing/2014/main" id="{1D18C6D6-C4BD-471F-9CCD-F8592A477369}"/>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30714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4" name="Picture 13" descr="A close up of an object&#10;&#10;Description automatically generated">
            <a:extLst>
              <a:ext uri="{FF2B5EF4-FFF2-40B4-BE49-F238E27FC236}">
                <a16:creationId xmlns:a16="http://schemas.microsoft.com/office/drawing/2014/main" id="{6764F86C-4D5C-4BD9-89C1-2299CC99D170}"/>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8866"/>
          <a:stretch/>
        </p:blipFill>
        <p:spPr>
          <a:xfrm>
            <a:off x="-1" y="0"/>
            <a:ext cx="12192001" cy="6504508"/>
          </a:xfrm>
          <a:prstGeom prst="rect">
            <a:avLst/>
          </a:pr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37060CB-6C6D-4902-9D5B-2E0A441DF8CF}"/>
              </a:ext>
            </a:extLst>
          </p:cNvPr>
          <p:cNvSpPr>
            <a:spLocks noGrp="1"/>
          </p:cNvSpPr>
          <p:nvPr>
            <p:ph type="title"/>
          </p:nvPr>
        </p:nvSpPr>
        <p:spPr/>
        <p:txBody>
          <a:bodyPr/>
          <a:lstStyle/>
          <a:p>
            <a:r>
              <a:rPr lang="en-US"/>
              <a:t>Click to edit Master title style</a:t>
            </a:r>
            <a:endParaRPr lang="en-GB"/>
          </a:p>
        </p:txBody>
      </p:sp>
      <p:sp>
        <p:nvSpPr>
          <p:cNvPr id="15" name="Text Placeholder 16">
            <a:extLst>
              <a:ext uri="{FF2B5EF4-FFF2-40B4-BE49-F238E27FC236}">
                <a16:creationId xmlns:a16="http://schemas.microsoft.com/office/drawing/2014/main" id="{EDA8EE8D-BCC6-41AC-9730-34BCC9D11B8A}"/>
              </a:ext>
            </a:extLst>
          </p:cNvPr>
          <p:cNvSpPr>
            <a:spLocks noGrp="1"/>
          </p:cNvSpPr>
          <p:nvPr>
            <p:ph type="body" sz="quarter" idx="13"/>
          </p:nvPr>
        </p:nvSpPr>
        <p:spPr>
          <a:xfrm>
            <a:off x="8078788" y="1079500"/>
            <a:ext cx="3752850" cy="5165726"/>
          </a:xfrm>
          <a:noFill/>
          <a:ln w="19050">
            <a:no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230DE52B-AC6E-4D7D-9014-DDD86267B140}"/>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a:t>
            </a:r>
            <a:endParaRPr lang="en-GB" sz="1050">
              <a:solidFill>
                <a:schemeClr val="accent1"/>
              </a:solidFill>
            </a:endParaRP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p:txBody>
      </p:sp>
      <p:sp>
        <p:nvSpPr>
          <p:cNvPr id="2" name="Rectangle 1">
            <a:extLst>
              <a:ext uri="{FF2B5EF4-FFF2-40B4-BE49-F238E27FC236}">
                <a16:creationId xmlns:a16="http://schemas.microsoft.com/office/drawing/2014/main" id="{DB4CDA92-D250-4FFB-812F-84C7097A387A}"/>
              </a:ext>
            </a:extLst>
          </p:cNvPr>
          <p:cNvSpPr/>
          <p:nvPr userDrawn="1"/>
        </p:nvSpPr>
        <p:spPr>
          <a:xfrm>
            <a:off x="358774" y="1079499"/>
            <a:ext cx="7612064" cy="5165726"/>
          </a:xfrm>
          <a:prstGeom prst="rect">
            <a:avLst/>
          </a:prstGeom>
          <a:solidFill>
            <a:schemeClr val="bg1"/>
          </a:solidFill>
          <a:ln w="19050">
            <a:solidFill>
              <a:schemeClr val="bg2"/>
            </a:solidFill>
          </a:ln>
        </p:spPr>
        <p:txBody>
          <a:bodyPr vert="horz" lIns="180000" tIns="45720" rIns="144000" bIns="45720" rtlCol="0" anchor="ctr">
            <a:noAutofit/>
          </a:bodyPr>
          <a:lstStyle/>
          <a:p>
            <a:pPr lvl="0" indent="0">
              <a:lnSpc>
                <a:spcPct val="100000"/>
              </a:lnSpc>
              <a:spcBef>
                <a:spcPts val="0"/>
              </a:spcBef>
              <a:spcAft>
                <a:spcPts val="600"/>
              </a:spcAft>
              <a:buFont typeface="Arial" panose="020B0604020202020204" pitchFamily="34" charset="0"/>
              <a:buNone/>
            </a:pPr>
            <a:endParaRPr lang="en-GB" sz="1400" b="0" baseline="0">
              <a:solidFill>
                <a:schemeClr val="tx1"/>
              </a:solidFill>
            </a:endParaRPr>
          </a:p>
        </p:txBody>
      </p:sp>
      <p:sp>
        <p:nvSpPr>
          <p:cNvPr id="3" name="Picture Placeholder 2">
            <a:extLst>
              <a:ext uri="{FF2B5EF4-FFF2-40B4-BE49-F238E27FC236}">
                <a16:creationId xmlns:a16="http://schemas.microsoft.com/office/drawing/2014/main" id="{5625D060-DCC4-4A8F-A926-5209A77E868F}"/>
              </a:ext>
            </a:extLst>
          </p:cNvPr>
          <p:cNvSpPr>
            <a:spLocks noGrp="1"/>
          </p:cNvSpPr>
          <p:nvPr>
            <p:ph type="pic" sz="quarter" idx="15" hasCustomPrompt="1"/>
          </p:nvPr>
        </p:nvSpPr>
        <p:spPr>
          <a:xfrm>
            <a:off x="526642" y="1220216"/>
            <a:ext cx="7291477" cy="4884293"/>
          </a:xfrm>
          <a:solidFill>
            <a:schemeClr val="bg2"/>
          </a:solidFill>
        </p:spPr>
        <p:txBody>
          <a:bodyPr vert="horz" lIns="0" tIns="45720" rIns="91440" bIns="1512000" rtlCol="0" anchor="ctr" anchorCtr="0">
            <a:normAutofit/>
          </a:bodyPr>
          <a:lstStyle>
            <a:lvl1pPr algn="ctr">
              <a:defRPr lang="en-GB"/>
            </a:lvl1pPr>
          </a:lstStyle>
          <a:p>
            <a:pPr lvl="0" algn="ctr"/>
            <a:r>
              <a:rPr lang="en-GB"/>
              <a:t>Click icon to insert picture</a:t>
            </a:r>
          </a:p>
        </p:txBody>
      </p:sp>
      <p:sp>
        <p:nvSpPr>
          <p:cNvPr id="12" name="Rectangle 11">
            <a:extLst>
              <a:ext uri="{FF2B5EF4-FFF2-40B4-BE49-F238E27FC236}">
                <a16:creationId xmlns:a16="http://schemas.microsoft.com/office/drawing/2014/main" id="{7571853E-D270-49A9-BEC5-F964AF2924B1}"/>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4" name="TextBox 3">
            <a:extLst>
              <a:ext uri="{FF2B5EF4-FFF2-40B4-BE49-F238E27FC236}">
                <a16:creationId xmlns:a16="http://schemas.microsoft.com/office/drawing/2014/main" id="{522764D8-80D5-42EB-B21E-31C0F7487AA5}"/>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8" name="TextBox 17">
            <a:extLst>
              <a:ext uri="{FF2B5EF4-FFF2-40B4-BE49-F238E27FC236}">
                <a16:creationId xmlns:a16="http://schemas.microsoft.com/office/drawing/2014/main" id="{8CE6B7CD-11F7-4D68-84FB-3793F3D5C88B}"/>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246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A close up of an object&#10;&#10;Description automatically generated">
            <a:extLst>
              <a:ext uri="{FF2B5EF4-FFF2-40B4-BE49-F238E27FC236}">
                <a16:creationId xmlns:a16="http://schemas.microsoft.com/office/drawing/2014/main" id="{977D8323-47DB-4C81-86F8-B01DD7E8C9FE}"/>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5000"/>
          <a:stretch/>
        </p:blipFill>
        <p:spPr>
          <a:xfrm>
            <a:off x="-1" y="0"/>
            <a:ext cx="12192001" cy="6858000"/>
          </a:xfrm>
          <a:prstGeom prst="rect">
            <a:avLst/>
          </a:prstGeom>
        </p:spPr>
      </p:pic>
      <p:sp>
        <p:nvSpPr>
          <p:cNvPr id="12" name="Rectangle 11">
            <a:extLst>
              <a:ext uri="{FF2B5EF4-FFF2-40B4-BE49-F238E27FC236}">
                <a16:creationId xmlns:a16="http://schemas.microsoft.com/office/drawing/2014/main" id="{0842469E-CC52-479B-B3FC-33CA86D15D6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907EED-4426-4CB4-87B7-5D5A2D437DFF}"/>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362DD43-05DC-4055-A188-7D08FED90DB4}"/>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2" name="TextBox 1">
            <a:extLst>
              <a:ext uri="{FF2B5EF4-FFF2-40B4-BE49-F238E27FC236}">
                <a16:creationId xmlns:a16="http://schemas.microsoft.com/office/drawing/2014/main" id="{9AB402F6-86EE-4D82-89C0-A02202E085B4}"/>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8" name="TextBox 7">
            <a:extLst>
              <a:ext uri="{FF2B5EF4-FFF2-40B4-BE49-F238E27FC236}">
                <a16:creationId xmlns:a16="http://schemas.microsoft.com/office/drawing/2014/main" id="{566A1323-0EB9-4640-9E9E-E08E397DDFDF}"/>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0853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nship Midtow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pic>
        <p:nvPicPr>
          <p:cNvPr id="6" name="Picture 5" descr="A tall building in a city&#10;&#10;Description automatically generated">
            <a:extLst>
              <a:ext uri="{FF2B5EF4-FFF2-40B4-BE49-F238E27FC236}">
                <a16:creationId xmlns:a16="http://schemas.microsoft.com/office/drawing/2014/main" id="{351D5810-6ABE-4866-B826-6CB9430617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1389" r="14296"/>
          <a:stretch/>
        </p:blipFill>
        <p:spPr>
          <a:xfrm>
            <a:off x="0" y="0"/>
            <a:ext cx="6040437" cy="6857993"/>
          </a:xfrm>
          <a:prstGeom prst="rect">
            <a:avLst/>
          </a:prstGeom>
        </p:spPr>
      </p:pic>
      <p:grpSp>
        <p:nvGrpSpPr>
          <p:cNvPr id="11" name="Group 10">
            <a:extLst>
              <a:ext uri="{FF2B5EF4-FFF2-40B4-BE49-F238E27FC236}">
                <a16:creationId xmlns:a16="http://schemas.microsoft.com/office/drawing/2014/main" id="{90769B42-86AB-4314-AE3B-ECBE300CBA2E}"/>
              </a:ext>
            </a:extLst>
          </p:cNvPr>
          <p:cNvGrpSpPr/>
          <p:nvPr userDrawn="1"/>
        </p:nvGrpSpPr>
        <p:grpSpPr>
          <a:xfrm>
            <a:off x="9055275" y="5346544"/>
            <a:ext cx="2776363" cy="1024341"/>
            <a:chOff x="6503991" y="5346544"/>
            <a:chExt cx="2776363" cy="1024341"/>
          </a:xfrm>
        </p:grpSpPr>
        <p:pic>
          <p:nvPicPr>
            <p:cNvPr id="14" name="Picture 13">
              <a:extLst>
                <a:ext uri="{FF2B5EF4-FFF2-40B4-BE49-F238E27FC236}">
                  <a16:creationId xmlns:a16="http://schemas.microsoft.com/office/drawing/2014/main" id="{7B4407E6-D0A6-49E9-B9EE-71F91A5688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7" name="Picture 16" descr="A close up of a sign&#10;&#10;Description automatically generated">
              <a:extLst>
                <a:ext uri="{FF2B5EF4-FFF2-40B4-BE49-F238E27FC236}">
                  <a16:creationId xmlns:a16="http://schemas.microsoft.com/office/drawing/2014/main" id="{00B11398-43C4-4E21-945B-B4AD929114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267054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 not us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5B27D-3BB1-4E07-9C43-DF4D40C6446C}"/>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Rectangle 3">
            <a:extLst>
              <a:ext uri="{FF2B5EF4-FFF2-40B4-BE49-F238E27FC236}">
                <a16:creationId xmlns:a16="http://schemas.microsoft.com/office/drawing/2014/main" id="{150EA2F8-EC71-4727-984A-253C55E07C8B}"/>
              </a:ext>
            </a:extLst>
          </p:cNvPr>
          <p:cNvSpPr/>
          <p:nvPr userDrawn="1"/>
        </p:nvSpPr>
        <p:spPr>
          <a:xfrm>
            <a:off x="0"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Please do not use any layouts </a:t>
            </a:r>
            <a:br>
              <a:rPr lang="en-GB" sz="4800"/>
            </a:br>
            <a:r>
              <a:rPr lang="en-GB" sz="4800"/>
              <a:t>that appear after this.</a:t>
            </a:r>
          </a:p>
        </p:txBody>
      </p:sp>
    </p:spTree>
    <p:extLst>
      <p:ext uri="{BB962C8B-B14F-4D97-AF65-F5344CB8AC3E}">
        <p14:creationId xmlns:p14="http://schemas.microsoft.com/office/powerpoint/2010/main" val="1216219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7" name="Picture 6" descr="A picture containing photo, person, water, old&#10;&#10;Description automatically generated">
            <a:extLst>
              <a:ext uri="{FF2B5EF4-FFF2-40B4-BE49-F238E27FC236}">
                <a16:creationId xmlns:a16="http://schemas.microsoft.com/office/drawing/2014/main" id="{2138D156-2B97-4261-99DC-FC877DCC2CF1}"/>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2" name="Rectangle 1">
            <a:extLst>
              <a:ext uri="{FF2B5EF4-FFF2-40B4-BE49-F238E27FC236}">
                <a16:creationId xmlns:a16="http://schemas.microsoft.com/office/drawing/2014/main" id="{5A889EAF-90E4-4D6D-A6BA-CC0CFA67AAD0}"/>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E8296D4-8647-49A3-AFFC-325B92D80E0E}"/>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
            <a:extLst>
              <a:ext uri="{FF2B5EF4-FFF2-40B4-BE49-F238E27FC236}">
                <a16:creationId xmlns:a16="http://schemas.microsoft.com/office/drawing/2014/main" id="{849C2080-A77C-4F19-9415-28E54CA62CC2}"/>
              </a:ext>
            </a:extLst>
          </p:cNvPr>
          <p:cNvSpPr>
            <a:spLocks noGrp="1"/>
          </p:cNvSpPr>
          <p:nvPr>
            <p:ph type="pic" sz="quarter" idx="15" hasCustomPrompt="1"/>
          </p:nvPr>
        </p:nvSpPr>
        <p:spPr>
          <a:xfrm>
            <a:off x="-5619" y="0"/>
            <a:ext cx="7005640" cy="6385186"/>
          </a:xfrm>
          <a:solidFill>
            <a:schemeClr val="bg2"/>
          </a:solidFill>
        </p:spPr>
        <p:txBody>
          <a:bodyPr vert="horz" lIns="0" tIns="45720" rIns="91440" bIns="1512000" rtlCol="0" anchor="ctr" anchorCtr="0">
            <a:normAutofit/>
          </a:bodyPr>
          <a:lstStyle>
            <a:lvl1pPr algn="ctr">
              <a:defRPr lang="en-GB">
                <a:solidFill>
                  <a:schemeClr val="tx1"/>
                </a:solidFill>
              </a:defRPr>
            </a:lvl1pPr>
          </a:lstStyle>
          <a:p>
            <a:pPr lvl="0" algn="ctr"/>
            <a:r>
              <a:rPr lang="en-GB"/>
              <a:t>Click icon to insert picture</a:t>
            </a:r>
          </a:p>
        </p:txBody>
      </p:sp>
      <p:sp>
        <p:nvSpPr>
          <p:cNvPr id="12" name="Title 11">
            <a:extLst>
              <a:ext uri="{FF2B5EF4-FFF2-40B4-BE49-F238E27FC236}">
                <a16:creationId xmlns:a16="http://schemas.microsoft.com/office/drawing/2014/main" id="{CDFB73D7-1864-4020-B836-9C7116584BA5}"/>
              </a:ext>
            </a:extLst>
          </p:cNvPr>
          <p:cNvSpPr>
            <a:spLocks noGrp="1"/>
          </p:cNvSpPr>
          <p:nvPr>
            <p:ph type="title" hasCustomPrompt="1"/>
          </p:nvPr>
        </p:nvSpPr>
        <p:spPr>
          <a:xfrm>
            <a:off x="7664195" y="1130404"/>
            <a:ext cx="4223005" cy="677523"/>
          </a:xfrm>
        </p:spPr>
        <p:txBody>
          <a:bodyPr>
            <a:normAutofit/>
          </a:bodyPr>
          <a:lstStyle>
            <a:lvl1pPr>
              <a:defRPr sz="3200"/>
            </a:lvl1pPr>
          </a:lstStyle>
          <a:p>
            <a:r>
              <a:rPr lang="en-US"/>
              <a:t>AGENDA</a:t>
            </a:r>
            <a:endParaRPr lang="en-GB"/>
          </a:p>
        </p:txBody>
      </p:sp>
      <p:sp>
        <p:nvSpPr>
          <p:cNvPr id="5" name="Rectangle 4">
            <a:extLst>
              <a:ext uri="{FF2B5EF4-FFF2-40B4-BE49-F238E27FC236}">
                <a16:creationId xmlns:a16="http://schemas.microsoft.com/office/drawing/2014/main" id="{11ABC85B-C8EA-4272-A959-54A1067F9289}"/>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 </a:t>
            </a: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a:p>
            <a:pPr marL="228600" marR="0" lvl="0" indent="-228600" algn="l" defTabSz="914400" rtl="0" eaLnBrk="1" fontAlgn="auto" latinLnBrk="0" hangingPunct="1">
              <a:lnSpc>
                <a:spcPct val="100000"/>
              </a:lnSpc>
              <a:spcBef>
                <a:spcPts val="0"/>
              </a:spcBef>
              <a:spcAft>
                <a:spcPts val="600"/>
              </a:spcAft>
              <a:buClrTx/>
              <a:buSzTx/>
              <a:buFontTx/>
              <a:buAutoNum type="arabicParenR"/>
              <a:tabLst/>
              <a:defRPr/>
            </a:pPr>
            <a:r>
              <a:rPr lang="en-GB" sz="1050">
                <a:solidFill>
                  <a:schemeClr val="accent1"/>
                </a:solidFill>
              </a:rPr>
              <a:t>Right click the picture and select ‘send to back’</a:t>
            </a:r>
          </a:p>
        </p:txBody>
      </p:sp>
      <p:sp>
        <p:nvSpPr>
          <p:cNvPr id="15" name="Rectangle 14">
            <a:extLst>
              <a:ext uri="{FF2B5EF4-FFF2-40B4-BE49-F238E27FC236}">
                <a16:creationId xmlns:a16="http://schemas.microsoft.com/office/drawing/2014/main" id="{BBA5280D-47A4-477C-91A7-CA86F8C5AE0D}"/>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6" name="TextBox 5">
            <a:extLst>
              <a:ext uri="{FF2B5EF4-FFF2-40B4-BE49-F238E27FC236}">
                <a16:creationId xmlns:a16="http://schemas.microsoft.com/office/drawing/2014/main" id="{1AB42E5F-F6FB-486B-86E1-E0821CBB581C}"/>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FDFFF965-5E44-46D7-88FE-15E78F5F4F85}"/>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91004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photo, person, water, old&#10;&#10;Description automatically generated">
            <a:extLst>
              <a:ext uri="{FF2B5EF4-FFF2-40B4-BE49-F238E27FC236}">
                <a16:creationId xmlns:a16="http://schemas.microsoft.com/office/drawing/2014/main" id="{5779FD22-35BA-4E77-8C08-B569C219A5D0}"/>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23" name="Rectangle 22">
            <a:extLst>
              <a:ext uri="{FF2B5EF4-FFF2-40B4-BE49-F238E27FC236}">
                <a16:creationId xmlns:a16="http://schemas.microsoft.com/office/drawing/2014/main" id="{CC0B2D55-82D7-4441-B7D4-2C2D2ED7F645}"/>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B78BB6-C14F-482D-9E8F-45C1A69E04CC}"/>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a:xfrm>
            <a:off x="358775" y="214133"/>
            <a:ext cx="11472863" cy="677523"/>
          </a:xfrm>
        </p:spPr>
        <p:txBody>
          <a:bodyP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47A29F-643C-4190-A838-D065557CF119}"/>
              </a:ext>
            </a:extLst>
          </p:cNvPr>
          <p:cNvSpPr>
            <a:spLocks noGrp="1"/>
          </p:cNvSpPr>
          <p:nvPr>
            <p:ph idx="1"/>
          </p:nvPr>
        </p:nvSpPr>
        <p:spPr>
          <a:xfrm>
            <a:off x="358775" y="1079500"/>
            <a:ext cx="11472863" cy="5165725"/>
          </a:xfrm>
        </p:spPr>
        <p:txBody>
          <a:bodyPr/>
          <a:lstStyle>
            <a:lvl1pPr marL="0" indent="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7B64BC0-C64C-4A17-A6A8-C82F3C4E80DE}"/>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21AD83DC-F8CA-42C7-B21F-4866D6F8DAA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10" name="TextBox 9">
            <a:extLst>
              <a:ext uri="{FF2B5EF4-FFF2-40B4-BE49-F238E27FC236}">
                <a16:creationId xmlns:a16="http://schemas.microsoft.com/office/drawing/2014/main" id="{1A650C55-6B4D-4588-9A5E-ACFB966A459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1" name="TextBox 10">
            <a:extLst>
              <a:ext uri="{FF2B5EF4-FFF2-40B4-BE49-F238E27FC236}">
                <a16:creationId xmlns:a16="http://schemas.microsoft.com/office/drawing/2014/main" id="{B175FD7F-ACB1-4E52-BF7F-716BC8B7F49F}"/>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37569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photo, person, water, old&#10;&#10;Description automatically generated">
            <a:extLst>
              <a:ext uri="{FF2B5EF4-FFF2-40B4-BE49-F238E27FC236}">
                <a16:creationId xmlns:a16="http://schemas.microsoft.com/office/drawing/2014/main" id="{1528CEC9-C87D-4488-8E42-7B529A043FAB}"/>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02CFBFA-A3F4-4F7D-A228-6945CDCC27D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227851-AFFD-40FC-A32F-27F970CD83BA}"/>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C0F81F-8693-409F-A3E2-76310CFD469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4">
            <a:extLst>
              <a:ext uri="{FF2B5EF4-FFF2-40B4-BE49-F238E27FC236}">
                <a16:creationId xmlns:a16="http://schemas.microsoft.com/office/drawing/2014/main" id="{940763ED-EC79-4E39-82EE-EB9719713B92}"/>
              </a:ext>
            </a:extLst>
          </p:cNvPr>
          <p:cNvSpPr>
            <a:spLocks noGrp="1"/>
          </p:cNvSpPr>
          <p:nvPr>
            <p:ph type="sldNum" sz="quarter" idx="12"/>
          </p:nvPr>
        </p:nvSpPr>
        <p:spPr>
          <a:xfrm>
            <a:off x="11831637" y="6483507"/>
            <a:ext cx="365980" cy="307774"/>
          </a:xfrm>
        </p:spPr>
        <p:txBody>
          <a:bodyPr/>
          <a:lstStyle/>
          <a:p>
            <a:fld id="{C7CDA862-96DC-4F2E-B8EE-450732EFABAA}" type="slidenum">
              <a:rPr lang="en-GB" smtClean="0"/>
              <a:t>‹#›</a:t>
            </a:fld>
            <a:endParaRPr lang="en-GB"/>
          </a:p>
        </p:txBody>
      </p:sp>
      <p:sp>
        <p:nvSpPr>
          <p:cNvPr id="16" name="TextBox 15">
            <a:extLst>
              <a:ext uri="{FF2B5EF4-FFF2-40B4-BE49-F238E27FC236}">
                <a16:creationId xmlns:a16="http://schemas.microsoft.com/office/drawing/2014/main" id="{4E453A2E-F966-4D5A-94DF-ED1A89066F9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8" name="TextBox 17">
            <a:extLst>
              <a:ext uri="{FF2B5EF4-FFF2-40B4-BE49-F238E27FC236}">
                <a16:creationId xmlns:a16="http://schemas.microsoft.com/office/drawing/2014/main" id="{35BE4796-B9A5-4673-8A1C-87363E3F4516}"/>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5658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A picture containing photo, person, water, old&#10;&#10;Description automatically generated">
            <a:extLst>
              <a:ext uri="{FF2B5EF4-FFF2-40B4-BE49-F238E27FC236}">
                <a16:creationId xmlns:a16="http://schemas.microsoft.com/office/drawing/2014/main" id="{9933302D-24CC-4F93-8195-771E984866A4}"/>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2" name="Title 1">
            <a:extLst>
              <a:ext uri="{FF2B5EF4-FFF2-40B4-BE49-F238E27FC236}">
                <a16:creationId xmlns:a16="http://schemas.microsoft.com/office/drawing/2014/main" id="{CAD79C2B-B744-447A-B8BA-4A401C059514}"/>
              </a:ext>
            </a:extLst>
          </p:cNvPr>
          <p:cNvSpPr>
            <a:spLocks noGrp="1"/>
          </p:cNvSpPr>
          <p:nvPr>
            <p:ph type="title"/>
          </p:nvPr>
        </p:nvSpPr>
        <p:spPr/>
        <p:txBody>
          <a:bodyPr/>
          <a:lstStyle/>
          <a:p>
            <a:r>
              <a:rPr lang="en-US"/>
              <a:t>Click to edit Master title style</a:t>
            </a:r>
            <a:endParaRPr lang="en-GB"/>
          </a:p>
        </p:txBody>
      </p:sp>
      <p:sp>
        <p:nvSpPr>
          <p:cNvPr id="9" name="Rectangle 8">
            <a:extLst>
              <a:ext uri="{FF2B5EF4-FFF2-40B4-BE49-F238E27FC236}">
                <a16:creationId xmlns:a16="http://schemas.microsoft.com/office/drawing/2014/main" id="{91DD9EDF-8A07-489D-8088-AF0DA4A44FED}"/>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ECC200-123E-43EC-BF5C-E7E3EC18911A}"/>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8E9F5D-0368-45CE-AD8D-809B0E3AA163}"/>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733CB03-57D4-4549-9CCF-E9C6E729AE6F}"/>
              </a:ext>
            </a:extLst>
          </p:cNvPr>
          <p:cNvSpPr>
            <a:spLocks noGrp="1"/>
          </p:cNvSpPr>
          <p:nvPr>
            <p:ph type="body" sz="quarter" idx="13"/>
          </p:nvPr>
        </p:nvSpPr>
        <p:spPr>
          <a:xfrm>
            <a:off x="358775"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7">
            <a:extLst>
              <a:ext uri="{FF2B5EF4-FFF2-40B4-BE49-F238E27FC236}">
                <a16:creationId xmlns:a16="http://schemas.microsoft.com/office/drawing/2014/main" id="{DA55E4DC-9EAF-4E02-A6E7-59603CD98BB8}"/>
              </a:ext>
            </a:extLst>
          </p:cNvPr>
          <p:cNvSpPr>
            <a:spLocks noGrp="1"/>
          </p:cNvSpPr>
          <p:nvPr>
            <p:ph type="body" sz="quarter" idx="14"/>
          </p:nvPr>
        </p:nvSpPr>
        <p:spPr>
          <a:xfrm>
            <a:off x="6335212"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CD3DF10-7E38-4A1E-9F2A-43CAD78CD3EC}"/>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2E14F144-B394-4BC2-BE84-9C7448D83FB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4" name="TextBox 3">
            <a:extLst>
              <a:ext uri="{FF2B5EF4-FFF2-40B4-BE49-F238E27FC236}">
                <a16:creationId xmlns:a16="http://schemas.microsoft.com/office/drawing/2014/main" id="{C4CC888A-7549-4226-9842-1FCEBEA6F9C9}"/>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2" name="TextBox 11">
            <a:extLst>
              <a:ext uri="{FF2B5EF4-FFF2-40B4-BE49-F238E27FC236}">
                <a16:creationId xmlns:a16="http://schemas.microsoft.com/office/drawing/2014/main" id="{BB9AE501-E87C-4F71-B3A0-6F0B256F2EFB}"/>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5943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9"/>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Picture 3" descr="A picture containing photo, person, water, old&#10;&#10;Description automatically generated">
            <a:extLst>
              <a:ext uri="{FF2B5EF4-FFF2-40B4-BE49-F238E27FC236}">
                <a16:creationId xmlns:a16="http://schemas.microsoft.com/office/drawing/2014/main" id="{0B1DF0A3-DA62-4C0B-BA35-0A98FDF6F275}"/>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0D8671D-BF76-4174-B410-152191915012}"/>
              </a:ext>
            </a:extLst>
          </p:cNvPr>
          <p:cNvSpPr/>
          <p:nvPr userDrawn="1"/>
        </p:nvSpPr>
        <p:spPr>
          <a:xfrm>
            <a:off x="6553200"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6"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Content Placeholder 18">
            <a:extLst>
              <a:ext uri="{FF2B5EF4-FFF2-40B4-BE49-F238E27FC236}">
                <a16:creationId xmlns:a16="http://schemas.microsoft.com/office/drawing/2014/main" id="{38BC2407-2B37-44CC-AD36-A26E0DD00D22}"/>
              </a:ext>
            </a:extLst>
          </p:cNvPr>
          <p:cNvSpPr>
            <a:spLocks noGrp="1"/>
          </p:cNvSpPr>
          <p:nvPr>
            <p:ph sz="quarter" idx="20" hasCustomPrompt="1"/>
          </p:nvPr>
        </p:nvSpPr>
        <p:spPr>
          <a:xfrm>
            <a:off x="6659301"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5280026" cy="2440554"/>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cxnSp>
        <p:nvCxnSpPr>
          <p:cNvPr id="9" name="Straight Connector 8">
            <a:extLst>
              <a:ext uri="{FF2B5EF4-FFF2-40B4-BE49-F238E27FC236}">
                <a16:creationId xmlns:a16="http://schemas.microsoft.com/office/drawing/2014/main" id="{6E4AFFAA-7600-4EDE-A5CC-C8B484F7863C}"/>
              </a:ext>
            </a:extLst>
          </p:cNvPr>
          <p:cNvCxnSpPr>
            <a:cxnSpLocks/>
          </p:cNvCxnSpPr>
          <p:nvPr userDrawn="1"/>
        </p:nvCxnSpPr>
        <p:spPr>
          <a:xfrm>
            <a:off x="6095206" y="1096989"/>
            <a:ext cx="0" cy="51482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63A43A4-9D19-4E3D-B676-BA471BA1CA83}"/>
              </a:ext>
            </a:extLst>
          </p:cNvPr>
          <p:cNvSpPr>
            <a:spLocks noGrp="1"/>
          </p:cNvSpPr>
          <p:nvPr>
            <p:ph type="body" sz="quarter" idx="18"/>
          </p:nvPr>
        </p:nvSpPr>
        <p:spPr>
          <a:xfrm>
            <a:off x="6553200" y="3805234"/>
            <a:ext cx="5258613" cy="2439991"/>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DA23595A-CC7D-4B7A-8D53-7DC5B37FC1A0}"/>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5" name="TextBox 4">
            <a:extLst>
              <a:ext uri="{FF2B5EF4-FFF2-40B4-BE49-F238E27FC236}">
                <a16:creationId xmlns:a16="http://schemas.microsoft.com/office/drawing/2014/main" id="{F0F9A431-7ACC-4E77-86C3-BB9A1397538C}"/>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5" name="TextBox 14">
            <a:extLst>
              <a:ext uri="{FF2B5EF4-FFF2-40B4-BE49-F238E27FC236}">
                <a16:creationId xmlns:a16="http://schemas.microsoft.com/office/drawing/2014/main" id="{343FF33A-BFCC-43FE-8682-5B6244DAD9D4}"/>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9132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x Content with Description">
    <p:spTree>
      <p:nvGrpSpPr>
        <p:cNvPr id="1" name=""/>
        <p:cNvGrpSpPr/>
        <p:nvPr/>
      </p:nvGrpSpPr>
      <p:grpSpPr>
        <a:xfrm>
          <a:off x="0" y="0"/>
          <a:ext cx="0" cy="0"/>
          <a:chOff x="0" y="0"/>
          <a:chExt cx="0" cy="0"/>
        </a:xfrm>
      </p:grpSpPr>
      <p:pic>
        <p:nvPicPr>
          <p:cNvPr id="4" name="Picture 3" descr="A picture containing photo, person, water, old&#10;&#10;Description automatically generated">
            <a:extLst>
              <a:ext uri="{FF2B5EF4-FFF2-40B4-BE49-F238E27FC236}">
                <a16:creationId xmlns:a16="http://schemas.microsoft.com/office/drawing/2014/main" id="{0976A4C1-3D2A-48CB-96C9-C345868A4A4A}"/>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7"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3752850" cy="2440554"/>
          </a:xfrm>
        </p:spPr>
        <p:txBody>
          <a:bodyPr lIns="72000" tIns="144000" rIns="144000" bIns="144000"/>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184717"/>
            <a:ext cx="3565453" cy="2441133"/>
          </a:xfrm>
        </p:spPr>
        <p:txBody>
          <a:bodyPr bIns="1512000" anchor="ctr" anchorCtr="0"/>
          <a:lstStyle>
            <a:lvl1pPr algn="ctr">
              <a:defRPr b="0">
                <a:solidFill>
                  <a:schemeClr val="tx1"/>
                </a:solidFill>
              </a:defRPr>
            </a:lvl1pPr>
          </a:lstStyle>
          <a:p>
            <a:pPr lvl="0"/>
            <a:r>
              <a:rPr lang="en-US"/>
              <a:t>Click icons to insert graph,</a:t>
            </a:r>
            <a:br>
              <a:rPr lang="en-US"/>
            </a:br>
            <a:r>
              <a:rPr lang="en-US"/>
              <a:t> picture or smart art. </a:t>
            </a:r>
          </a:p>
        </p:txBody>
      </p:sp>
      <p:sp>
        <p:nvSpPr>
          <p:cNvPr id="17" name="Rectangle 16">
            <a:extLst>
              <a:ext uri="{FF2B5EF4-FFF2-40B4-BE49-F238E27FC236}">
                <a16:creationId xmlns:a16="http://schemas.microsoft.com/office/drawing/2014/main" id="{F8BBCEBD-19E9-4394-8F14-8F146FAC8CEA}"/>
              </a:ext>
            </a:extLst>
          </p:cNvPr>
          <p:cNvSpPr/>
          <p:nvPr userDrawn="1"/>
        </p:nvSpPr>
        <p:spPr>
          <a:xfrm>
            <a:off x="4219575"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 Placeholder 14">
            <a:extLst>
              <a:ext uri="{FF2B5EF4-FFF2-40B4-BE49-F238E27FC236}">
                <a16:creationId xmlns:a16="http://schemas.microsoft.com/office/drawing/2014/main" id="{11E268E3-0FB2-420D-ACDD-E4678AC5A919}"/>
              </a:ext>
            </a:extLst>
          </p:cNvPr>
          <p:cNvSpPr>
            <a:spLocks noGrp="1"/>
          </p:cNvSpPr>
          <p:nvPr>
            <p:ph type="body" sz="quarter" idx="20"/>
          </p:nvPr>
        </p:nvSpPr>
        <p:spPr>
          <a:xfrm>
            <a:off x="4219576"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a:extLst>
              <a:ext uri="{FF2B5EF4-FFF2-40B4-BE49-F238E27FC236}">
                <a16:creationId xmlns:a16="http://schemas.microsoft.com/office/drawing/2014/main" id="{92EE81F1-DB81-4AB7-B732-38A2E1A55538}"/>
              </a:ext>
            </a:extLst>
          </p:cNvPr>
          <p:cNvSpPr>
            <a:spLocks noGrp="1"/>
          </p:cNvSpPr>
          <p:nvPr>
            <p:ph sz="quarter" idx="21" hasCustomPrompt="1"/>
          </p:nvPr>
        </p:nvSpPr>
        <p:spPr>
          <a:xfrm>
            <a:off x="4302375"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20" name="Rectangle 19">
            <a:extLst>
              <a:ext uri="{FF2B5EF4-FFF2-40B4-BE49-F238E27FC236}">
                <a16:creationId xmlns:a16="http://schemas.microsoft.com/office/drawing/2014/main" id="{76444A17-7A9E-4CD0-B047-48651B71EC0E}"/>
              </a:ext>
            </a:extLst>
          </p:cNvPr>
          <p:cNvSpPr/>
          <p:nvPr userDrawn="1"/>
        </p:nvSpPr>
        <p:spPr>
          <a:xfrm>
            <a:off x="8100200"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Text Placeholder 14">
            <a:extLst>
              <a:ext uri="{FF2B5EF4-FFF2-40B4-BE49-F238E27FC236}">
                <a16:creationId xmlns:a16="http://schemas.microsoft.com/office/drawing/2014/main" id="{AB3DF17A-DE50-4B7C-BDB0-9E2D34B558B7}"/>
              </a:ext>
            </a:extLst>
          </p:cNvPr>
          <p:cNvSpPr>
            <a:spLocks noGrp="1"/>
          </p:cNvSpPr>
          <p:nvPr>
            <p:ph type="body" sz="quarter" idx="22"/>
          </p:nvPr>
        </p:nvSpPr>
        <p:spPr>
          <a:xfrm>
            <a:off x="8100201"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8">
            <a:extLst>
              <a:ext uri="{FF2B5EF4-FFF2-40B4-BE49-F238E27FC236}">
                <a16:creationId xmlns:a16="http://schemas.microsoft.com/office/drawing/2014/main" id="{6D0829DF-D88C-43DA-8A90-BDE4E4678F46}"/>
              </a:ext>
            </a:extLst>
          </p:cNvPr>
          <p:cNvSpPr>
            <a:spLocks noGrp="1"/>
          </p:cNvSpPr>
          <p:nvPr>
            <p:ph sz="quarter" idx="23" hasCustomPrompt="1"/>
          </p:nvPr>
        </p:nvSpPr>
        <p:spPr>
          <a:xfrm>
            <a:off x="8183000"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8" name="Rectangle 7">
            <a:extLst>
              <a:ext uri="{FF2B5EF4-FFF2-40B4-BE49-F238E27FC236}">
                <a16:creationId xmlns:a16="http://schemas.microsoft.com/office/drawing/2014/main" id="{49D8CF66-3110-43FD-A66D-8C48745A29E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5" name="TextBox 4">
            <a:extLst>
              <a:ext uri="{FF2B5EF4-FFF2-40B4-BE49-F238E27FC236}">
                <a16:creationId xmlns:a16="http://schemas.microsoft.com/office/drawing/2014/main" id="{3AA521F7-2542-4FAD-83EE-AD3801E10519}"/>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ED83EC2A-CA03-4952-BEF5-26527219CD0F}"/>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0675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3" descr="A picture containing photo, person, water, old&#10;&#10;Description automatically generated">
            <a:extLst>
              <a:ext uri="{FF2B5EF4-FFF2-40B4-BE49-F238E27FC236}">
                <a16:creationId xmlns:a16="http://schemas.microsoft.com/office/drawing/2014/main" id="{EA755EA6-3ABD-4BA0-95A0-CDC93F982318}"/>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18">
            <a:extLst>
              <a:ext uri="{FF2B5EF4-FFF2-40B4-BE49-F238E27FC236}">
                <a16:creationId xmlns:a16="http://schemas.microsoft.com/office/drawing/2014/main" id="{A30FEACF-44B9-46C6-BAE5-E4A8FB2ACE0E}"/>
              </a:ext>
            </a:extLst>
          </p:cNvPr>
          <p:cNvSpPr>
            <a:spLocks noGrp="1"/>
          </p:cNvSpPr>
          <p:nvPr>
            <p:ph sz="quarter" idx="14" hasCustomPrompt="1"/>
          </p:nvPr>
        </p:nvSpPr>
        <p:spPr>
          <a:xfrm>
            <a:off x="358775" y="1377387"/>
            <a:ext cx="6754813" cy="4641388"/>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3" name="Text Placeholder 16">
            <a:extLst>
              <a:ext uri="{FF2B5EF4-FFF2-40B4-BE49-F238E27FC236}">
                <a16:creationId xmlns:a16="http://schemas.microsoft.com/office/drawing/2014/main" id="{CF6ED3F2-545A-4045-83E2-85CE47C10C39}"/>
              </a:ext>
            </a:extLst>
          </p:cNvPr>
          <p:cNvSpPr>
            <a:spLocks noGrp="1"/>
          </p:cNvSpPr>
          <p:nvPr>
            <p:ph type="body" sz="quarter" idx="13"/>
          </p:nvPr>
        </p:nvSpPr>
        <p:spPr>
          <a:xfrm>
            <a:off x="7970838" y="1079500"/>
            <a:ext cx="3860800" cy="5165726"/>
          </a:xfrm>
          <a:solidFill>
            <a:schemeClr val="bg1"/>
          </a:solidFill>
          <a:ln w="19050">
            <a:solidFill>
              <a:schemeClr val="bg2"/>
            </a:solid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5" name="Straight Connector 24">
            <a:extLst>
              <a:ext uri="{FF2B5EF4-FFF2-40B4-BE49-F238E27FC236}">
                <a16:creationId xmlns:a16="http://schemas.microsoft.com/office/drawing/2014/main" id="{D36E8088-D018-49C8-B64A-C35F3337C3AF}"/>
              </a:ext>
            </a:extLst>
          </p:cNvPr>
          <p:cNvCxnSpPr>
            <a:cxnSpLocks/>
          </p:cNvCxnSpPr>
          <p:nvPr userDrawn="1"/>
        </p:nvCxnSpPr>
        <p:spPr>
          <a:xfrm>
            <a:off x="7542213" y="1079499"/>
            <a:ext cx="0" cy="516572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62EE0-DBDC-4660-88E5-8069ED608F3C}"/>
              </a:ext>
            </a:extLst>
          </p:cNvPr>
          <p:cNvSpPr>
            <a:spLocks noGrp="1"/>
          </p:cNvSpPr>
          <p:nvPr>
            <p:ph type="title"/>
          </p:nvPr>
        </p:nvSpPr>
        <p:spPr/>
        <p:txBody>
          <a:bodyPr/>
          <a:lstStyle/>
          <a:p>
            <a:r>
              <a:rPr lang="en-US"/>
              <a:t>Click to edit Master title style</a:t>
            </a:r>
            <a:endParaRPr lang="en-GB"/>
          </a:p>
        </p:txBody>
      </p:sp>
      <p:sp>
        <p:nvSpPr>
          <p:cNvPr id="10" name="Rectangle 9">
            <a:extLst>
              <a:ext uri="{FF2B5EF4-FFF2-40B4-BE49-F238E27FC236}">
                <a16:creationId xmlns:a16="http://schemas.microsoft.com/office/drawing/2014/main" id="{BB2FB1AF-234B-4143-97ED-9C8F43C407A9}"/>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3" name="TextBox 2">
            <a:extLst>
              <a:ext uri="{FF2B5EF4-FFF2-40B4-BE49-F238E27FC236}">
                <a16:creationId xmlns:a16="http://schemas.microsoft.com/office/drawing/2014/main" id="{3E4051E7-A002-4E32-8D9A-E6302E688465}"/>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1" name="TextBox 10">
            <a:extLst>
              <a:ext uri="{FF2B5EF4-FFF2-40B4-BE49-F238E27FC236}">
                <a16:creationId xmlns:a16="http://schemas.microsoft.com/office/drawing/2014/main" id="{F583180F-8F5E-454B-BD45-C2DA7E069121}"/>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0384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descr="A picture containing photo, person, water, old&#10;&#10;Description automatically generated">
            <a:extLst>
              <a:ext uri="{FF2B5EF4-FFF2-40B4-BE49-F238E27FC236}">
                <a16:creationId xmlns:a16="http://schemas.microsoft.com/office/drawing/2014/main" id="{8CD11260-0581-46EE-BB41-5702455AC8E4}"/>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37060CB-6C6D-4902-9D5B-2E0A441DF8CF}"/>
              </a:ext>
            </a:extLst>
          </p:cNvPr>
          <p:cNvSpPr>
            <a:spLocks noGrp="1"/>
          </p:cNvSpPr>
          <p:nvPr>
            <p:ph type="title"/>
          </p:nvPr>
        </p:nvSpPr>
        <p:spPr/>
        <p:txBody>
          <a:bodyPr/>
          <a:lstStyle/>
          <a:p>
            <a:r>
              <a:rPr lang="en-US"/>
              <a:t>Click to edit Master title style</a:t>
            </a:r>
            <a:endParaRPr lang="en-GB"/>
          </a:p>
        </p:txBody>
      </p:sp>
      <p:sp>
        <p:nvSpPr>
          <p:cNvPr id="15" name="Text Placeholder 16">
            <a:extLst>
              <a:ext uri="{FF2B5EF4-FFF2-40B4-BE49-F238E27FC236}">
                <a16:creationId xmlns:a16="http://schemas.microsoft.com/office/drawing/2014/main" id="{EDA8EE8D-BCC6-41AC-9730-34BCC9D11B8A}"/>
              </a:ext>
            </a:extLst>
          </p:cNvPr>
          <p:cNvSpPr>
            <a:spLocks noGrp="1"/>
          </p:cNvSpPr>
          <p:nvPr>
            <p:ph type="body" sz="quarter" idx="13"/>
          </p:nvPr>
        </p:nvSpPr>
        <p:spPr>
          <a:xfrm>
            <a:off x="8078788" y="1079500"/>
            <a:ext cx="3752850" cy="5165726"/>
          </a:xfrm>
          <a:noFill/>
          <a:ln w="19050">
            <a:no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230DE52B-AC6E-4D7D-9014-DDD86267B140}"/>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a:t>
            </a:r>
            <a:endParaRPr lang="en-GB" sz="1050">
              <a:solidFill>
                <a:schemeClr val="accent1"/>
              </a:solidFill>
            </a:endParaRP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p:txBody>
      </p:sp>
      <p:sp>
        <p:nvSpPr>
          <p:cNvPr id="2" name="Rectangle 1">
            <a:extLst>
              <a:ext uri="{FF2B5EF4-FFF2-40B4-BE49-F238E27FC236}">
                <a16:creationId xmlns:a16="http://schemas.microsoft.com/office/drawing/2014/main" id="{DB4CDA92-D250-4FFB-812F-84C7097A387A}"/>
              </a:ext>
            </a:extLst>
          </p:cNvPr>
          <p:cNvSpPr/>
          <p:nvPr userDrawn="1"/>
        </p:nvSpPr>
        <p:spPr>
          <a:xfrm>
            <a:off x="358774" y="1079499"/>
            <a:ext cx="7612064" cy="5165726"/>
          </a:xfrm>
          <a:prstGeom prst="rect">
            <a:avLst/>
          </a:prstGeom>
          <a:solidFill>
            <a:schemeClr val="bg1"/>
          </a:solidFill>
          <a:ln w="19050">
            <a:solidFill>
              <a:schemeClr val="bg2"/>
            </a:solidFill>
          </a:ln>
        </p:spPr>
        <p:txBody>
          <a:bodyPr vert="horz" lIns="180000" tIns="45720" rIns="144000" bIns="45720" rtlCol="0" anchor="ctr">
            <a:noAutofit/>
          </a:bodyPr>
          <a:lstStyle/>
          <a:p>
            <a:pPr lvl="0" indent="0">
              <a:lnSpc>
                <a:spcPct val="100000"/>
              </a:lnSpc>
              <a:spcBef>
                <a:spcPts val="0"/>
              </a:spcBef>
              <a:spcAft>
                <a:spcPts val="600"/>
              </a:spcAft>
              <a:buFont typeface="Arial" panose="020B0604020202020204" pitchFamily="34" charset="0"/>
              <a:buNone/>
            </a:pPr>
            <a:endParaRPr lang="en-GB" sz="1400" b="0" baseline="0">
              <a:solidFill>
                <a:schemeClr val="tx1"/>
              </a:solidFill>
            </a:endParaRPr>
          </a:p>
        </p:txBody>
      </p:sp>
      <p:sp>
        <p:nvSpPr>
          <p:cNvPr id="3" name="Picture Placeholder 2">
            <a:extLst>
              <a:ext uri="{FF2B5EF4-FFF2-40B4-BE49-F238E27FC236}">
                <a16:creationId xmlns:a16="http://schemas.microsoft.com/office/drawing/2014/main" id="{5625D060-DCC4-4A8F-A926-5209A77E868F}"/>
              </a:ext>
            </a:extLst>
          </p:cNvPr>
          <p:cNvSpPr>
            <a:spLocks noGrp="1"/>
          </p:cNvSpPr>
          <p:nvPr>
            <p:ph type="pic" sz="quarter" idx="15" hasCustomPrompt="1"/>
          </p:nvPr>
        </p:nvSpPr>
        <p:spPr>
          <a:xfrm>
            <a:off x="526642" y="1220216"/>
            <a:ext cx="7291477" cy="4884293"/>
          </a:xfrm>
          <a:solidFill>
            <a:schemeClr val="bg2"/>
          </a:solidFill>
        </p:spPr>
        <p:txBody>
          <a:bodyPr vert="horz" lIns="0" tIns="45720" rIns="91440" bIns="1512000" rtlCol="0" anchor="ctr" anchorCtr="0">
            <a:normAutofit/>
          </a:bodyPr>
          <a:lstStyle>
            <a:lvl1pPr algn="ctr">
              <a:defRPr lang="en-GB"/>
            </a:lvl1pPr>
          </a:lstStyle>
          <a:p>
            <a:pPr lvl="0" algn="ctr"/>
            <a:r>
              <a:rPr lang="en-GB"/>
              <a:t>Click icon to insert picture</a:t>
            </a:r>
          </a:p>
        </p:txBody>
      </p:sp>
      <p:sp>
        <p:nvSpPr>
          <p:cNvPr id="12" name="Rectangle 11">
            <a:extLst>
              <a:ext uri="{FF2B5EF4-FFF2-40B4-BE49-F238E27FC236}">
                <a16:creationId xmlns:a16="http://schemas.microsoft.com/office/drawing/2014/main" id="{7571853E-D270-49A9-BEC5-F964AF2924B1}"/>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11" name="TextBox 10">
            <a:extLst>
              <a:ext uri="{FF2B5EF4-FFF2-40B4-BE49-F238E27FC236}">
                <a16:creationId xmlns:a16="http://schemas.microsoft.com/office/drawing/2014/main" id="{159D9FAC-A31D-4172-BCF5-E5B45BEF006D}"/>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8" name="TextBox 17">
            <a:extLst>
              <a:ext uri="{FF2B5EF4-FFF2-40B4-BE49-F238E27FC236}">
                <a16:creationId xmlns:a16="http://schemas.microsoft.com/office/drawing/2014/main" id="{C12FB40C-724F-43F0-AC72-9B0AFF21EFB0}"/>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678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A picture containing photo, person, water, old&#10;&#10;Description automatically generated">
            <a:extLst>
              <a:ext uri="{FF2B5EF4-FFF2-40B4-BE49-F238E27FC236}">
                <a16:creationId xmlns:a16="http://schemas.microsoft.com/office/drawing/2014/main" id="{7267B731-0246-4429-96C7-F3B349502603}"/>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0973" r="15612" b="21530"/>
          <a:stretch/>
        </p:blipFill>
        <p:spPr>
          <a:xfrm>
            <a:off x="-2" y="0"/>
            <a:ext cx="12192001" cy="6499428"/>
          </a:xfrm>
          <a:prstGeom prst="rect">
            <a:avLst/>
          </a:prstGeom>
        </p:spPr>
      </p:pic>
      <p:sp>
        <p:nvSpPr>
          <p:cNvPr id="12" name="Rectangle 11">
            <a:extLst>
              <a:ext uri="{FF2B5EF4-FFF2-40B4-BE49-F238E27FC236}">
                <a16:creationId xmlns:a16="http://schemas.microsoft.com/office/drawing/2014/main" id="{0842469E-CC52-479B-B3FC-33CA86D15D6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907EED-4426-4CB4-87B7-5D5A2D437DFF}"/>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362DD43-05DC-4055-A188-7D08FED90DB4}"/>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3" name="TextBox 2">
            <a:extLst>
              <a:ext uri="{FF2B5EF4-FFF2-40B4-BE49-F238E27FC236}">
                <a16:creationId xmlns:a16="http://schemas.microsoft.com/office/drawing/2014/main" id="{1239AC10-92FB-4F83-864B-1402B6568FA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8" name="TextBox 7">
            <a:extLst>
              <a:ext uri="{FF2B5EF4-FFF2-40B4-BE49-F238E27FC236}">
                <a16:creationId xmlns:a16="http://schemas.microsoft.com/office/drawing/2014/main" id="{FD1A0457-5101-4507-A8B9-F7DDAE9E24BE}"/>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47155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nship Stairwe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pic>
        <p:nvPicPr>
          <p:cNvPr id="6" name="Picture 5">
            <a:extLst>
              <a:ext uri="{FF2B5EF4-FFF2-40B4-BE49-F238E27FC236}">
                <a16:creationId xmlns:a16="http://schemas.microsoft.com/office/drawing/2014/main" id="{6B96172B-9A14-4BA5-9C0F-899E396CAB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672" t="270" r="18979" b="407"/>
          <a:stretch/>
        </p:blipFill>
        <p:spPr>
          <a:xfrm>
            <a:off x="0" y="0"/>
            <a:ext cx="6040437" cy="6858000"/>
          </a:xfrm>
          <a:prstGeom prst="rect">
            <a:avLst/>
          </a:prstGeom>
        </p:spPr>
      </p:pic>
      <p:grpSp>
        <p:nvGrpSpPr>
          <p:cNvPr id="11" name="Group 10">
            <a:extLst>
              <a:ext uri="{FF2B5EF4-FFF2-40B4-BE49-F238E27FC236}">
                <a16:creationId xmlns:a16="http://schemas.microsoft.com/office/drawing/2014/main" id="{969DE319-E07A-4E51-8FE2-8856AEF22D19}"/>
              </a:ext>
            </a:extLst>
          </p:cNvPr>
          <p:cNvGrpSpPr/>
          <p:nvPr userDrawn="1"/>
        </p:nvGrpSpPr>
        <p:grpSpPr>
          <a:xfrm>
            <a:off x="9055275" y="5346544"/>
            <a:ext cx="2776363" cy="1024341"/>
            <a:chOff x="6503991" y="5346544"/>
            <a:chExt cx="2776363" cy="1024341"/>
          </a:xfrm>
        </p:grpSpPr>
        <p:pic>
          <p:nvPicPr>
            <p:cNvPr id="14" name="Picture 13">
              <a:extLst>
                <a:ext uri="{FF2B5EF4-FFF2-40B4-BE49-F238E27FC236}">
                  <a16:creationId xmlns:a16="http://schemas.microsoft.com/office/drawing/2014/main" id="{C8F6E714-57D5-4A82-85D7-160DE9A1D7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7" name="Picture 16" descr="A close up of a sign&#10;&#10;Description automatically generated">
              <a:extLst>
                <a:ext uri="{FF2B5EF4-FFF2-40B4-BE49-F238E27FC236}">
                  <a16:creationId xmlns:a16="http://schemas.microsoft.com/office/drawing/2014/main" id="{E8ACB41B-A446-4645-AB84-35C8B20753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18592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 not us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5B27D-3BB1-4E07-9C43-DF4D40C6446C}"/>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Rectangle 3">
            <a:extLst>
              <a:ext uri="{FF2B5EF4-FFF2-40B4-BE49-F238E27FC236}">
                <a16:creationId xmlns:a16="http://schemas.microsoft.com/office/drawing/2014/main" id="{150EA2F8-EC71-4727-984A-253C55E07C8B}"/>
              </a:ext>
            </a:extLst>
          </p:cNvPr>
          <p:cNvSpPr/>
          <p:nvPr userDrawn="1"/>
        </p:nvSpPr>
        <p:spPr>
          <a:xfrm>
            <a:off x="0"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Please do not use any layouts </a:t>
            </a:r>
            <a:br>
              <a:rPr lang="en-GB" sz="4800"/>
            </a:br>
            <a:r>
              <a:rPr lang="en-GB" sz="4800"/>
              <a:t>that appear after this.</a:t>
            </a:r>
          </a:p>
        </p:txBody>
      </p:sp>
    </p:spTree>
    <p:extLst>
      <p:ext uri="{BB962C8B-B14F-4D97-AF65-F5344CB8AC3E}">
        <p14:creationId xmlns:p14="http://schemas.microsoft.com/office/powerpoint/2010/main" val="3711475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9DFA47C-12F0-44FE-992F-4E079AB14024}"/>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2" name="Rectangle 1">
            <a:extLst>
              <a:ext uri="{FF2B5EF4-FFF2-40B4-BE49-F238E27FC236}">
                <a16:creationId xmlns:a16="http://schemas.microsoft.com/office/drawing/2014/main" id="{5A889EAF-90E4-4D6D-A6BA-CC0CFA67AAD0}"/>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E8296D4-8647-49A3-AFFC-325B92D80E0E}"/>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
            <a:extLst>
              <a:ext uri="{FF2B5EF4-FFF2-40B4-BE49-F238E27FC236}">
                <a16:creationId xmlns:a16="http://schemas.microsoft.com/office/drawing/2014/main" id="{849C2080-A77C-4F19-9415-28E54CA62CC2}"/>
              </a:ext>
            </a:extLst>
          </p:cNvPr>
          <p:cNvSpPr>
            <a:spLocks noGrp="1"/>
          </p:cNvSpPr>
          <p:nvPr>
            <p:ph type="pic" sz="quarter" idx="15" hasCustomPrompt="1"/>
          </p:nvPr>
        </p:nvSpPr>
        <p:spPr>
          <a:xfrm>
            <a:off x="-5619" y="0"/>
            <a:ext cx="7005640" cy="6385186"/>
          </a:xfrm>
          <a:solidFill>
            <a:schemeClr val="bg2"/>
          </a:solidFill>
        </p:spPr>
        <p:txBody>
          <a:bodyPr vert="horz" lIns="0" tIns="45720" rIns="91440" bIns="1512000" rtlCol="0" anchor="ctr" anchorCtr="0">
            <a:normAutofit/>
          </a:bodyPr>
          <a:lstStyle>
            <a:lvl1pPr algn="ctr">
              <a:defRPr lang="en-GB">
                <a:solidFill>
                  <a:schemeClr val="tx1"/>
                </a:solidFill>
              </a:defRPr>
            </a:lvl1pPr>
          </a:lstStyle>
          <a:p>
            <a:pPr lvl="0" algn="ctr"/>
            <a:r>
              <a:rPr lang="en-GB"/>
              <a:t>Click icon to insert picture</a:t>
            </a:r>
          </a:p>
        </p:txBody>
      </p:sp>
      <p:sp>
        <p:nvSpPr>
          <p:cNvPr id="12" name="Title 11">
            <a:extLst>
              <a:ext uri="{FF2B5EF4-FFF2-40B4-BE49-F238E27FC236}">
                <a16:creationId xmlns:a16="http://schemas.microsoft.com/office/drawing/2014/main" id="{CDFB73D7-1864-4020-B836-9C7116584BA5}"/>
              </a:ext>
            </a:extLst>
          </p:cNvPr>
          <p:cNvSpPr>
            <a:spLocks noGrp="1"/>
          </p:cNvSpPr>
          <p:nvPr>
            <p:ph type="title" hasCustomPrompt="1"/>
          </p:nvPr>
        </p:nvSpPr>
        <p:spPr>
          <a:xfrm>
            <a:off x="7664195" y="1130404"/>
            <a:ext cx="4223005" cy="677523"/>
          </a:xfrm>
        </p:spPr>
        <p:txBody>
          <a:bodyPr>
            <a:normAutofit/>
          </a:bodyPr>
          <a:lstStyle>
            <a:lvl1pPr>
              <a:defRPr sz="3200"/>
            </a:lvl1pPr>
          </a:lstStyle>
          <a:p>
            <a:r>
              <a:rPr lang="en-US"/>
              <a:t>AGENDA</a:t>
            </a:r>
            <a:endParaRPr lang="en-GB"/>
          </a:p>
        </p:txBody>
      </p:sp>
      <p:sp>
        <p:nvSpPr>
          <p:cNvPr id="5" name="Rectangle 4">
            <a:extLst>
              <a:ext uri="{FF2B5EF4-FFF2-40B4-BE49-F238E27FC236}">
                <a16:creationId xmlns:a16="http://schemas.microsoft.com/office/drawing/2014/main" id="{11ABC85B-C8EA-4272-A959-54A1067F9289}"/>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 </a:t>
            </a: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a:p>
            <a:pPr marL="228600" marR="0" lvl="0" indent="-228600" algn="l" defTabSz="914400" rtl="0" eaLnBrk="1" fontAlgn="auto" latinLnBrk="0" hangingPunct="1">
              <a:lnSpc>
                <a:spcPct val="100000"/>
              </a:lnSpc>
              <a:spcBef>
                <a:spcPts val="0"/>
              </a:spcBef>
              <a:spcAft>
                <a:spcPts val="600"/>
              </a:spcAft>
              <a:buClrTx/>
              <a:buSzTx/>
              <a:buFontTx/>
              <a:buAutoNum type="arabicParenR"/>
              <a:tabLst/>
              <a:defRPr/>
            </a:pPr>
            <a:r>
              <a:rPr lang="en-GB" sz="1050">
                <a:solidFill>
                  <a:schemeClr val="accent1"/>
                </a:solidFill>
              </a:rPr>
              <a:t>Right click the picture and select ‘send to back’</a:t>
            </a:r>
          </a:p>
        </p:txBody>
      </p:sp>
      <p:sp>
        <p:nvSpPr>
          <p:cNvPr id="15" name="Rectangle 14">
            <a:extLst>
              <a:ext uri="{FF2B5EF4-FFF2-40B4-BE49-F238E27FC236}">
                <a16:creationId xmlns:a16="http://schemas.microsoft.com/office/drawing/2014/main" id="{BBA5280D-47A4-477C-91A7-CA86F8C5AE0D}"/>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6" name="TextBox 5">
            <a:extLst>
              <a:ext uri="{FF2B5EF4-FFF2-40B4-BE49-F238E27FC236}">
                <a16:creationId xmlns:a16="http://schemas.microsoft.com/office/drawing/2014/main" id="{0BE5FF50-149B-436A-B34C-6F383C9BA07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312A0552-983A-4C4B-9337-C03CC3C08C13}"/>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3823994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5FF6ED-280E-4CA3-950E-05797FE0B9DD}"/>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23" name="Rectangle 22">
            <a:extLst>
              <a:ext uri="{FF2B5EF4-FFF2-40B4-BE49-F238E27FC236}">
                <a16:creationId xmlns:a16="http://schemas.microsoft.com/office/drawing/2014/main" id="{CC0B2D55-82D7-4441-B7D4-2C2D2ED7F645}"/>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B78BB6-C14F-482D-9E8F-45C1A69E04CC}"/>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a:xfrm>
            <a:off x="358775" y="214133"/>
            <a:ext cx="11472863" cy="677523"/>
          </a:xfrm>
        </p:spPr>
        <p:txBody>
          <a:bodyP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47A29F-643C-4190-A838-D065557CF119}"/>
              </a:ext>
            </a:extLst>
          </p:cNvPr>
          <p:cNvSpPr>
            <a:spLocks noGrp="1"/>
          </p:cNvSpPr>
          <p:nvPr>
            <p:ph idx="1"/>
          </p:nvPr>
        </p:nvSpPr>
        <p:spPr>
          <a:xfrm>
            <a:off x="358775" y="1079500"/>
            <a:ext cx="11472863" cy="5165725"/>
          </a:xfrm>
        </p:spPr>
        <p:txBody>
          <a:bodyPr/>
          <a:lstStyle>
            <a:lvl1pPr marL="0" indent="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7B64BC0-C64C-4A17-A6A8-C82F3C4E80DE}"/>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21AD83DC-F8CA-42C7-B21F-4866D6F8DAA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5" name="TextBox 4">
            <a:extLst>
              <a:ext uri="{FF2B5EF4-FFF2-40B4-BE49-F238E27FC236}">
                <a16:creationId xmlns:a16="http://schemas.microsoft.com/office/drawing/2014/main" id="{5137332F-9E3E-41D5-89B0-A0105B9F12B7}"/>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9" name="TextBox 8">
            <a:extLst>
              <a:ext uri="{FF2B5EF4-FFF2-40B4-BE49-F238E27FC236}">
                <a16:creationId xmlns:a16="http://schemas.microsoft.com/office/drawing/2014/main" id="{2B773322-F50A-456B-9790-A67A40F055B9}"/>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7758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2EEE95B-B0D2-45EF-A424-BBF682CB54BA}"/>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2" name="Title 1">
            <a:extLst>
              <a:ext uri="{FF2B5EF4-FFF2-40B4-BE49-F238E27FC236}">
                <a16:creationId xmlns:a16="http://schemas.microsoft.com/office/drawing/2014/main" id="{71FA9F7E-AD94-42DC-AEEA-2A3A0171B48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13" name="Rectangle 12">
            <a:extLst>
              <a:ext uri="{FF2B5EF4-FFF2-40B4-BE49-F238E27FC236}">
                <a16:creationId xmlns:a16="http://schemas.microsoft.com/office/drawing/2014/main" id="{8DA2FCE2-B92C-4F51-BF31-CF529662BAB0}"/>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02CFBFA-A3F4-4F7D-A228-6945CDCC27D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227851-AFFD-40FC-A32F-27F970CD83BA}"/>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C0F81F-8693-409F-A3E2-76310CFD469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4">
            <a:extLst>
              <a:ext uri="{FF2B5EF4-FFF2-40B4-BE49-F238E27FC236}">
                <a16:creationId xmlns:a16="http://schemas.microsoft.com/office/drawing/2014/main" id="{940763ED-EC79-4E39-82EE-EB9719713B92}"/>
              </a:ext>
            </a:extLst>
          </p:cNvPr>
          <p:cNvSpPr>
            <a:spLocks noGrp="1"/>
          </p:cNvSpPr>
          <p:nvPr>
            <p:ph type="sldNum" sz="quarter" idx="12"/>
          </p:nvPr>
        </p:nvSpPr>
        <p:spPr>
          <a:xfrm>
            <a:off x="11831637" y="6483507"/>
            <a:ext cx="365980" cy="307774"/>
          </a:xfrm>
        </p:spPr>
        <p:txBody>
          <a:bodyPr/>
          <a:lstStyle/>
          <a:p>
            <a:fld id="{C7CDA862-96DC-4F2E-B8EE-450732EFABAA}" type="slidenum">
              <a:rPr lang="en-GB" smtClean="0"/>
              <a:t>‹#›</a:t>
            </a:fld>
            <a:endParaRPr lang="en-GB"/>
          </a:p>
        </p:txBody>
      </p:sp>
      <p:sp>
        <p:nvSpPr>
          <p:cNvPr id="7" name="TextBox 6">
            <a:extLst>
              <a:ext uri="{FF2B5EF4-FFF2-40B4-BE49-F238E27FC236}">
                <a16:creationId xmlns:a16="http://schemas.microsoft.com/office/drawing/2014/main" id="{FBF25A9B-8E6C-4AC8-8F5D-0E64FF74EE44}"/>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7456FE3C-3112-46AC-9B82-D769C2C0F047}"/>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5726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FCE05DA-2CC9-4562-9868-BEE384191DE1}"/>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2" name="Title 1">
            <a:extLst>
              <a:ext uri="{FF2B5EF4-FFF2-40B4-BE49-F238E27FC236}">
                <a16:creationId xmlns:a16="http://schemas.microsoft.com/office/drawing/2014/main" id="{CAD79C2B-B744-447A-B8BA-4A401C059514}"/>
              </a:ext>
            </a:extLst>
          </p:cNvPr>
          <p:cNvSpPr>
            <a:spLocks noGrp="1"/>
          </p:cNvSpPr>
          <p:nvPr>
            <p:ph type="title"/>
          </p:nvPr>
        </p:nvSpPr>
        <p:spPr/>
        <p:txBody>
          <a:bodyPr/>
          <a:lstStyle/>
          <a:p>
            <a:r>
              <a:rPr lang="en-US"/>
              <a:t>Click to edit Master title style</a:t>
            </a:r>
            <a:endParaRPr lang="en-GB"/>
          </a:p>
        </p:txBody>
      </p:sp>
      <p:sp>
        <p:nvSpPr>
          <p:cNvPr id="9" name="Rectangle 8">
            <a:extLst>
              <a:ext uri="{FF2B5EF4-FFF2-40B4-BE49-F238E27FC236}">
                <a16:creationId xmlns:a16="http://schemas.microsoft.com/office/drawing/2014/main" id="{91DD9EDF-8A07-489D-8088-AF0DA4A44FED}"/>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ECC200-123E-43EC-BF5C-E7E3EC18911A}"/>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8E9F5D-0368-45CE-AD8D-809B0E3AA163}"/>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733CB03-57D4-4549-9CCF-E9C6E729AE6F}"/>
              </a:ext>
            </a:extLst>
          </p:cNvPr>
          <p:cNvSpPr>
            <a:spLocks noGrp="1"/>
          </p:cNvSpPr>
          <p:nvPr>
            <p:ph type="body" sz="quarter" idx="13"/>
          </p:nvPr>
        </p:nvSpPr>
        <p:spPr>
          <a:xfrm>
            <a:off x="358775"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7">
            <a:extLst>
              <a:ext uri="{FF2B5EF4-FFF2-40B4-BE49-F238E27FC236}">
                <a16:creationId xmlns:a16="http://schemas.microsoft.com/office/drawing/2014/main" id="{DA55E4DC-9EAF-4E02-A6E7-59603CD98BB8}"/>
              </a:ext>
            </a:extLst>
          </p:cNvPr>
          <p:cNvSpPr>
            <a:spLocks noGrp="1"/>
          </p:cNvSpPr>
          <p:nvPr>
            <p:ph type="body" sz="quarter" idx="14"/>
          </p:nvPr>
        </p:nvSpPr>
        <p:spPr>
          <a:xfrm>
            <a:off x="6335212" y="1079500"/>
            <a:ext cx="5498015" cy="516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CD3DF10-7E38-4A1E-9F2A-43CAD78CD3EC}"/>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2E14F144-B394-4BC2-BE84-9C7448D83FBD}"/>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4" name="TextBox 3">
            <a:extLst>
              <a:ext uri="{FF2B5EF4-FFF2-40B4-BE49-F238E27FC236}">
                <a16:creationId xmlns:a16="http://schemas.microsoft.com/office/drawing/2014/main" id="{5DE86F7D-DB98-4796-80C3-A9946CE10968}"/>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2" name="TextBox 11">
            <a:extLst>
              <a:ext uri="{FF2B5EF4-FFF2-40B4-BE49-F238E27FC236}">
                <a16:creationId xmlns:a16="http://schemas.microsoft.com/office/drawing/2014/main" id="{B6D6CC3E-C38A-47D6-B6CE-607BC34D8FCF}"/>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30203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9"/>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F432CA9-B206-448F-9C6B-BA17C8A8ED0E}"/>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0D8671D-BF76-4174-B410-152191915012}"/>
              </a:ext>
            </a:extLst>
          </p:cNvPr>
          <p:cNvSpPr/>
          <p:nvPr userDrawn="1"/>
        </p:nvSpPr>
        <p:spPr>
          <a:xfrm>
            <a:off x="6553200"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6" y="1096989"/>
            <a:ext cx="5258615"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Content Placeholder 18">
            <a:extLst>
              <a:ext uri="{FF2B5EF4-FFF2-40B4-BE49-F238E27FC236}">
                <a16:creationId xmlns:a16="http://schemas.microsoft.com/office/drawing/2014/main" id="{38BC2407-2B37-44CC-AD36-A26E0DD00D22}"/>
              </a:ext>
            </a:extLst>
          </p:cNvPr>
          <p:cNvSpPr>
            <a:spLocks noGrp="1"/>
          </p:cNvSpPr>
          <p:nvPr>
            <p:ph sz="quarter" idx="20" hasCustomPrompt="1"/>
          </p:nvPr>
        </p:nvSpPr>
        <p:spPr>
          <a:xfrm>
            <a:off x="6659301"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5280026" cy="2440554"/>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203767"/>
            <a:ext cx="5069712" cy="2441133"/>
          </a:xfrm>
        </p:spPr>
        <p:txBody>
          <a:bodyPr bIns="1512000" anchor="ctr" anchorCtr="0"/>
          <a:lstStyle>
            <a:lvl1pPr algn="ctr">
              <a:defRPr b="0">
                <a:solidFill>
                  <a:schemeClr val="tx1"/>
                </a:solidFill>
              </a:defRPr>
            </a:lvl1pPr>
          </a:lstStyle>
          <a:p>
            <a:pPr lvl="0"/>
            <a:r>
              <a:rPr lang="en-US"/>
              <a:t>Click icons to insert graph, picture or smart art. </a:t>
            </a:r>
          </a:p>
        </p:txBody>
      </p:sp>
      <p:cxnSp>
        <p:nvCxnSpPr>
          <p:cNvPr id="9" name="Straight Connector 8">
            <a:extLst>
              <a:ext uri="{FF2B5EF4-FFF2-40B4-BE49-F238E27FC236}">
                <a16:creationId xmlns:a16="http://schemas.microsoft.com/office/drawing/2014/main" id="{6E4AFFAA-7600-4EDE-A5CC-C8B484F7863C}"/>
              </a:ext>
            </a:extLst>
          </p:cNvPr>
          <p:cNvCxnSpPr>
            <a:cxnSpLocks/>
          </p:cNvCxnSpPr>
          <p:nvPr userDrawn="1"/>
        </p:nvCxnSpPr>
        <p:spPr>
          <a:xfrm>
            <a:off x="6095206" y="1096989"/>
            <a:ext cx="0" cy="51482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63A43A4-9D19-4E3D-B676-BA471BA1CA83}"/>
              </a:ext>
            </a:extLst>
          </p:cNvPr>
          <p:cNvSpPr>
            <a:spLocks noGrp="1"/>
          </p:cNvSpPr>
          <p:nvPr>
            <p:ph type="body" sz="quarter" idx="18"/>
          </p:nvPr>
        </p:nvSpPr>
        <p:spPr>
          <a:xfrm>
            <a:off x="6553200" y="3805234"/>
            <a:ext cx="5258613" cy="2439991"/>
          </a:xfrm>
        </p:spPr>
        <p:txBody>
          <a:bodyPr lIns="144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DA23595A-CC7D-4B7A-8D53-7DC5B37FC1A0}"/>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5" name="TextBox 4">
            <a:extLst>
              <a:ext uri="{FF2B5EF4-FFF2-40B4-BE49-F238E27FC236}">
                <a16:creationId xmlns:a16="http://schemas.microsoft.com/office/drawing/2014/main" id="{C032B653-1A98-4824-A6B2-540FBE450851}"/>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5" name="TextBox 14">
            <a:extLst>
              <a:ext uri="{FF2B5EF4-FFF2-40B4-BE49-F238E27FC236}">
                <a16:creationId xmlns:a16="http://schemas.microsoft.com/office/drawing/2014/main" id="{135664BC-2C85-43C1-B395-9941ED818B4D}"/>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290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Content with Description">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F03E436-C664-4117-93BE-0B349697E08B}"/>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12" name="Rectangle 11">
            <a:extLst>
              <a:ext uri="{FF2B5EF4-FFF2-40B4-BE49-F238E27FC236}">
                <a16:creationId xmlns:a16="http://schemas.microsoft.com/office/drawing/2014/main" id="{0E4BC697-36B9-4E7E-BF12-07FBA9B7B13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 name="Rectangle 12">
            <a:extLst>
              <a:ext uri="{FF2B5EF4-FFF2-40B4-BE49-F238E27FC236}">
                <a16:creationId xmlns:a16="http://schemas.microsoft.com/office/drawing/2014/main" id="{4C7ACAA1-B735-4702-8521-FB05EE1829A4}"/>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7F6FF4-F699-4100-BE9A-7748E92B760E}"/>
              </a:ext>
            </a:extLst>
          </p:cNvPr>
          <p:cNvSpPr/>
          <p:nvPr userDrawn="1"/>
        </p:nvSpPr>
        <p:spPr>
          <a:xfrm>
            <a:off x="380187"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a:extLst>
              <a:ext uri="{FF2B5EF4-FFF2-40B4-BE49-F238E27FC236}">
                <a16:creationId xmlns:a16="http://schemas.microsoft.com/office/drawing/2014/main" id="{55A28A83-AC1C-485A-A316-8AA3828B496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F49C8049-D3F1-4FF3-804F-782F47C2EC3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14">
            <a:extLst>
              <a:ext uri="{FF2B5EF4-FFF2-40B4-BE49-F238E27FC236}">
                <a16:creationId xmlns:a16="http://schemas.microsoft.com/office/drawing/2014/main" id="{B6E15024-72EB-4215-9D93-B76C413108D1}"/>
              </a:ext>
            </a:extLst>
          </p:cNvPr>
          <p:cNvSpPr>
            <a:spLocks noGrp="1"/>
          </p:cNvSpPr>
          <p:nvPr>
            <p:ph type="body" sz="quarter" idx="19"/>
          </p:nvPr>
        </p:nvSpPr>
        <p:spPr>
          <a:xfrm>
            <a:off x="358776" y="3804660"/>
            <a:ext cx="3752850" cy="2440554"/>
          </a:xfrm>
        </p:spPr>
        <p:txBody>
          <a:bodyPr lIns="72000" tIns="144000" rIns="144000" bIns="144000"/>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18">
            <a:extLst>
              <a:ext uri="{FF2B5EF4-FFF2-40B4-BE49-F238E27FC236}">
                <a16:creationId xmlns:a16="http://schemas.microsoft.com/office/drawing/2014/main" id="{4B77040E-7F40-4AF6-90B9-A270D9AB876C}"/>
              </a:ext>
            </a:extLst>
          </p:cNvPr>
          <p:cNvSpPr>
            <a:spLocks noGrp="1"/>
          </p:cNvSpPr>
          <p:nvPr>
            <p:ph sz="quarter" idx="14" hasCustomPrompt="1"/>
          </p:nvPr>
        </p:nvSpPr>
        <p:spPr>
          <a:xfrm>
            <a:off x="462987" y="1184717"/>
            <a:ext cx="3565453" cy="2441133"/>
          </a:xfrm>
        </p:spPr>
        <p:txBody>
          <a:bodyPr bIns="1512000" anchor="ctr" anchorCtr="0"/>
          <a:lstStyle>
            <a:lvl1pPr algn="ctr">
              <a:defRPr b="0">
                <a:solidFill>
                  <a:schemeClr val="tx1"/>
                </a:solidFill>
              </a:defRPr>
            </a:lvl1pPr>
          </a:lstStyle>
          <a:p>
            <a:pPr lvl="0"/>
            <a:r>
              <a:rPr lang="en-US"/>
              <a:t>Click icons to insert graph,</a:t>
            </a:r>
            <a:br>
              <a:rPr lang="en-US"/>
            </a:br>
            <a:r>
              <a:rPr lang="en-US"/>
              <a:t> picture or smart art. </a:t>
            </a:r>
          </a:p>
        </p:txBody>
      </p:sp>
      <p:sp>
        <p:nvSpPr>
          <p:cNvPr id="17" name="Rectangle 16">
            <a:extLst>
              <a:ext uri="{FF2B5EF4-FFF2-40B4-BE49-F238E27FC236}">
                <a16:creationId xmlns:a16="http://schemas.microsoft.com/office/drawing/2014/main" id="{F8BBCEBD-19E9-4394-8F14-8F146FAC8CEA}"/>
              </a:ext>
            </a:extLst>
          </p:cNvPr>
          <p:cNvSpPr/>
          <p:nvPr userDrawn="1"/>
        </p:nvSpPr>
        <p:spPr>
          <a:xfrm>
            <a:off x="4219575"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 Placeholder 14">
            <a:extLst>
              <a:ext uri="{FF2B5EF4-FFF2-40B4-BE49-F238E27FC236}">
                <a16:creationId xmlns:a16="http://schemas.microsoft.com/office/drawing/2014/main" id="{11E268E3-0FB2-420D-ACDD-E4678AC5A919}"/>
              </a:ext>
            </a:extLst>
          </p:cNvPr>
          <p:cNvSpPr>
            <a:spLocks noGrp="1"/>
          </p:cNvSpPr>
          <p:nvPr>
            <p:ph type="body" sz="quarter" idx="20"/>
          </p:nvPr>
        </p:nvSpPr>
        <p:spPr>
          <a:xfrm>
            <a:off x="4219576"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a:extLst>
              <a:ext uri="{FF2B5EF4-FFF2-40B4-BE49-F238E27FC236}">
                <a16:creationId xmlns:a16="http://schemas.microsoft.com/office/drawing/2014/main" id="{92EE81F1-DB81-4AB7-B732-38A2E1A55538}"/>
              </a:ext>
            </a:extLst>
          </p:cNvPr>
          <p:cNvSpPr>
            <a:spLocks noGrp="1"/>
          </p:cNvSpPr>
          <p:nvPr>
            <p:ph sz="quarter" idx="21" hasCustomPrompt="1"/>
          </p:nvPr>
        </p:nvSpPr>
        <p:spPr>
          <a:xfrm>
            <a:off x="4302375"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20" name="Rectangle 19">
            <a:extLst>
              <a:ext uri="{FF2B5EF4-FFF2-40B4-BE49-F238E27FC236}">
                <a16:creationId xmlns:a16="http://schemas.microsoft.com/office/drawing/2014/main" id="{76444A17-7A9E-4CD0-B047-48651B71EC0E}"/>
              </a:ext>
            </a:extLst>
          </p:cNvPr>
          <p:cNvSpPr/>
          <p:nvPr userDrawn="1"/>
        </p:nvSpPr>
        <p:spPr>
          <a:xfrm>
            <a:off x="8100200" y="1093179"/>
            <a:ext cx="3731438" cy="2619349"/>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Text Placeholder 14">
            <a:extLst>
              <a:ext uri="{FF2B5EF4-FFF2-40B4-BE49-F238E27FC236}">
                <a16:creationId xmlns:a16="http://schemas.microsoft.com/office/drawing/2014/main" id="{AB3DF17A-DE50-4B7C-BDB0-9E2D34B558B7}"/>
              </a:ext>
            </a:extLst>
          </p:cNvPr>
          <p:cNvSpPr>
            <a:spLocks noGrp="1"/>
          </p:cNvSpPr>
          <p:nvPr>
            <p:ph type="body" sz="quarter" idx="22"/>
          </p:nvPr>
        </p:nvSpPr>
        <p:spPr>
          <a:xfrm>
            <a:off x="8100201" y="3804660"/>
            <a:ext cx="3731437" cy="2440554"/>
          </a:xfrm>
        </p:spPr>
        <p:txBody>
          <a:bodyPr lIns="72000" tIns="144000" rIns="144000" bIns="144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8">
            <a:extLst>
              <a:ext uri="{FF2B5EF4-FFF2-40B4-BE49-F238E27FC236}">
                <a16:creationId xmlns:a16="http://schemas.microsoft.com/office/drawing/2014/main" id="{6D0829DF-D88C-43DA-8A90-BDE4E4678F46}"/>
              </a:ext>
            </a:extLst>
          </p:cNvPr>
          <p:cNvSpPr>
            <a:spLocks noGrp="1"/>
          </p:cNvSpPr>
          <p:nvPr>
            <p:ph sz="quarter" idx="23" hasCustomPrompt="1"/>
          </p:nvPr>
        </p:nvSpPr>
        <p:spPr>
          <a:xfrm>
            <a:off x="8183000" y="1184717"/>
            <a:ext cx="3565453" cy="2441133"/>
          </a:xfrm>
        </p:spPr>
        <p:txBody>
          <a:bodyPr bIns="1512000" anchor="ctr" anchorCtr="0"/>
          <a:lstStyle>
            <a:lvl1pPr algn="ctr">
              <a:defRPr b="0">
                <a:solidFill>
                  <a:schemeClr val="tx1"/>
                </a:solidFill>
              </a:defRPr>
            </a:lvl1pPr>
          </a:lstStyle>
          <a:p>
            <a:pPr lvl="0"/>
            <a:r>
              <a:rPr lang="en-US"/>
              <a:t>Click icons to insert graph, </a:t>
            </a:r>
            <a:br>
              <a:rPr lang="en-US"/>
            </a:br>
            <a:r>
              <a:rPr lang="en-US"/>
              <a:t>picture or smart art. </a:t>
            </a:r>
          </a:p>
        </p:txBody>
      </p:sp>
      <p:sp>
        <p:nvSpPr>
          <p:cNvPr id="8" name="Rectangle 7">
            <a:extLst>
              <a:ext uri="{FF2B5EF4-FFF2-40B4-BE49-F238E27FC236}">
                <a16:creationId xmlns:a16="http://schemas.microsoft.com/office/drawing/2014/main" id="{49D8CF66-3110-43FD-A66D-8C48745A29E2}"/>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3C49EE4-675C-4E0F-AB05-4D218F3CD537}"/>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5" name="TextBox 4">
            <a:extLst>
              <a:ext uri="{FF2B5EF4-FFF2-40B4-BE49-F238E27FC236}">
                <a16:creationId xmlns:a16="http://schemas.microsoft.com/office/drawing/2014/main" id="{49F15E0C-6FB5-4F8A-99B1-DE4DB3A75347}"/>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0" name="TextBox 9">
            <a:extLst>
              <a:ext uri="{FF2B5EF4-FFF2-40B4-BE49-F238E27FC236}">
                <a16:creationId xmlns:a16="http://schemas.microsoft.com/office/drawing/2014/main" id="{B93EBE6D-20BB-4653-9357-46F5E9EE6E5C}"/>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5957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D9D86B3-A4C1-4C31-8CCF-5F4FA3C6779E}"/>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18">
            <a:extLst>
              <a:ext uri="{FF2B5EF4-FFF2-40B4-BE49-F238E27FC236}">
                <a16:creationId xmlns:a16="http://schemas.microsoft.com/office/drawing/2014/main" id="{A30FEACF-44B9-46C6-BAE5-E4A8FB2ACE0E}"/>
              </a:ext>
            </a:extLst>
          </p:cNvPr>
          <p:cNvSpPr>
            <a:spLocks noGrp="1"/>
          </p:cNvSpPr>
          <p:nvPr>
            <p:ph sz="quarter" idx="14" hasCustomPrompt="1"/>
          </p:nvPr>
        </p:nvSpPr>
        <p:spPr>
          <a:xfrm>
            <a:off x="358775" y="1377387"/>
            <a:ext cx="6754813" cy="4641388"/>
          </a:xfrm>
        </p:spPr>
        <p:txBody>
          <a:bodyPr bIns="1512000" anchor="ctr" anchorCtr="0"/>
          <a:lstStyle>
            <a:lvl1pPr algn="ctr">
              <a:defRPr b="0">
                <a:solidFill>
                  <a:schemeClr val="tx1"/>
                </a:solidFill>
              </a:defRPr>
            </a:lvl1pPr>
          </a:lstStyle>
          <a:p>
            <a:pPr lvl="0"/>
            <a:r>
              <a:rPr lang="en-US"/>
              <a:t>Click icons to insert graph, picture or smart art. </a:t>
            </a:r>
          </a:p>
        </p:txBody>
      </p:sp>
      <p:sp>
        <p:nvSpPr>
          <p:cNvPr id="23" name="Text Placeholder 16">
            <a:extLst>
              <a:ext uri="{FF2B5EF4-FFF2-40B4-BE49-F238E27FC236}">
                <a16:creationId xmlns:a16="http://schemas.microsoft.com/office/drawing/2014/main" id="{CF6ED3F2-545A-4045-83E2-85CE47C10C39}"/>
              </a:ext>
            </a:extLst>
          </p:cNvPr>
          <p:cNvSpPr>
            <a:spLocks noGrp="1"/>
          </p:cNvSpPr>
          <p:nvPr>
            <p:ph type="body" sz="quarter" idx="13"/>
          </p:nvPr>
        </p:nvSpPr>
        <p:spPr>
          <a:xfrm>
            <a:off x="7970838" y="1079500"/>
            <a:ext cx="3860800" cy="5165726"/>
          </a:xfrm>
          <a:solidFill>
            <a:schemeClr val="bg1"/>
          </a:solidFill>
          <a:ln w="19050">
            <a:solidFill>
              <a:schemeClr val="bg2"/>
            </a:solid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5" name="Straight Connector 24">
            <a:extLst>
              <a:ext uri="{FF2B5EF4-FFF2-40B4-BE49-F238E27FC236}">
                <a16:creationId xmlns:a16="http://schemas.microsoft.com/office/drawing/2014/main" id="{D36E8088-D018-49C8-B64A-C35F3337C3AF}"/>
              </a:ext>
            </a:extLst>
          </p:cNvPr>
          <p:cNvCxnSpPr>
            <a:cxnSpLocks/>
          </p:cNvCxnSpPr>
          <p:nvPr userDrawn="1"/>
        </p:nvCxnSpPr>
        <p:spPr>
          <a:xfrm>
            <a:off x="7542213" y="1079499"/>
            <a:ext cx="0" cy="516572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62EE0-DBDC-4660-88E5-8069ED608F3C}"/>
              </a:ext>
            </a:extLst>
          </p:cNvPr>
          <p:cNvSpPr>
            <a:spLocks noGrp="1"/>
          </p:cNvSpPr>
          <p:nvPr>
            <p:ph type="title"/>
          </p:nvPr>
        </p:nvSpPr>
        <p:spPr/>
        <p:txBody>
          <a:bodyPr/>
          <a:lstStyle/>
          <a:p>
            <a:r>
              <a:rPr lang="en-US"/>
              <a:t>Click to edit Master title style</a:t>
            </a:r>
            <a:endParaRPr lang="en-GB"/>
          </a:p>
        </p:txBody>
      </p:sp>
      <p:sp>
        <p:nvSpPr>
          <p:cNvPr id="10" name="Rectangle 9">
            <a:extLst>
              <a:ext uri="{FF2B5EF4-FFF2-40B4-BE49-F238E27FC236}">
                <a16:creationId xmlns:a16="http://schemas.microsoft.com/office/drawing/2014/main" id="{BB2FB1AF-234B-4143-97ED-9C8F43C407A9}"/>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12" name="TextBox 11">
            <a:extLst>
              <a:ext uri="{FF2B5EF4-FFF2-40B4-BE49-F238E27FC236}">
                <a16:creationId xmlns:a16="http://schemas.microsoft.com/office/drawing/2014/main" id="{258DA6B3-7AEA-48A7-91E1-75DAA31FBDAB}"/>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15" name="TextBox 14">
            <a:extLst>
              <a:ext uri="{FF2B5EF4-FFF2-40B4-BE49-F238E27FC236}">
                <a16:creationId xmlns:a16="http://schemas.microsoft.com/office/drawing/2014/main" id="{10F32918-38B6-44F5-B7C9-C5258EBB49BD}"/>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1147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DDE8CA1-3B8C-4FBA-B142-6CD12FCA9E0B}"/>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6" name="Rectangle 5">
            <a:extLst>
              <a:ext uri="{FF2B5EF4-FFF2-40B4-BE49-F238E27FC236}">
                <a16:creationId xmlns:a16="http://schemas.microsoft.com/office/drawing/2014/main" id="{E6F2A0AA-F6C8-466A-8A2F-54AA31C3F1EB}"/>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308F59E-86D5-48DB-9A74-4DA6FFEA4BC9}"/>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5BBCFC-57A3-4B7C-9E4B-BB25E2905F03}"/>
              </a:ext>
            </a:extLst>
          </p:cNvPr>
          <p:cNvSpPr/>
          <p:nvPr userDrawn="1"/>
        </p:nvSpPr>
        <p:spPr>
          <a:xfrm>
            <a:off x="-1" y="214133"/>
            <a:ext cx="75248" cy="677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37060CB-6C6D-4902-9D5B-2E0A441DF8CF}"/>
              </a:ext>
            </a:extLst>
          </p:cNvPr>
          <p:cNvSpPr>
            <a:spLocks noGrp="1"/>
          </p:cNvSpPr>
          <p:nvPr>
            <p:ph type="title"/>
          </p:nvPr>
        </p:nvSpPr>
        <p:spPr/>
        <p:txBody>
          <a:bodyPr/>
          <a:lstStyle/>
          <a:p>
            <a:r>
              <a:rPr lang="en-US"/>
              <a:t>Click to edit Master title style</a:t>
            </a:r>
            <a:endParaRPr lang="en-GB"/>
          </a:p>
        </p:txBody>
      </p:sp>
      <p:sp>
        <p:nvSpPr>
          <p:cNvPr id="15" name="Text Placeholder 16">
            <a:extLst>
              <a:ext uri="{FF2B5EF4-FFF2-40B4-BE49-F238E27FC236}">
                <a16:creationId xmlns:a16="http://schemas.microsoft.com/office/drawing/2014/main" id="{EDA8EE8D-BCC6-41AC-9730-34BCC9D11B8A}"/>
              </a:ext>
            </a:extLst>
          </p:cNvPr>
          <p:cNvSpPr>
            <a:spLocks noGrp="1"/>
          </p:cNvSpPr>
          <p:nvPr>
            <p:ph type="body" sz="quarter" idx="13"/>
          </p:nvPr>
        </p:nvSpPr>
        <p:spPr>
          <a:xfrm>
            <a:off x="8078788" y="1079500"/>
            <a:ext cx="3752850" cy="5165726"/>
          </a:xfrm>
          <a:noFill/>
          <a:ln w="19050">
            <a:noFill/>
          </a:ln>
        </p:spPr>
        <p:txBody>
          <a:bodyPr lIns="180000" anchor="ct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230DE52B-AC6E-4D7D-9014-DDD86267B140}"/>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a:t>
            </a:r>
            <a:endParaRPr lang="en-GB" sz="1050">
              <a:solidFill>
                <a:schemeClr val="accent1"/>
              </a:solidFill>
            </a:endParaRP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p:txBody>
      </p:sp>
      <p:sp>
        <p:nvSpPr>
          <p:cNvPr id="2" name="Rectangle 1">
            <a:extLst>
              <a:ext uri="{FF2B5EF4-FFF2-40B4-BE49-F238E27FC236}">
                <a16:creationId xmlns:a16="http://schemas.microsoft.com/office/drawing/2014/main" id="{DB4CDA92-D250-4FFB-812F-84C7097A387A}"/>
              </a:ext>
            </a:extLst>
          </p:cNvPr>
          <p:cNvSpPr/>
          <p:nvPr userDrawn="1"/>
        </p:nvSpPr>
        <p:spPr>
          <a:xfrm>
            <a:off x="358774" y="1079499"/>
            <a:ext cx="7612064" cy="5165726"/>
          </a:xfrm>
          <a:prstGeom prst="rect">
            <a:avLst/>
          </a:prstGeom>
          <a:solidFill>
            <a:schemeClr val="bg1"/>
          </a:solidFill>
          <a:ln w="19050">
            <a:solidFill>
              <a:schemeClr val="bg2"/>
            </a:solidFill>
          </a:ln>
        </p:spPr>
        <p:txBody>
          <a:bodyPr vert="horz" lIns="180000" tIns="45720" rIns="144000" bIns="45720" rtlCol="0" anchor="ctr">
            <a:noAutofit/>
          </a:bodyPr>
          <a:lstStyle/>
          <a:p>
            <a:pPr lvl="0" indent="0">
              <a:lnSpc>
                <a:spcPct val="100000"/>
              </a:lnSpc>
              <a:spcBef>
                <a:spcPts val="0"/>
              </a:spcBef>
              <a:spcAft>
                <a:spcPts val="600"/>
              </a:spcAft>
              <a:buFont typeface="Arial" panose="020B0604020202020204" pitchFamily="34" charset="0"/>
              <a:buNone/>
            </a:pPr>
            <a:endParaRPr lang="en-GB" sz="1400" b="0" baseline="0">
              <a:solidFill>
                <a:schemeClr val="tx1"/>
              </a:solidFill>
            </a:endParaRPr>
          </a:p>
        </p:txBody>
      </p:sp>
      <p:sp>
        <p:nvSpPr>
          <p:cNvPr id="3" name="Picture Placeholder 2">
            <a:extLst>
              <a:ext uri="{FF2B5EF4-FFF2-40B4-BE49-F238E27FC236}">
                <a16:creationId xmlns:a16="http://schemas.microsoft.com/office/drawing/2014/main" id="{5625D060-DCC4-4A8F-A926-5209A77E868F}"/>
              </a:ext>
            </a:extLst>
          </p:cNvPr>
          <p:cNvSpPr>
            <a:spLocks noGrp="1"/>
          </p:cNvSpPr>
          <p:nvPr>
            <p:ph type="pic" sz="quarter" idx="15" hasCustomPrompt="1"/>
          </p:nvPr>
        </p:nvSpPr>
        <p:spPr>
          <a:xfrm>
            <a:off x="526642" y="1220216"/>
            <a:ext cx="7291477" cy="4884293"/>
          </a:xfrm>
          <a:solidFill>
            <a:schemeClr val="bg2"/>
          </a:solidFill>
        </p:spPr>
        <p:txBody>
          <a:bodyPr vert="horz" lIns="0" tIns="45720" rIns="91440" bIns="1512000" rtlCol="0" anchor="ctr" anchorCtr="0">
            <a:normAutofit/>
          </a:bodyPr>
          <a:lstStyle>
            <a:lvl1pPr algn="ctr">
              <a:defRPr lang="en-GB"/>
            </a:lvl1pPr>
          </a:lstStyle>
          <a:p>
            <a:pPr lvl="0" algn="ctr"/>
            <a:r>
              <a:rPr lang="en-GB"/>
              <a:t>Click icon to insert picture</a:t>
            </a:r>
          </a:p>
        </p:txBody>
      </p:sp>
      <p:sp>
        <p:nvSpPr>
          <p:cNvPr id="12" name="Rectangle 11">
            <a:extLst>
              <a:ext uri="{FF2B5EF4-FFF2-40B4-BE49-F238E27FC236}">
                <a16:creationId xmlns:a16="http://schemas.microsoft.com/office/drawing/2014/main" id="{7571853E-D270-49A9-BEC5-F964AF2924B1}"/>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11D3B1E-36A0-4201-BE25-6821B987D4E1}"/>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20" name="TextBox 19">
            <a:extLst>
              <a:ext uri="{FF2B5EF4-FFF2-40B4-BE49-F238E27FC236}">
                <a16:creationId xmlns:a16="http://schemas.microsoft.com/office/drawing/2014/main" id="{96E981F2-D449-4459-84A7-054B0A04327C}"/>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22" name="TextBox 21">
            <a:extLst>
              <a:ext uri="{FF2B5EF4-FFF2-40B4-BE49-F238E27FC236}">
                <a16:creationId xmlns:a16="http://schemas.microsoft.com/office/drawing/2014/main" id="{AD518CFC-84C5-4CE6-9A1D-B04E1CDD0E2A}"/>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2834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0"/>
                                  </p:stCondLst>
                                  <p:childTnLst>
                                    <p:animMotion origin="layout" path="M -0.01718 -0.00023 L -4.79167E-6 -7.40741E-7 " pathEditMode="relative" rAng="0" ptsTypes="AA">
                                      <p:cBhvr>
                                        <p:cTn id="9" dur="500" fill="hold"/>
                                        <p:tgtEl>
                                          <p:spTgt spid="1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42469E-CC52-479B-B3FC-33CA86D15D6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907EED-4426-4CB4-87B7-5D5A2D437DFF}"/>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362DD43-05DC-4055-A188-7D08FED90DB4}"/>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pic>
        <p:nvPicPr>
          <p:cNvPr id="2" name="Picture 1" descr="A close up of a logo&#10;&#10;Description automatically generated">
            <a:extLst>
              <a:ext uri="{FF2B5EF4-FFF2-40B4-BE49-F238E27FC236}">
                <a16:creationId xmlns:a16="http://schemas.microsoft.com/office/drawing/2014/main" id="{4D98B1D2-3BD3-4DF1-8065-DD5F385DDCE2}"/>
              </a:ext>
            </a:extLst>
          </p:cNvPr>
          <p:cNvPicPr>
            <a:picLocks noChangeAspect="1"/>
          </p:cNvPicPr>
          <p:nvPr userDrawn="1"/>
        </p:nvPicPr>
        <p:blipFill>
          <a:blip r:embed="rId2">
            <a:alphaModFix amt="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50" t="2118" r="9568" b="21222"/>
          <a:stretch>
            <a:fillRect/>
          </a:stretch>
        </p:blipFill>
        <p:spPr>
          <a:xfrm rot="1858934" flipH="1">
            <a:off x="-770168" y="-2683541"/>
            <a:ext cx="13732334" cy="11738450"/>
          </a:xfrm>
          <a:custGeom>
            <a:avLst/>
            <a:gdLst>
              <a:gd name="connsiteX0" fmla="*/ 13732334 w 13732334"/>
              <a:gd name="connsiteY0" fmla="*/ 6276104 h 11738450"/>
              <a:gd name="connsiteX1" fmla="*/ 3279803 w 13732334"/>
              <a:gd name="connsiteY1" fmla="*/ 0 h 11738450"/>
              <a:gd name="connsiteX2" fmla="*/ 0 w 13732334"/>
              <a:gd name="connsiteY2" fmla="*/ 5462346 h 11738450"/>
              <a:gd name="connsiteX3" fmla="*/ 10452530 w 13732334"/>
              <a:gd name="connsiteY3" fmla="*/ 11738450 h 11738450"/>
            </a:gdLst>
            <a:ahLst/>
            <a:cxnLst>
              <a:cxn ang="0">
                <a:pos x="connsiteX0" y="connsiteY0"/>
              </a:cxn>
              <a:cxn ang="0">
                <a:pos x="connsiteX1" y="connsiteY1"/>
              </a:cxn>
              <a:cxn ang="0">
                <a:pos x="connsiteX2" y="connsiteY2"/>
              </a:cxn>
              <a:cxn ang="0">
                <a:pos x="connsiteX3" y="connsiteY3"/>
              </a:cxn>
            </a:cxnLst>
            <a:rect l="l" t="t" r="r" b="b"/>
            <a:pathLst>
              <a:path w="13732334" h="11738450">
                <a:moveTo>
                  <a:pt x="13732334" y="6276104"/>
                </a:moveTo>
                <a:lnTo>
                  <a:pt x="3279803" y="0"/>
                </a:lnTo>
                <a:lnTo>
                  <a:pt x="0" y="5462346"/>
                </a:lnTo>
                <a:lnTo>
                  <a:pt x="10452530" y="11738450"/>
                </a:lnTo>
                <a:close/>
              </a:path>
            </a:pathLst>
          </a:custGeom>
        </p:spPr>
      </p:pic>
      <p:sp>
        <p:nvSpPr>
          <p:cNvPr id="3" name="TextBox 2">
            <a:extLst>
              <a:ext uri="{FF2B5EF4-FFF2-40B4-BE49-F238E27FC236}">
                <a16:creationId xmlns:a16="http://schemas.microsoft.com/office/drawing/2014/main" id="{4E4A5AC4-1451-4C3F-A0E5-E38C800B35FE}"/>
              </a:ext>
            </a:extLst>
          </p:cNvPr>
          <p:cNvSpPr txBox="1"/>
          <p:nvPr userDrawn="1"/>
        </p:nvSpPr>
        <p:spPr>
          <a:xfrm>
            <a:off x="8438196" y="6513647"/>
            <a:ext cx="3302417" cy="261610"/>
          </a:xfrm>
          <a:prstGeom prst="rect">
            <a:avLst/>
          </a:prstGeom>
          <a:noFill/>
        </p:spPr>
        <p:txBody>
          <a:bodyPr wrap="square" rIns="0" rtlCol="0">
            <a:spAutoFit/>
          </a:bodyPr>
          <a:lstStyle/>
          <a:p>
            <a:pPr algn="r">
              <a:buClr>
                <a:schemeClr val="accent3"/>
              </a:buClr>
            </a:pPr>
            <a:r>
              <a:rPr lang="en-GB" sz="1100" b="0">
                <a:solidFill>
                  <a:schemeClr val="bg1"/>
                </a:solidFill>
                <a:latin typeface="+mj-lt"/>
                <a:cs typeface="Calibri" panose="020F0502020204030204" pitchFamily="34" charset="0"/>
              </a:rPr>
              <a:t>NCI Designated Comprehensive Cancer Center</a:t>
            </a:r>
          </a:p>
        </p:txBody>
      </p:sp>
      <p:sp>
        <p:nvSpPr>
          <p:cNvPr id="8" name="TextBox 7">
            <a:extLst>
              <a:ext uri="{FF2B5EF4-FFF2-40B4-BE49-F238E27FC236}">
                <a16:creationId xmlns:a16="http://schemas.microsoft.com/office/drawing/2014/main" id="{7D352C06-C9F5-46F8-939C-D8B005C0CE5B}"/>
              </a:ext>
            </a:extLst>
          </p:cNvPr>
          <p:cNvSpPr txBox="1"/>
          <p:nvPr userDrawn="1"/>
        </p:nvSpPr>
        <p:spPr>
          <a:xfrm>
            <a:off x="355600" y="6513647"/>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8044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ell and Molecular Biology Research Pr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6" name="Picture 5" descr="A picture containing light, sitting, dark, lit&#10;&#10;Description automatically generated">
            <a:extLst>
              <a:ext uri="{FF2B5EF4-FFF2-40B4-BE49-F238E27FC236}">
                <a16:creationId xmlns:a16="http://schemas.microsoft.com/office/drawing/2014/main" id="{AF13B112-AA64-47A7-9176-49ABFD327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439" t="4102" r="903" b="22487"/>
          <a:stretch/>
        </p:blipFill>
        <p:spPr>
          <a:xfrm flipH="1">
            <a:off x="0" y="-2"/>
            <a:ext cx="6040438" cy="6858002"/>
          </a:xfrm>
          <a:prstGeom prst="rect">
            <a:avLst/>
          </a:prstGeom>
        </p:spPr>
      </p:pic>
      <p:grpSp>
        <p:nvGrpSpPr>
          <p:cNvPr id="11" name="Group 10">
            <a:extLst>
              <a:ext uri="{FF2B5EF4-FFF2-40B4-BE49-F238E27FC236}">
                <a16:creationId xmlns:a16="http://schemas.microsoft.com/office/drawing/2014/main" id="{A7A7670B-22B1-4D33-A19B-CB6937C828AA}"/>
              </a:ext>
            </a:extLst>
          </p:cNvPr>
          <p:cNvGrpSpPr/>
          <p:nvPr userDrawn="1"/>
        </p:nvGrpSpPr>
        <p:grpSpPr>
          <a:xfrm>
            <a:off x="9055275" y="5346544"/>
            <a:ext cx="2776363" cy="1024341"/>
            <a:chOff x="6503991" y="5346544"/>
            <a:chExt cx="2776363" cy="1024341"/>
          </a:xfrm>
        </p:grpSpPr>
        <p:pic>
          <p:nvPicPr>
            <p:cNvPr id="14" name="Picture 13">
              <a:extLst>
                <a:ext uri="{FF2B5EF4-FFF2-40B4-BE49-F238E27FC236}">
                  <a16:creationId xmlns:a16="http://schemas.microsoft.com/office/drawing/2014/main" id="{59AF90DD-7D19-4843-BAA3-196D9B4F29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7" name="Picture 16" descr="A close up of a sign&#10;&#10;Description automatically generated">
              <a:extLst>
                <a:ext uri="{FF2B5EF4-FFF2-40B4-BE49-F238E27FC236}">
                  <a16:creationId xmlns:a16="http://schemas.microsoft.com/office/drawing/2014/main" id="{84431981-075A-4151-A722-067608893B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133273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 not us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5B27D-3BB1-4E07-9C43-DF4D40C6446C}"/>
              </a:ext>
            </a:extLst>
          </p:cNvPr>
          <p:cNvSpPr>
            <a:spLocks noGrp="1"/>
          </p:cNvSpPr>
          <p:nvPr>
            <p:ph type="sldNum" sz="quarter" idx="10"/>
          </p:nvPr>
        </p:nvSpPr>
        <p:spPr/>
        <p:txBody>
          <a:bodyPr/>
          <a:lstStyle/>
          <a:p>
            <a:fld id="{C7CDA862-96DC-4F2E-B8EE-450732EFABAA}" type="slidenum">
              <a:rPr lang="en-GB" smtClean="0"/>
              <a:pPr/>
              <a:t>‹#›</a:t>
            </a:fld>
            <a:endParaRPr lang="en-GB"/>
          </a:p>
        </p:txBody>
      </p:sp>
      <p:sp>
        <p:nvSpPr>
          <p:cNvPr id="4" name="Rectangle 3">
            <a:extLst>
              <a:ext uri="{FF2B5EF4-FFF2-40B4-BE49-F238E27FC236}">
                <a16:creationId xmlns:a16="http://schemas.microsoft.com/office/drawing/2014/main" id="{150EA2F8-EC71-4727-984A-253C55E07C8B}"/>
              </a:ext>
            </a:extLst>
          </p:cNvPr>
          <p:cNvSpPr/>
          <p:nvPr userDrawn="1"/>
        </p:nvSpPr>
        <p:spPr>
          <a:xfrm>
            <a:off x="0"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Please do not use any layouts </a:t>
            </a:r>
            <a:br>
              <a:rPr lang="en-GB" sz="4800"/>
            </a:br>
            <a:r>
              <a:rPr lang="en-GB" sz="4800"/>
              <a:t>that appear after this.</a:t>
            </a:r>
          </a:p>
        </p:txBody>
      </p:sp>
    </p:spTree>
    <p:extLst>
      <p:ext uri="{BB962C8B-B14F-4D97-AF65-F5344CB8AC3E}">
        <p14:creationId xmlns:p14="http://schemas.microsoft.com/office/powerpoint/2010/main" val="234998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ancer Immunology Research Pr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9318AFE2-6A2D-4FB5-80F0-268B1901F54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03" r="18639"/>
          <a:stretch/>
        </p:blipFill>
        <p:spPr>
          <a:xfrm>
            <a:off x="0" y="0"/>
            <a:ext cx="6040437" cy="6858000"/>
          </a:xfrm>
          <a:prstGeom prst="rect">
            <a:avLst/>
          </a:prstGeom>
        </p:spPr>
      </p:pic>
      <p:grpSp>
        <p:nvGrpSpPr>
          <p:cNvPr id="11" name="Group 10">
            <a:extLst>
              <a:ext uri="{FF2B5EF4-FFF2-40B4-BE49-F238E27FC236}">
                <a16:creationId xmlns:a16="http://schemas.microsoft.com/office/drawing/2014/main" id="{05CB6243-CD83-472C-B733-3ED6139283C3}"/>
              </a:ext>
            </a:extLst>
          </p:cNvPr>
          <p:cNvGrpSpPr/>
          <p:nvPr userDrawn="1"/>
        </p:nvGrpSpPr>
        <p:grpSpPr>
          <a:xfrm>
            <a:off x="9055275" y="5346544"/>
            <a:ext cx="2776363" cy="1024341"/>
            <a:chOff x="6503991" y="5346544"/>
            <a:chExt cx="2776363" cy="1024341"/>
          </a:xfrm>
        </p:grpSpPr>
        <p:pic>
          <p:nvPicPr>
            <p:cNvPr id="14" name="Picture 13">
              <a:extLst>
                <a:ext uri="{FF2B5EF4-FFF2-40B4-BE49-F238E27FC236}">
                  <a16:creationId xmlns:a16="http://schemas.microsoft.com/office/drawing/2014/main" id="{6DA28539-42D2-404A-9EC2-1F80F056AA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7" name="Picture 16" descr="A close up of a sign&#10;&#10;Description automatically generated">
              <a:extLst>
                <a:ext uri="{FF2B5EF4-FFF2-40B4-BE49-F238E27FC236}">
                  <a16:creationId xmlns:a16="http://schemas.microsoft.com/office/drawing/2014/main" id="{54BEEAF2-5C0F-4F2A-A45F-ED957B3516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25820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ancer Prevention and Control Research Pr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sp>
        <p:nvSpPr>
          <p:cNvPr id="7" name="Rectangle 6">
            <a:extLst>
              <a:ext uri="{FF2B5EF4-FFF2-40B4-BE49-F238E27FC236}">
                <a16:creationId xmlns:a16="http://schemas.microsoft.com/office/drawing/2014/main" id="{EC6DCFEA-1AD0-4C71-8F60-52178E5CCC0D}"/>
              </a:ext>
            </a:extLst>
          </p:cNvPr>
          <p:cNvSpPr/>
          <p:nvPr userDrawn="1"/>
        </p:nvSpPr>
        <p:spPr>
          <a:xfrm>
            <a:off x="0" y="0"/>
            <a:ext cx="6040438"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flying, air, large, people&#10;&#10;Description automatically generated">
            <a:extLst>
              <a:ext uri="{FF2B5EF4-FFF2-40B4-BE49-F238E27FC236}">
                <a16:creationId xmlns:a16="http://schemas.microsoft.com/office/drawing/2014/main" id="{B26F636E-358D-45D9-8D5A-6C380AC684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182" y="568049"/>
            <a:ext cx="5652135" cy="5652135"/>
          </a:xfrm>
          <a:prstGeom prst="rect">
            <a:avLst/>
          </a:prstGeom>
        </p:spPr>
      </p:pic>
      <p:grpSp>
        <p:nvGrpSpPr>
          <p:cNvPr id="14" name="Group 13">
            <a:extLst>
              <a:ext uri="{FF2B5EF4-FFF2-40B4-BE49-F238E27FC236}">
                <a16:creationId xmlns:a16="http://schemas.microsoft.com/office/drawing/2014/main" id="{C9616F4A-E937-490D-8D2C-C12F18627A7F}"/>
              </a:ext>
            </a:extLst>
          </p:cNvPr>
          <p:cNvGrpSpPr/>
          <p:nvPr userDrawn="1"/>
        </p:nvGrpSpPr>
        <p:grpSpPr>
          <a:xfrm>
            <a:off x="9055275" y="5346544"/>
            <a:ext cx="2776363" cy="1024341"/>
            <a:chOff x="6503991" y="5346544"/>
            <a:chExt cx="2776363" cy="1024341"/>
          </a:xfrm>
        </p:grpSpPr>
        <p:pic>
          <p:nvPicPr>
            <p:cNvPr id="17" name="Picture 16">
              <a:extLst>
                <a:ext uri="{FF2B5EF4-FFF2-40B4-BE49-F238E27FC236}">
                  <a16:creationId xmlns:a16="http://schemas.microsoft.com/office/drawing/2014/main" id="{E5001043-E928-452B-AD5D-F76C2C65664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8" name="Picture 17" descr="A close up of a sign&#10;&#10;Description automatically generated">
              <a:extLst>
                <a:ext uri="{FF2B5EF4-FFF2-40B4-BE49-F238E27FC236}">
                  <a16:creationId xmlns:a16="http://schemas.microsoft.com/office/drawing/2014/main" id="{78029B5F-C607-4757-BEC1-B871413234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40567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iscovery and developmental theraputicss research pr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007A6-7751-414D-8A71-EA5A6BC98985}"/>
              </a:ext>
            </a:extLst>
          </p:cNvPr>
          <p:cNvSpPr/>
          <p:nvPr userDrawn="1"/>
        </p:nvSpPr>
        <p:spPr>
          <a:xfrm flipH="1">
            <a:off x="6151562" y="0"/>
            <a:ext cx="6040438" cy="68579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Rectangle 12">
            <a:extLst>
              <a:ext uri="{FF2B5EF4-FFF2-40B4-BE49-F238E27FC236}">
                <a16:creationId xmlns:a16="http://schemas.microsoft.com/office/drawing/2014/main" id="{DF08CE7F-8000-4729-9B24-63C8AC781E54}"/>
              </a:ext>
            </a:extLst>
          </p:cNvPr>
          <p:cNvSpPr/>
          <p:nvPr userDrawn="1"/>
        </p:nvSpPr>
        <p:spPr>
          <a:xfrm>
            <a:off x="6040438" y="9524"/>
            <a:ext cx="107950" cy="684339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37E06-F37C-4948-876D-AB0E87508838}"/>
              </a:ext>
            </a:extLst>
          </p:cNvPr>
          <p:cNvSpPr>
            <a:spLocks noGrp="1"/>
          </p:cNvSpPr>
          <p:nvPr>
            <p:ph type="ctrTitle" hasCustomPrompt="1"/>
          </p:nvPr>
        </p:nvSpPr>
        <p:spPr>
          <a:xfrm>
            <a:off x="6584314" y="493036"/>
            <a:ext cx="5247323" cy="2391939"/>
          </a:xfrm>
          <a:noFill/>
        </p:spPr>
        <p:txBody>
          <a:bodyPr lIns="0" tIns="0" bIns="0" anchor="b">
            <a:normAutofit/>
          </a:bodyPr>
          <a:lstStyle>
            <a:lvl1pPr algn="l">
              <a:defRPr sz="2800" baseline="0">
                <a:solidFill>
                  <a:schemeClr val="bg1"/>
                </a:solidFill>
              </a:defRPr>
            </a:lvl1pPr>
          </a:lstStyle>
          <a:p>
            <a:r>
              <a:rPr lang="en-US"/>
              <a:t>CLICK TO ADD PRESENTATION title</a:t>
            </a:r>
            <a:endParaRPr lang="en-GB"/>
          </a:p>
        </p:txBody>
      </p:sp>
      <p:sp>
        <p:nvSpPr>
          <p:cNvPr id="3" name="Subtitle 2">
            <a:extLst>
              <a:ext uri="{FF2B5EF4-FFF2-40B4-BE49-F238E27FC236}">
                <a16:creationId xmlns:a16="http://schemas.microsoft.com/office/drawing/2014/main" id="{B065B0F4-ADA9-49D5-92D6-7498C28FDA55}"/>
              </a:ext>
            </a:extLst>
          </p:cNvPr>
          <p:cNvSpPr>
            <a:spLocks noGrp="1"/>
          </p:cNvSpPr>
          <p:nvPr>
            <p:ph type="subTitle" idx="1" hasCustomPrompt="1"/>
          </p:nvPr>
        </p:nvSpPr>
        <p:spPr>
          <a:xfrm>
            <a:off x="6584315" y="3192785"/>
            <a:ext cx="5247321" cy="169751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2" name="Picture 11" descr="A close up of a logo&#10;&#10;Description automatically generated">
            <a:extLst>
              <a:ext uri="{FF2B5EF4-FFF2-40B4-BE49-F238E27FC236}">
                <a16:creationId xmlns:a16="http://schemas.microsoft.com/office/drawing/2014/main" id="{39CD9A54-0CA3-4D11-867B-9A797D658401}"/>
              </a:ext>
            </a:extLst>
          </p:cNvPr>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62433" r="49916" b="24917"/>
          <a:stretch/>
        </p:blipFill>
        <p:spPr>
          <a:xfrm rot="5400000">
            <a:off x="3685796" y="2443948"/>
            <a:ext cx="6890192" cy="1965006"/>
          </a:xfrm>
          <a:prstGeom prst="rect">
            <a:avLst/>
          </a:prstGeom>
        </p:spPr>
      </p:pic>
      <p:pic>
        <p:nvPicPr>
          <p:cNvPr id="6" name="Picture 5" descr="A picture containing water&#10;&#10;Description automatically generated">
            <a:extLst>
              <a:ext uri="{FF2B5EF4-FFF2-40B4-BE49-F238E27FC236}">
                <a16:creationId xmlns:a16="http://schemas.microsoft.com/office/drawing/2014/main" id="{58C49BA8-C905-4C59-9BC6-4E4C77A20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74" r="15676"/>
          <a:stretch/>
        </p:blipFill>
        <p:spPr>
          <a:xfrm>
            <a:off x="0" y="0"/>
            <a:ext cx="6040437" cy="6852920"/>
          </a:xfrm>
          <a:prstGeom prst="rect">
            <a:avLst/>
          </a:prstGeom>
        </p:spPr>
      </p:pic>
      <p:grpSp>
        <p:nvGrpSpPr>
          <p:cNvPr id="11" name="Group 10">
            <a:extLst>
              <a:ext uri="{FF2B5EF4-FFF2-40B4-BE49-F238E27FC236}">
                <a16:creationId xmlns:a16="http://schemas.microsoft.com/office/drawing/2014/main" id="{845AC1CF-37B3-41BC-84FF-3285A548A2D9}"/>
              </a:ext>
            </a:extLst>
          </p:cNvPr>
          <p:cNvGrpSpPr/>
          <p:nvPr userDrawn="1"/>
        </p:nvGrpSpPr>
        <p:grpSpPr>
          <a:xfrm>
            <a:off x="9055275" y="5346544"/>
            <a:ext cx="2776363" cy="1024341"/>
            <a:chOff x="6503991" y="5346544"/>
            <a:chExt cx="2776363" cy="1024341"/>
          </a:xfrm>
        </p:grpSpPr>
        <p:pic>
          <p:nvPicPr>
            <p:cNvPr id="14" name="Picture 13">
              <a:extLst>
                <a:ext uri="{FF2B5EF4-FFF2-40B4-BE49-F238E27FC236}">
                  <a16:creationId xmlns:a16="http://schemas.microsoft.com/office/drawing/2014/main" id="{FA7152FD-0958-4887-8028-2D493EECA76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03991" y="5372324"/>
              <a:ext cx="1276553" cy="998561"/>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7D6575-9B76-4AE1-94A2-26B72D6D5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8940" y="5346544"/>
              <a:ext cx="1161414" cy="1018420"/>
            </a:xfrm>
            <a:prstGeom prst="rect">
              <a:avLst/>
            </a:prstGeom>
          </p:spPr>
        </p:pic>
      </p:grpSp>
    </p:spTree>
    <p:extLst>
      <p:ext uri="{BB962C8B-B14F-4D97-AF65-F5344CB8AC3E}">
        <p14:creationId xmlns:p14="http://schemas.microsoft.com/office/powerpoint/2010/main" val="13633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01719 -0.00024 L 1.66667E-6 3.7037E-6 " pathEditMode="relative" rAng="0" ptsTypes="AA">
                                      <p:cBhvr>
                                        <p:cTn id="9" dur="500" fill="hold"/>
                                        <p:tgtEl>
                                          <p:spTgt spid="2"/>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250"/>
                                  </p:stCondLst>
                                  <p:childTnLst>
                                    <p:animMotion origin="layout" path="M 1.66667E-6 -0.03472 L 1.66667E-6 -1.85185E-6 " pathEditMode="relative" rAng="0" ptsTypes="AA">
                                      <p:cBhvr>
                                        <p:cTn id="14" dur="500" fill="hold"/>
                                        <p:tgtEl>
                                          <p:spTgt spid="3"/>
                                        </p:tgtEl>
                                        <p:attrNameLst>
                                          <p:attrName>ppt_x</p:attrName>
                                          <p:attrName>ppt_y</p:attrName>
                                        </p:attrNameLst>
                                      </p:cBhvr>
                                      <p:rCtr x="0" y="1736"/>
                                    </p:animMotion>
                                  </p:childTnLst>
                                </p:cTn>
                              </p:par>
                              <p:par>
                                <p:cTn id="15" presetID="2" presetClass="entr" presetSubtype="8"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250"/>
                  </p:stCondLst>
                  <p:childTnLst>
                    <p:animMotion origin="layout" path="M 1.66667E-6 -0.03472 L 1.66667E-6 -1.85185E-6 " pathEditMode="relative" rAng="0" ptsTypes="AA">
                      <p:cBhvr>
                        <p:cTn dur="500" fill="hold"/>
                        <p:tgtEl>
                          <p:spTgt spid="3"/>
                        </p:tgtEl>
                        <p:attrNameLst>
                          <p:attrName>ppt_x</p:attrName>
                          <p:attrName>ppt_y</p:attrName>
                        </p:attrNameLst>
                      </p:cBhvr>
                      <p:rCtr x="0" y="1736"/>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84BB5F9-4457-4ADA-9E5E-7AF60F5A5294}"/>
              </a:ext>
            </a:extLst>
          </p:cNvPr>
          <p:cNvSpPr>
            <a:spLocks noGrp="1"/>
          </p:cNvSpPr>
          <p:nvPr>
            <p:ph type="pic" sz="quarter" idx="10" hasCustomPrompt="1"/>
          </p:nvPr>
        </p:nvSpPr>
        <p:spPr>
          <a:xfrm>
            <a:off x="4219575" y="0"/>
            <a:ext cx="7972425" cy="6858000"/>
          </a:xfrm>
          <a:solidFill>
            <a:schemeClr val="bg2"/>
          </a:solidFill>
        </p:spPr>
        <p:txBody>
          <a:bodyPr bIns="1080000" anchor="ctr"/>
          <a:lstStyle>
            <a:lvl1pPr algn="ctr">
              <a:defRPr/>
            </a:lvl1pPr>
          </a:lstStyle>
          <a:p>
            <a:r>
              <a:rPr lang="en-GB"/>
              <a:t>Click icon to insert image </a:t>
            </a:r>
          </a:p>
        </p:txBody>
      </p:sp>
      <p:sp>
        <p:nvSpPr>
          <p:cNvPr id="10" name="Rectangle 9">
            <a:extLst>
              <a:ext uri="{FF2B5EF4-FFF2-40B4-BE49-F238E27FC236}">
                <a16:creationId xmlns:a16="http://schemas.microsoft.com/office/drawing/2014/main" id="{F17394BB-CB43-4F29-988F-1C9C5025AB2A}"/>
              </a:ext>
            </a:extLst>
          </p:cNvPr>
          <p:cNvSpPr/>
          <p:nvPr userDrawn="1"/>
        </p:nvSpPr>
        <p:spPr>
          <a:xfrm flipH="1">
            <a:off x="0" y="0"/>
            <a:ext cx="4113212" cy="68580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Rectangle 11">
            <a:extLst>
              <a:ext uri="{FF2B5EF4-FFF2-40B4-BE49-F238E27FC236}">
                <a16:creationId xmlns:a16="http://schemas.microsoft.com/office/drawing/2014/main" id="{D85C50CC-657E-436C-93D7-330C32A06B0E}"/>
              </a:ext>
            </a:extLst>
          </p:cNvPr>
          <p:cNvSpPr/>
          <p:nvPr userDrawn="1"/>
        </p:nvSpPr>
        <p:spPr>
          <a:xfrm>
            <a:off x="4113213" y="5078"/>
            <a:ext cx="107950" cy="6852922"/>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C4B1E0-E2D3-42B7-9AF0-A026BD5419F4}"/>
              </a:ext>
            </a:extLst>
          </p:cNvPr>
          <p:cNvSpPr>
            <a:spLocks noGrp="1"/>
          </p:cNvSpPr>
          <p:nvPr>
            <p:ph type="title" hasCustomPrompt="1"/>
          </p:nvPr>
        </p:nvSpPr>
        <p:spPr>
          <a:xfrm>
            <a:off x="358774" y="448900"/>
            <a:ext cx="3466659" cy="2280014"/>
          </a:xfrm>
        </p:spPr>
        <p:txBody>
          <a:bodyPr anchor="b">
            <a:normAutofit/>
          </a:bodyPr>
          <a:lstStyle>
            <a:lvl1pPr>
              <a:defRPr sz="2800">
                <a:solidFill>
                  <a:schemeClr val="bg1"/>
                </a:solidFill>
              </a:defRPr>
            </a:lvl1pPr>
          </a:lstStyle>
          <a:p>
            <a:r>
              <a:rPr lang="en-US"/>
              <a:t>Click to insert section header</a:t>
            </a:r>
            <a:endParaRPr lang="en-GB"/>
          </a:p>
        </p:txBody>
      </p:sp>
      <p:sp>
        <p:nvSpPr>
          <p:cNvPr id="13" name="Subtitle 2">
            <a:extLst>
              <a:ext uri="{FF2B5EF4-FFF2-40B4-BE49-F238E27FC236}">
                <a16:creationId xmlns:a16="http://schemas.microsoft.com/office/drawing/2014/main" id="{B08DEA7C-AD62-481C-9B4F-E60DF3C4D953}"/>
              </a:ext>
            </a:extLst>
          </p:cNvPr>
          <p:cNvSpPr>
            <a:spLocks noGrp="1"/>
          </p:cNvSpPr>
          <p:nvPr>
            <p:ph type="subTitle" idx="11" hasCustomPrompt="1"/>
          </p:nvPr>
        </p:nvSpPr>
        <p:spPr>
          <a:xfrm>
            <a:off x="358772" y="2963988"/>
            <a:ext cx="3466013" cy="15238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subtitle / speakers </a:t>
            </a:r>
            <a:endParaRPr lang="en-GB"/>
          </a:p>
        </p:txBody>
      </p:sp>
      <p:pic>
        <p:nvPicPr>
          <p:cNvPr id="17" name="Picture 16">
            <a:extLst>
              <a:ext uri="{FF2B5EF4-FFF2-40B4-BE49-F238E27FC236}">
                <a16:creationId xmlns:a16="http://schemas.microsoft.com/office/drawing/2014/main" id="{0F0A3D0C-C2F9-4381-9BA0-C8BC0E2B1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5602" y="5372324"/>
            <a:ext cx="1276553" cy="998561"/>
          </a:xfrm>
          <a:prstGeom prst="rect">
            <a:avLst/>
          </a:prstGeom>
        </p:spPr>
      </p:pic>
      <p:pic>
        <p:nvPicPr>
          <p:cNvPr id="19" name="Picture 18" descr="A close up of a sign&#10;&#10;Description automatically generated">
            <a:extLst>
              <a:ext uri="{FF2B5EF4-FFF2-40B4-BE49-F238E27FC236}">
                <a16:creationId xmlns:a16="http://schemas.microsoft.com/office/drawing/2014/main" id="{CF473E9F-8AE8-4E83-9F04-A3F1CFDA8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551" y="5346544"/>
            <a:ext cx="1161414" cy="1018420"/>
          </a:xfrm>
          <a:prstGeom prst="rect">
            <a:avLst/>
          </a:prstGeom>
        </p:spPr>
      </p:pic>
      <p:sp>
        <p:nvSpPr>
          <p:cNvPr id="3" name="Rectangle 2">
            <a:extLst>
              <a:ext uri="{FF2B5EF4-FFF2-40B4-BE49-F238E27FC236}">
                <a16:creationId xmlns:a16="http://schemas.microsoft.com/office/drawing/2014/main" id="{441CB819-40F3-4763-91D9-78A7E279FED8}"/>
              </a:ext>
            </a:extLst>
          </p:cNvPr>
          <p:cNvSpPr/>
          <p:nvPr userDrawn="1"/>
        </p:nvSpPr>
        <p:spPr>
          <a:xfrm>
            <a:off x="-2392680" y="0"/>
            <a:ext cx="2247418" cy="366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TO ADD OR CHANGE PICTURE:</a:t>
            </a:r>
            <a:br>
              <a:rPr lang="en-GB" sz="1050" b="1">
                <a:solidFill>
                  <a:schemeClr val="accent5"/>
                </a:solidFill>
              </a:rPr>
            </a:br>
            <a:endParaRPr lang="en-GB" sz="1050">
              <a:solidFill>
                <a:schemeClr val="accent5"/>
              </a:solidFill>
            </a:endParaRPr>
          </a:p>
          <a:p>
            <a:endParaRPr lang="en-GB" sz="1050">
              <a:solidFill>
                <a:schemeClr val="tx2"/>
              </a:solidFill>
            </a:endParaRPr>
          </a:p>
          <a:p>
            <a:pPr marL="228600" indent="-228600">
              <a:spcAft>
                <a:spcPts val="600"/>
              </a:spcAft>
              <a:buAutoNum type="arabicParenR"/>
            </a:pPr>
            <a:r>
              <a:rPr lang="en-GB" sz="1050">
                <a:solidFill>
                  <a:schemeClr val="accent1"/>
                </a:solidFill>
              </a:rPr>
              <a:t>Click the icon in the middle placeholder, or right click -&gt; change picture. If a picture is already inserted into the placeholder, you can change by right clicking on the picture and selecting ‘change picture.</a:t>
            </a:r>
          </a:p>
          <a:p>
            <a:pPr marL="228600" indent="-228600">
              <a:spcAft>
                <a:spcPts val="600"/>
              </a:spcAft>
              <a:buAutoNum type="arabicParenR"/>
            </a:pPr>
            <a:r>
              <a:rPr lang="en-GB" sz="1050" b="0">
                <a:solidFill>
                  <a:schemeClr val="accent1"/>
                </a:solidFill>
              </a:rPr>
              <a:t>Choose a picture </a:t>
            </a:r>
          </a:p>
          <a:p>
            <a:pPr marL="228600" indent="-228600">
              <a:spcAft>
                <a:spcPts val="600"/>
              </a:spcAft>
              <a:buAutoNum type="arabicParenR"/>
            </a:pPr>
            <a:r>
              <a:rPr lang="en-GB" sz="1050">
                <a:solidFill>
                  <a:schemeClr val="accent1"/>
                </a:solidFill>
              </a:rPr>
              <a:t>To realign the picture, simply reset the slide, or use the crop feature that can be found under the ‘picture format’ tab.</a:t>
            </a:r>
          </a:p>
          <a:p>
            <a:pPr marL="228600" marR="0" lvl="0" indent="-228600" algn="l" defTabSz="914400" rtl="0" eaLnBrk="1" fontAlgn="auto" latinLnBrk="0" hangingPunct="1">
              <a:lnSpc>
                <a:spcPct val="100000"/>
              </a:lnSpc>
              <a:spcBef>
                <a:spcPts val="0"/>
              </a:spcBef>
              <a:spcAft>
                <a:spcPts val="600"/>
              </a:spcAft>
              <a:buClrTx/>
              <a:buSzTx/>
              <a:buFontTx/>
              <a:buAutoNum type="arabicParenR"/>
              <a:tabLst/>
              <a:defRPr/>
            </a:pPr>
            <a:r>
              <a:rPr lang="en-GB" sz="1050">
                <a:solidFill>
                  <a:schemeClr val="accent1"/>
                </a:solidFill>
              </a:rPr>
              <a:t>Right click the picture and select ‘send to back’</a:t>
            </a:r>
          </a:p>
        </p:txBody>
      </p:sp>
    </p:spTree>
    <p:extLst>
      <p:ext uri="{BB962C8B-B14F-4D97-AF65-F5344CB8AC3E}">
        <p14:creationId xmlns:p14="http://schemas.microsoft.com/office/powerpoint/2010/main" val="1000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42" presetClass="path" presetSubtype="0" decel="100000" fill="hold" grpId="1" nodeType="withEffect">
                                  <p:stCondLst>
                                    <p:cond delay="250"/>
                                  </p:stCondLst>
                                  <p:childTnLst>
                                    <p:animMotion origin="layout" path="M -4.375E-6 -0.03473 L -4.375E-6 2.96296E-6 " pathEditMode="relative" rAng="0" ptsTypes="AA">
                                      <p:cBhvr>
                                        <p:cTn id="9" dur="500" fill="hold"/>
                                        <p:tgtEl>
                                          <p:spTgt spid="1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tmplLst>
          <p:tmpl>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42" presetClass="path" presetSubtype="0" decel="100000" fill="hold" nodeType="withEffect">
                  <p:stCondLst>
                    <p:cond delay="250"/>
                  </p:stCondLst>
                  <p:childTnLst>
                    <p:animMotion origin="layout" path="M -4.375E-6 -0.03473 L -4.375E-6 2.96296E-6 " pathEditMode="relative" rAng="0" ptsTypes="AA">
                      <p:cBhvr>
                        <p:cTn dur="500" fill="hold"/>
                        <p:tgtEl>
                          <p:spTgt spid="13"/>
                        </p:tgtEl>
                        <p:attrNameLst>
                          <p:attrName>ppt_x</p:attrName>
                          <p:attrName>ppt_y</p:attrName>
                        </p:attrNameLst>
                      </p:cBhvr>
                      <p:rCtr x="0" y="1736"/>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ission Statement">
    <p:spTree>
      <p:nvGrpSpPr>
        <p:cNvPr id="1" name=""/>
        <p:cNvGrpSpPr/>
        <p:nvPr/>
      </p:nvGrpSpPr>
      <p:grpSpPr>
        <a:xfrm>
          <a:off x="0" y="0"/>
          <a:ext cx="0" cy="0"/>
          <a:chOff x="0" y="0"/>
          <a:chExt cx="0" cy="0"/>
        </a:xfrm>
      </p:grpSpPr>
      <p:pic>
        <p:nvPicPr>
          <p:cNvPr id="6" name="Picture 5" descr="A close up of an object&#10;&#10;Description automatically generated">
            <a:extLst>
              <a:ext uri="{FF2B5EF4-FFF2-40B4-BE49-F238E27FC236}">
                <a16:creationId xmlns:a16="http://schemas.microsoft.com/office/drawing/2014/main" id="{977D8323-47DB-4C81-86F8-B01DD7E8C9FE}"/>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b="25000"/>
          <a:stretch/>
        </p:blipFill>
        <p:spPr>
          <a:xfrm>
            <a:off x="-1" y="0"/>
            <a:ext cx="12192001" cy="6858000"/>
          </a:xfrm>
          <a:prstGeom prst="rect">
            <a:avLst/>
          </a:prstGeom>
        </p:spPr>
      </p:pic>
      <p:sp>
        <p:nvSpPr>
          <p:cNvPr id="12" name="Rectangle 11">
            <a:extLst>
              <a:ext uri="{FF2B5EF4-FFF2-40B4-BE49-F238E27FC236}">
                <a16:creationId xmlns:a16="http://schemas.microsoft.com/office/drawing/2014/main" id="{0842469E-CC52-479B-B3FC-33CA86D15D67}"/>
              </a:ext>
            </a:extLst>
          </p:cNvPr>
          <p:cNvSpPr/>
          <p:nvPr userDrawn="1"/>
        </p:nvSpPr>
        <p:spPr>
          <a:xfrm>
            <a:off x="0" y="6430905"/>
            <a:ext cx="12192000" cy="42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907EED-4426-4CB4-87B7-5D5A2D437DFF}"/>
              </a:ext>
            </a:extLst>
          </p:cNvPr>
          <p:cNvSpPr/>
          <p:nvPr userDrawn="1"/>
        </p:nvSpPr>
        <p:spPr>
          <a:xfrm flipV="1">
            <a:off x="0" y="6385186"/>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Placeholder 4">
            <a:extLst>
              <a:ext uri="{FF2B5EF4-FFF2-40B4-BE49-F238E27FC236}">
                <a16:creationId xmlns:a16="http://schemas.microsoft.com/office/drawing/2014/main" id="{A638C305-FB8C-41B5-AAAE-D5DD86C8F8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8291" b="3105"/>
          <a:stretch/>
        </p:blipFill>
        <p:spPr>
          <a:xfrm>
            <a:off x="-12700" y="0"/>
            <a:ext cx="12204700" cy="6384925"/>
          </a:xfrm>
          <a:prstGeom prst="rect">
            <a:avLst/>
          </a:prstGeom>
        </p:spPr>
      </p:pic>
      <p:sp>
        <p:nvSpPr>
          <p:cNvPr id="11" name="Rectangle 10">
            <a:extLst>
              <a:ext uri="{FF2B5EF4-FFF2-40B4-BE49-F238E27FC236}">
                <a16:creationId xmlns:a16="http://schemas.microsoft.com/office/drawing/2014/main" id="{AD4B1002-1D63-454E-A65B-582049592F7A}"/>
              </a:ext>
            </a:extLst>
          </p:cNvPr>
          <p:cNvSpPr/>
          <p:nvPr userDrawn="1"/>
        </p:nvSpPr>
        <p:spPr>
          <a:xfrm>
            <a:off x="11826021" y="6430905"/>
            <a:ext cx="365978" cy="427095"/>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A60BB4-8A51-40B3-BDCB-354C2FB2D465}"/>
              </a:ext>
            </a:extLst>
          </p:cNvPr>
          <p:cNvSpPr>
            <a:spLocks noGrp="1"/>
          </p:cNvSpPr>
          <p:nvPr>
            <p:ph type="sldNum" sz="quarter" idx="12"/>
          </p:nvPr>
        </p:nvSpPr>
        <p:spPr/>
        <p:txBody>
          <a:bodyPr/>
          <a:lstStyle/>
          <a:p>
            <a:fld id="{C7CDA862-96DC-4F2E-B8EE-450732EFABAA}" type="slidenum">
              <a:rPr lang="en-GB" smtClean="0"/>
              <a:t>‹#›</a:t>
            </a:fld>
            <a:endParaRPr lang="en-GB"/>
          </a:p>
        </p:txBody>
      </p:sp>
      <p:sp>
        <p:nvSpPr>
          <p:cNvPr id="19" name="TextBox 18">
            <a:extLst>
              <a:ext uri="{FF2B5EF4-FFF2-40B4-BE49-F238E27FC236}">
                <a16:creationId xmlns:a16="http://schemas.microsoft.com/office/drawing/2014/main" id="{D27E7CF2-15C4-49B9-BABE-0CFACD4E82F8}"/>
              </a:ext>
            </a:extLst>
          </p:cNvPr>
          <p:cNvSpPr txBox="1"/>
          <p:nvPr userDrawn="1"/>
        </p:nvSpPr>
        <p:spPr>
          <a:xfrm>
            <a:off x="8438196" y="6519508"/>
            <a:ext cx="3302417" cy="261610"/>
          </a:xfrm>
          <a:prstGeom prst="rect">
            <a:avLst/>
          </a:prstGeom>
          <a:noFill/>
        </p:spPr>
        <p:txBody>
          <a:bodyPr wrap="square" rIns="0" rtlCol="0">
            <a:spAutoFit/>
          </a:bodyPr>
          <a:lstStyle/>
          <a:p>
            <a:pPr algn="r">
              <a:buClr>
                <a:schemeClr val="accent3"/>
              </a:buClr>
            </a:pPr>
            <a:r>
              <a:rPr lang="en-GB" sz="1050" b="0">
                <a:solidFill>
                  <a:schemeClr val="bg1"/>
                </a:solidFill>
                <a:latin typeface="+mj-lt"/>
                <a:cs typeface="Calibri" panose="020F0502020204030204" pitchFamily="34" charset="0"/>
              </a:rPr>
              <a:t>NCI Designated Comprehensive Cancer Center</a:t>
            </a:r>
          </a:p>
        </p:txBody>
      </p:sp>
      <p:sp>
        <p:nvSpPr>
          <p:cNvPr id="2" name="TextBox 1">
            <a:extLst>
              <a:ext uri="{FF2B5EF4-FFF2-40B4-BE49-F238E27FC236}">
                <a16:creationId xmlns:a16="http://schemas.microsoft.com/office/drawing/2014/main" id="{23BEDEF5-CCB4-4585-891C-E517C68612FE}"/>
              </a:ext>
            </a:extLst>
          </p:cNvPr>
          <p:cNvSpPr txBox="1"/>
          <p:nvPr userDrawn="1"/>
        </p:nvSpPr>
        <p:spPr>
          <a:xfrm>
            <a:off x="355600" y="6519508"/>
            <a:ext cx="4008056" cy="261610"/>
          </a:xfrm>
          <a:prstGeom prst="rect">
            <a:avLst/>
          </a:prstGeom>
          <a:noFill/>
        </p:spPr>
        <p:txBody>
          <a:bodyPr wrap="square" lIns="0" rIns="0" rtlCol="0">
            <a:spAutoFit/>
          </a:bodyPr>
          <a:lstStyle/>
          <a:p>
            <a:pPr algn="l">
              <a:buClr>
                <a:schemeClr val="accent3"/>
              </a:buClr>
            </a:pPr>
            <a:r>
              <a:rPr lang="en-US" sz="1100" b="0">
                <a:solidFill>
                  <a:schemeClr val="bg1"/>
                </a:solidFill>
                <a:latin typeface="+mj-lt"/>
                <a:cs typeface="Calibri" panose="020F0502020204030204" pitchFamily="34" charset="0"/>
              </a:rPr>
              <a:t>WINSHIP CANCER INSTITUTE OF EMORY UNIVERSITY</a:t>
            </a:r>
            <a:endParaRPr lang="en-GB" sz="1100" b="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1950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01E22-9415-4D3F-9156-E0457AEA455A}"/>
              </a:ext>
            </a:extLst>
          </p:cNvPr>
          <p:cNvSpPr>
            <a:spLocks noGrp="1"/>
          </p:cNvSpPr>
          <p:nvPr>
            <p:ph type="title"/>
          </p:nvPr>
        </p:nvSpPr>
        <p:spPr>
          <a:xfrm>
            <a:off x="358775" y="214133"/>
            <a:ext cx="11472863" cy="677523"/>
          </a:xfrm>
          <a:prstGeom prst="rect">
            <a:avLst/>
          </a:prstGeom>
        </p:spPr>
        <p:txBody>
          <a:bodyPr vert="horz" lIns="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EF292-D656-45CC-8E4B-2EA3F5AE7C17}"/>
              </a:ext>
            </a:extLst>
          </p:cNvPr>
          <p:cNvSpPr>
            <a:spLocks noGrp="1"/>
          </p:cNvSpPr>
          <p:nvPr>
            <p:ph type="body" idx="1"/>
          </p:nvPr>
        </p:nvSpPr>
        <p:spPr>
          <a:xfrm>
            <a:off x="358775" y="1079500"/>
            <a:ext cx="11472863" cy="5237163"/>
          </a:xfrm>
          <a:prstGeom prst="rect">
            <a:avLst/>
          </a:prstGeom>
        </p:spPr>
        <p:txBody>
          <a:bodyPr vert="horz" lIns="0" tIns="45720" rIns="0" bIns="45720" rtlCol="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Highlight level</a:t>
            </a:r>
          </a:p>
        </p:txBody>
      </p:sp>
      <p:sp>
        <p:nvSpPr>
          <p:cNvPr id="6" name="Slide Number Placeholder 5">
            <a:extLst>
              <a:ext uri="{FF2B5EF4-FFF2-40B4-BE49-F238E27FC236}">
                <a16:creationId xmlns:a16="http://schemas.microsoft.com/office/drawing/2014/main" id="{F727B34B-95C9-401D-AFD4-AC11747A8E2C}"/>
              </a:ext>
            </a:extLst>
          </p:cNvPr>
          <p:cNvSpPr>
            <a:spLocks noGrp="1"/>
          </p:cNvSpPr>
          <p:nvPr>
            <p:ph type="sldNum" sz="quarter" idx="4"/>
          </p:nvPr>
        </p:nvSpPr>
        <p:spPr>
          <a:xfrm>
            <a:off x="11831637" y="6483507"/>
            <a:ext cx="365980" cy="307774"/>
          </a:xfrm>
          <a:prstGeom prst="rect">
            <a:avLst/>
          </a:prstGeom>
        </p:spPr>
        <p:txBody>
          <a:bodyPr vert="horz" lIns="0" tIns="45720" rIns="0" bIns="45720" rtlCol="0" anchor="ctr"/>
          <a:lstStyle>
            <a:lvl1pPr algn="ctr">
              <a:defRPr sz="1000">
                <a:solidFill>
                  <a:schemeClr val="bg1"/>
                </a:solidFill>
              </a:defRPr>
            </a:lvl1pPr>
          </a:lstStyle>
          <a:p>
            <a:fld id="{C7CDA862-96DC-4F2E-B8EE-450732EFABAA}" type="slidenum">
              <a:rPr lang="en-GB" smtClean="0"/>
              <a:pPr/>
              <a:t>‹#›</a:t>
            </a:fld>
            <a:endParaRPr lang="en-GB"/>
          </a:p>
        </p:txBody>
      </p:sp>
    </p:spTree>
    <p:extLst>
      <p:ext uri="{BB962C8B-B14F-4D97-AF65-F5344CB8AC3E}">
        <p14:creationId xmlns:p14="http://schemas.microsoft.com/office/powerpoint/2010/main" val="3265512819"/>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11" r:id="rId3"/>
    <p:sldLayoutId id="2147483710" r:id="rId4"/>
    <p:sldLayoutId id="2147483716" r:id="rId5"/>
    <p:sldLayoutId id="2147483708" r:id="rId6"/>
    <p:sldLayoutId id="2147483709" r:id="rId7"/>
    <p:sldLayoutId id="2147483651" r:id="rId8"/>
    <p:sldLayoutId id="2147483655" r:id="rId9"/>
    <p:sldLayoutId id="2147483717" r:id="rId10"/>
  </p:sldLayoutIdLst>
  <p:hf hdr="0" ft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a:solidFill>
            <a:schemeClr val="tx1"/>
          </a:solidFill>
          <a:latin typeface="+mn-lt"/>
          <a:ea typeface="+mn-ea"/>
          <a:cs typeface="+mn-cs"/>
        </a:defRPr>
      </a:lvl2pPr>
      <a:lvl3pPr marL="399600" indent="-172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a:solidFill>
            <a:schemeClr val="tx1"/>
          </a:solidFill>
          <a:latin typeface="+mn-lt"/>
          <a:ea typeface="+mn-ea"/>
          <a:cs typeface="+mn-cs"/>
        </a:defRPr>
      </a:lvl3pPr>
      <a:lvl4pPr marL="6300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4pPr>
      <a:lvl5pPr marL="8568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 userDrawn="1">
          <p15:clr>
            <a:srgbClr val="F26B43"/>
          </p15:clr>
        </p15:guide>
        <p15:guide id="2" pos="7680" userDrawn="1">
          <p15:clr>
            <a:srgbClr val="F26B43"/>
          </p15:clr>
        </p15:guide>
        <p15:guide id="3" pos="224" userDrawn="1">
          <p15:clr>
            <a:srgbClr val="F26B43"/>
          </p15:clr>
        </p15:guide>
        <p15:guide id="4" pos="768" userDrawn="1">
          <p15:clr>
            <a:srgbClr val="F26B43"/>
          </p15:clr>
        </p15:guide>
        <p15:guide id="5" pos="832" userDrawn="1">
          <p15:clr>
            <a:srgbClr val="F26B43"/>
          </p15:clr>
        </p15:guide>
        <p15:guide id="6" pos="1376" userDrawn="1">
          <p15:clr>
            <a:srgbClr val="F26B43"/>
          </p15:clr>
        </p15:guide>
        <p15:guide id="7" pos="1440" userDrawn="1">
          <p15:clr>
            <a:srgbClr val="F26B43"/>
          </p15:clr>
        </p15:guide>
        <p15:guide id="8" pos="1984" userDrawn="1">
          <p15:clr>
            <a:srgbClr val="F26B43"/>
          </p15:clr>
        </p15:guide>
        <p15:guide id="9" pos="2048" userDrawn="1">
          <p15:clr>
            <a:srgbClr val="F26B43"/>
          </p15:clr>
        </p15:guide>
        <p15:guide id="10" pos="2592" userDrawn="1">
          <p15:clr>
            <a:srgbClr val="F26B43"/>
          </p15:clr>
        </p15:guide>
        <p15:guide id="11" pos="2656" userDrawn="1">
          <p15:clr>
            <a:srgbClr val="F26B43"/>
          </p15:clr>
        </p15:guide>
        <p15:guide id="12" pos="3200" userDrawn="1">
          <p15:clr>
            <a:srgbClr val="F26B43"/>
          </p15:clr>
        </p15:guide>
        <p15:guide id="13" pos="3264" userDrawn="1">
          <p15:clr>
            <a:srgbClr val="F26B43"/>
          </p15:clr>
        </p15:guide>
        <p15:guide id="14" pos="3808" userDrawn="1">
          <p15:clr>
            <a:srgbClr val="F26B43"/>
          </p15:clr>
        </p15:guide>
        <p15:guide id="15" pos="3872" userDrawn="1">
          <p15:clr>
            <a:srgbClr val="F26B43"/>
          </p15:clr>
        </p15:guide>
        <p15:guide id="16" pos="4416" userDrawn="1">
          <p15:clr>
            <a:srgbClr val="F26B43"/>
          </p15:clr>
        </p15:guide>
        <p15:guide id="17" pos="4480" userDrawn="1">
          <p15:clr>
            <a:srgbClr val="F26B43"/>
          </p15:clr>
        </p15:guide>
        <p15:guide id="18" pos="5024" userDrawn="1">
          <p15:clr>
            <a:srgbClr val="F26B43"/>
          </p15:clr>
        </p15:guide>
        <p15:guide id="19" pos="5088" userDrawn="1">
          <p15:clr>
            <a:srgbClr val="F26B43"/>
          </p15:clr>
        </p15:guide>
        <p15:guide id="20" pos="5632" userDrawn="1">
          <p15:clr>
            <a:srgbClr val="F26B43"/>
          </p15:clr>
        </p15:guide>
        <p15:guide id="21" pos="5696" userDrawn="1">
          <p15:clr>
            <a:srgbClr val="F26B43"/>
          </p15:clr>
        </p15:guide>
        <p15:guide id="22" pos="6240" userDrawn="1">
          <p15:clr>
            <a:srgbClr val="F26B43"/>
          </p15:clr>
        </p15:guide>
        <p15:guide id="23" pos="6304" userDrawn="1">
          <p15:clr>
            <a:srgbClr val="F26B43"/>
          </p15:clr>
        </p15:guide>
        <p15:guide id="24" pos="6848" userDrawn="1">
          <p15:clr>
            <a:srgbClr val="F26B43"/>
          </p15:clr>
        </p15:guide>
        <p15:guide id="25" pos="6912" userDrawn="1">
          <p15:clr>
            <a:srgbClr val="F26B43"/>
          </p15:clr>
        </p15:guide>
        <p15:guide id="26" pos="7456" userDrawn="1">
          <p15:clr>
            <a:srgbClr val="F26B43"/>
          </p15:clr>
        </p15:guide>
        <p15:guide id="27" orient="horz" userDrawn="1">
          <p15:clr>
            <a:srgbClr val="F26B43"/>
          </p15:clr>
        </p15:guide>
        <p15:guide id="28" orient="horz" pos="4320" userDrawn="1">
          <p15:clr>
            <a:srgbClr val="F26B43"/>
          </p15:clr>
        </p15:guide>
        <p15:guide id="29" orient="horz" pos="680" userDrawn="1">
          <p15:clr>
            <a:srgbClr val="F26B43"/>
          </p15:clr>
        </p15:guide>
        <p15:guide id="30" orient="horz" pos="1168" userDrawn="1">
          <p15:clr>
            <a:srgbClr val="F26B43"/>
          </p15:clr>
        </p15:guide>
        <p15:guide id="31" orient="horz" pos="1232" userDrawn="1">
          <p15:clr>
            <a:srgbClr val="F26B43"/>
          </p15:clr>
        </p15:guide>
        <p15:guide id="32" orient="horz" pos="1720" userDrawn="1">
          <p15:clr>
            <a:srgbClr val="F26B43"/>
          </p15:clr>
        </p15:guide>
        <p15:guide id="33" orient="horz" pos="1784" userDrawn="1">
          <p15:clr>
            <a:srgbClr val="F26B43"/>
          </p15:clr>
        </p15:guide>
        <p15:guide id="34" orient="horz" pos="2272" userDrawn="1">
          <p15:clr>
            <a:srgbClr val="F26B43"/>
          </p15:clr>
        </p15:guide>
        <p15:guide id="35" orient="horz" pos="2344" userDrawn="1">
          <p15:clr>
            <a:srgbClr val="F26B43"/>
          </p15:clr>
        </p15:guide>
        <p15:guide id="36" orient="horz" pos="2824" userDrawn="1">
          <p15:clr>
            <a:srgbClr val="F26B43"/>
          </p15:clr>
        </p15:guide>
        <p15:guide id="37" orient="horz" pos="2896" userDrawn="1">
          <p15:clr>
            <a:srgbClr val="F26B43"/>
          </p15:clr>
        </p15:guide>
        <p15:guide id="38" orient="horz" pos="3384" userDrawn="1">
          <p15:clr>
            <a:srgbClr val="F26B43"/>
          </p15:clr>
        </p15:guide>
        <p15:guide id="39" orient="horz" pos="3448" userDrawn="1">
          <p15:clr>
            <a:srgbClr val="F26B43"/>
          </p15:clr>
        </p15:guide>
        <p15:guide id="40"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01E22-9415-4D3F-9156-E0457AEA455A}"/>
              </a:ext>
            </a:extLst>
          </p:cNvPr>
          <p:cNvSpPr>
            <a:spLocks noGrp="1"/>
          </p:cNvSpPr>
          <p:nvPr>
            <p:ph type="title"/>
          </p:nvPr>
        </p:nvSpPr>
        <p:spPr>
          <a:xfrm>
            <a:off x="358775" y="214133"/>
            <a:ext cx="11472863" cy="677523"/>
          </a:xfrm>
          <a:prstGeom prst="rect">
            <a:avLst/>
          </a:prstGeom>
        </p:spPr>
        <p:txBody>
          <a:bodyPr vert="horz" lIns="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EF292-D656-45CC-8E4B-2EA3F5AE7C17}"/>
              </a:ext>
            </a:extLst>
          </p:cNvPr>
          <p:cNvSpPr>
            <a:spLocks noGrp="1"/>
          </p:cNvSpPr>
          <p:nvPr>
            <p:ph type="body" idx="1"/>
          </p:nvPr>
        </p:nvSpPr>
        <p:spPr>
          <a:xfrm>
            <a:off x="358775" y="1079500"/>
            <a:ext cx="11472863" cy="5237163"/>
          </a:xfrm>
          <a:prstGeom prst="rect">
            <a:avLst/>
          </a:prstGeom>
        </p:spPr>
        <p:txBody>
          <a:bodyPr vert="horz" lIns="0" tIns="45720" rIns="0" bIns="45720" rtlCol="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Highlight level</a:t>
            </a:r>
          </a:p>
        </p:txBody>
      </p:sp>
      <p:sp>
        <p:nvSpPr>
          <p:cNvPr id="6" name="Slide Number Placeholder 5">
            <a:extLst>
              <a:ext uri="{FF2B5EF4-FFF2-40B4-BE49-F238E27FC236}">
                <a16:creationId xmlns:a16="http://schemas.microsoft.com/office/drawing/2014/main" id="{F727B34B-95C9-401D-AFD4-AC11747A8E2C}"/>
              </a:ext>
            </a:extLst>
          </p:cNvPr>
          <p:cNvSpPr>
            <a:spLocks noGrp="1"/>
          </p:cNvSpPr>
          <p:nvPr>
            <p:ph type="sldNum" sz="quarter" idx="4"/>
          </p:nvPr>
        </p:nvSpPr>
        <p:spPr>
          <a:xfrm>
            <a:off x="11831637" y="6483507"/>
            <a:ext cx="365980" cy="307774"/>
          </a:xfrm>
          <a:prstGeom prst="rect">
            <a:avLst/>
          </a:prstGeom>
        </p:spPr>
        <p:txBody>
          <a:bodyPr vert="horz" lIns="0" tIns="45720" rIns="0" bIns="45720" rtlCol="0" anchor="ctr"/>
          <a:lstStyle>
            <a:lvl1pPr algn="ctr">
              <a:defRPr sz="1000">
                <a:solidFill>
                  <a:schemeClr val="bg1"/>
                </a:solidFill>
              </a:defRPr>
            </a:lvl1pPr>
          </a:lstStyle>
          <a:p>
            <a:fld id="{C7CDA862-96DC-4F2E-B8EE-450732EFABAA}" type="slidenum">
              <a:rPr lang="en-GB" smtClean="0"/>
              <a:pPr/>
              <a:t>‹#›</a:t>
            </a:fld>
            <a:endParaRPr lang="en-GB"/>
          </a:p>
        </p:txBody>
      </p:sp>
    </p:spTree>
    <p:extLst>
      <p:ext uri="{BB962C8B-B14F-4D97-AF65-F5344CB8AC3E}">
        <p14:creationId xmlns:p14="http://schemas.microsoft.com/office/powerpoint/2010/main" val="38817030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61" r:id="rId10"/>
  </p:sldLayoutIdLst>
  <p:hf hdr="0" ft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a:solidFill>
            <a:schemeClr val="tx1"/>
          </a:solidFill>
          <a:latin typeface="+mn-lt"/>
          <a:ea typeface="+mn-ea"/>
          <a:cs typeface="+mn-cs"/>
        </a:defRPr>
      </a:lvl2pPr>
      <a:lvl3pPr marL="399600" indent="-172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a:solidFill>
            <a:schemeClr val="tx1"/>
          </a:solidFill>
          <a:latin typeface="+mn-lt"/>
          <a:ea typeface="+mn-ea"/>
          <a:cs typeface="+mn-cs"/>
        </a:defRPr>
      </a:lvl3pPr>
      <a:lvl4pPr marL="6300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4pPr>
      <a:lvl5pPr marL="8568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 userDrawn="1">
          <p15:clr>
            <a:srgbClr val="F26B43"/>
          </p15:clr>
        </p15:guide>
        <p15:guide id="2" pos="7680" userDrawn="1">
          <p15:clr>
            <a:srgbClr val="F26B43"/>
          </p15:clr>
        </p15:guide>
        <p15:guide id="3" pos="224" userDrawn="1">
          <p15:clr>
            <a:srgbClr val="F26B43"/>
          </p15:clr>
        </p15:guide>
        <p15:guide id="4" pos="768" userDrawn="1">
          <p15:clr>
            <a:srgbClr val="F26B43"/>
          </p15:clr>
        </p15:guide>
        <p15:guide id="5" pos="832" userDrawn="1">
          <p15:clr>
            <a:srgbClr val="F26B43"/>
          </p15:clr>
        </p15:guide>
        <p15:guide id="6" pos="1376" userDrawn="1">
          <p15:clr>
            <a:srgbClr val="F26B43"/>
          </p15:clr>
        </p15:guide>
        <p15:guide id="7" pos="1440" userDrawn="1">
          <p15:clr>
            <a:srgbClr val="F26B43"/>
          </p15:clr>
        </p15:guide>
        <p15:guide id="8" pos="1984" userDrawn="1">
          <p15:clr>
            <a:srgbClr val="F26B43"/>
          </p15:clr>
        </p15:guide>
        <p15:guide id="9" pos="2048" userDrawn="1">
          <p15:clr>
            <a:srgbClr val="F26B43"/>
          </p15:clr>
        </p15:guide>
        <p15:guide id="10" pos="2592" userDrawn="1">
          <p15:clr>
            <a:srgbClr val="F26B43"/>
          </p15:clr>
        </p15:guide>
        <p15:guide id="11" pos="2656" userDrawn="1">
          <p15:clr>
            <a:srgbClr val="F26B43"/>
          </p15:clr>
        </p15:guide>
        <p15:guide id="12" pos="3200" userDrawn="1">
          <p15:clr>
            <a:srgbClr val="F26B43"/>
          </p15:clr>
        </p15:guide>
        <p15:guide id="13" pos="3264" userDrawn="1">
          <p15:clr>
            <a:srgbClr val="F26B43"/>
          </p15:clr>
        </p15:guide>
        <p15:guide id="14" pos="3808" userDrawn="1">
          <p15:clr>
            <a:srgbClr val="F26B43"/>
          </p15:clr>
        </p15:guide>
        <p15:guide id="15" pos="3872" userDrawn="1">
          <p15:clr>
            <a:srgbClr val="F26B43"/>
          </p15:clr>
        </p15:guide>
        <p15:guide id="16" pos="4416" userDrawn="1">
          <p15:clr>
            <a:srgbClr val="F26B43"/>
          </p15:clr>
        </p15:guide>
        <p15:guide id="17" pos="4480" userDrawn="1">
          <p15:clr>
            <a:srgbClr val="F26B43"/>
          </p15:clr>
        </p15:guide>
        <p15:guide id="18" pos="5024" userDrawn="1">
          <p15:clr>
            <a:srgbClr val="F26B43"/>
          </p15:clr>
        </p15:guide>
        <p15:guide id="19" pos="5088" userDrawn="1">
          <p15:clr>
            <a:srgbClr val="F26B43"/>
          </p15:clr>
        </p15:guide>
        <p15:guide id="20" pos="5632" userDrawn="1">
          <p15:clr>
            <a:srgbClr val="F26B43"/>
          </p15:clr>
        </p15:guide>
        <p15:guide id="21" pos="5696" userDrawn="1">
          <p15:clr>
            <a:srgbClr val="F26B43"/>
          </p15:clr>
        </p15:guide>
        <p15:guide id="22" pos="6240" userDrawn="1">
          <p15:clr>
            <a:srgbClr val="F26B43"/>
          </p15:clr>
        </p15:guide>
        <p15:guide id="23" pos="6304" userDrawn="1">
          <p15:clr>
            <a:srgbClr val="F26B43"/>
          </p15:clr>
        </p15:guide>
        <p15:guide id="24" pos="6848" userDrawn="1">
          <p15:clr>
            <a:srgbClr val="F26B43"/>
          </p15:clr>
        </p15:guide>
        <p15:guide id="25" pos="6912" userDrawn="1">
          <p15:clr>
            <a:srgbClr val="F26B43"/>
          </p15:clr>
        </p15:guide>
        <p15:guide id="26" pos="7456" userDrawn="1">
          <p15:clr>
            <a:srgbClr val="F26B43"/>
          </p15:clr>
        </p15:guide>
        <p15:guide id="27" orient="horz" userDrawn="1">
          <p15:clr>
            <a:srgbClr val="F26B43"/>
          </p15:clr>
        </p15:guide>
        <p15:guide id="28" orient="horz" pos="4320" userDrawn="1">
          <p15:clr>
            <a:srgbClr val="F26B43"/>
          </p15:clr>
        </p15:guide>
        <p15:guide id="29" orient="horz" pos="680" userDrawn="1">
          <p15:clr>
            <a:srgbClr val="F26B43"/>
          </p15:clr>
        </p15:guide>
        <p15:guide id="30" orient="horz" pos="1168" userDrawn="1">
          <p15:clr>
            <a:srgbClr val="F26B43"/>
          </p15:clr>
        </p15:guide>
        <p15:guide id="31" orient="horz" pos="1232" userDrawn="1">
          <p15:clr>
            <a:srgbClr val="F26B43"/>
          </p15:clr>
        </p15:guide>
        <p15:guide id="32" orient="horz" pos="1720" userDrawn="1">
          <p15:clr>
            <a:srgbClr val="F26B43"/>
          </p15:clr>
        </p15:guide>
        <p15:guide id="33" orient="horz" pos="1784" userDrawn="1">
          <p15:clr>
            <a:srgbClr val="F26B43"/>
          </p15:clr>
        </p15:guide>
        <p15:guide id="34" orient="horz" pos="2272" userDrawn="1">
          <p15:clr>
            <a:srgbClr val="F26B43"/>
          </p15:clr>
        </p15:guide>
        <p15:guide id="35" orient="horz" pos="2344" userDrawn="1">
          <p15:clr>
            <a:srgbClr val="F26B43"/>
          </p15:clr>
        </p15:guide>
        <p15:guide id="36" orient="horz" pos="2824" userDrawn="1">
          <p15:clr>
            <a:srgbClr val="F26B43"/>
          </p15:clr>
        </p15:guide>
        <p15:guide id="37" orient="horz" pos="2896" userDrawn="1">
          <p15:clr>
            <a:srgbClr val="F26B43"/>
          </p15:clr>
        </p15:guide>
        <p15:guide id="38" orient="horz" pos="3384" userDrawn="1">
          <p15:clr>
            <a:srgbClr val="F26B43"/>
          </p15:clr>
        </p15:guide>
        <p15:guide id="39" orient="horz" pos="3448" userDrawn="1">
          <p15:clr>
            <a:srgbClr val="F26B43"/>
          </p15:clr>
        </p15:guide>
        <p15:guide id="40" orient="horz" pos="39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01E22-9415-4D3F-9156-E0457AEA455A}"/>
              </a:ext>
            </a:extLst>
          </p:cNvPr>
          <p:cNvSpPr>
            <a:spLocks noGrp="1"/>
          </p:cNvSpPr>
          <p:nvPr>
            <p:ph type="title"/>
          </p:nvPr>
        </p:nvSpPr>
        <p:spPr>
          <a:xfrm>
            <a:off x="358775" y="214133"/>
            <a:ext cx="11472863" cy="677523"/>
          </a:xfrm>
          <a:prstGeom prst="rect">
            <a:avLst/>
          </a:prstGeom>
        </p:spPr>
        <p:txBody>
          <a:bodyPr vert="horz" lIns="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EF292-D656-45CC-8E4B-2EA3F5AE7C17}"/>
              </a:ext>
            </a:extLst>
          </p:cNvPr>
          <p:cNvSpPr>
            <a:spLocks noGrp="1"/>
          </p:cNvSpPr>
          <p:nvPr>
            <p:ph type="body" idx="1"/>
          </p:nvPr>
        </p:nvSpPr>
        <p:spPr>
          <a:xfrm>
            <a:off x="358775" y="1079500"/>
            <a:ext cx="11472863" cy="5237163"/>
          </a:xfrm>
          <a:prstGeom prst="rect">
            <a:avLst/>
          </a:prstGeom>
        </p:spPr>
        <p:txBody>
          <a:bodyPr vert="horz" lIns="0" tIns="45720" rIns="0" bIns="45720" rtlCol="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Highlight level</a:t>
            </a:r>
          </a:p>
        </p:txBody>
      </p:sp>
      <p:sp>
        <p:nvSpPr>
          <p:cNvPr id="6" name="Slide Number Placeholder 5">
            <a:extLst>
              <a:ext uri="{FF2B5EF4-FFF2-40B4-BE49-F238E27FC236}">
                <a16:creationId xmlns:a16="http://schemas.microsoft.com/office/drawing/2014/main" id="{F727B34B-95C9-401D-AFD4-AC11747A8E2C}"/>
              </a:ext>
            </a:extLst>
          </p:cNvPr>
          <p:cNvSpPr>
            <a:spLocks noGrp="1"/>
          </p:cNvSpPr>
          <p:nvPr>
            <p:ph type="sldNum" sz="quarter" idx="4"/>
          </p:nvPr>
        </p:nvSpPr>
        <p:spPr>
          <a:xfrm>
            <a:off x="11831637" y="6483507"/>
            <a:ext cx="365980" cy="307774"/>
          </a:xfrm>
          <a:prstGeom prst="rect">
            <a:avLst/>
          </a:prstGeom>
        </p:spPr>
        <p:txBody>
          <a:bodyPr vert="horz" lIns="0" tIns="45720" rIns="0" bIns="45720" rtlCol="0" anchor="ctr"/>
          <a:lstStyle>
            <a:lvl1pPr algn="ctr">
              <a:defRPr sz="1000">
                <a:solidFill>
                  <a:schemeClr val="bg1"/>
                </a:solidFill>
              </a:defRPr>
            </a:lvl1pPr>
          </a:lstStyle>
          <a:p>
            <a:fld id="{C7CDA862-96DC-4F2E-B8EE-450732EFABAA}" type="slidenum">
              <a:rPr lang="en-GB" smtClean="0"/>
              <a:pPr/>
              <a:t>‹#›</a:t>
            </a:fld>
            <a:endParaRPr lang="en-GB"/>
          </a:p>
        </p:txBody>
      </p:sp>
    </p:spTree>
    <p:extLst>
      <p:ext uri="{BB962C8B-B14F-4D97-AF65-F5344CB8AC3E}">
        <p14:creationId xmlns:p14="http://schemas.microsoft.com/office/powerpoint/2010/main" val="6606151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62" r:id="rId10"/>
  </p:sldLayoutIdLst>
  <p:hf hdr="0" ft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a:solidFill>
            <a:schemeClr val="tx1"/>
          </a:solidFill>
          <a:latin typeface="+mn-lt"/>
          <a:ea typeface="+mn-ea"/>
          <a:cs typeface="+mn-cs"/>
        </a:defRPr>
      </a:lvl2pPr>
      <a:lvl3pPr marL="399600" indent="-172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a:solidFill>
            <a:schemeClr val="tx1"/>
          </a:solidFill>
          <a:latin typeface="+mn-lt"/>
          <a:ea typeface="+mn-ea"/>
          <a:cs typeface="+mn-cs"/>
        </a:defRPr>
      </a:lvl3pPr>
      <a:lvl4pPr marL="6300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4pPr>
      <a:lvl5pPr marL="8568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 userDrawn="1">
          <p15:clr>
            <a:srgbClr val="F26B43"/>
          </p15:clr>
        </p15:guide>
        <p15:guide id="2" pos="7680" userDrawn="1">
          <p15:clr>
            <a:srgbClr val="F26B43"/>
          </p15:clr>
        </p15:guide>
        <p15:guide id="3" pos="224" userDrawn="1">
          <p15:clr>
            <a:srgbClr val="F26B43"/>
          </p15:clr>
        </p15:guide>
        <p15:guide id="4" pos="768" userDrawn="1">
          <p15:clr>
            <a:srgbClr val="F26B43"/>
          </p15:clr>
        </p15:guide>
        <p15:guide id="5" pos="832" userDrawn="1">
          <p15:clr>
            <a:srgbClr val="F26B43"/>
          </p15:clr>
        </p15:guide>
        <p15:guide id="6" pos="1376" userDrawn="1">
          <p15:clr>
            <a:srgbClr val="F26B43"/>
          </p15:clr>
        </p15:guide>
        <p15:guide id="7" pos="1440" userDrawn="1">
          <p15:clr>
            <a:srgbClr val="F26B43"/>
          </p15:clr>
        </p15:guide>
        <p15:guide id="8" pos="1984" userDrawn="1">
          <p15:clr>
            <a:srgbClr val="F26B43"/>
          </p15:clr>
        </p15:guide>
        <p15:guide id="9" pos="2048" userDrawn="1">
          <p15:clr>
            <a:srgbClr val="F26B43"/>
          </p15:clr>
        </p15:guide>
        <p15:guide id="10" pos="2592" userDrawn="1">
          <p15:clr>
            <a:srgbClr val="F26B43"/>
          </p15:clr>
        </p15:guide>
        <p15:guide id="11" pos="2656" userDrawn="1">
          <p15:clr>
            <a:srgbClr val="F26B43"/>
          </p15:clr>
        </p15:guide>
        <p15:guide id="12" pos="3200" userDrawn="1">
          <p15:clr>
            <a:srgbClr val="F26B43"/>
          </p15:clr>
        </p15:guide>
        <p15:guide id="13" pos="3264" userDrawn="1">
          <p15:clr>
            <a:srgbClr val="F26B43"/>
          </p15:clr>
        </p15:guide>
        <p15:guide id="14" pos="3808" userDrawn="1">
          <p15:clr>
            <a:srgbClr val="F26B43"/>
          </p15:clr>
        </p15:guide>
        <p15:guide id="15" pos="3872" userDrawn="1">
          <p15:clr>
            <a:srgbClr val="F26B43"/>
          </p15:clr>
        </p15:guide>
        <p15:guide id="16" pos="4416" userDrawn="1">
          <p15:clr>
            <a:srgbClr val="F26B43"/>
          </p15:clr>
        </p15:guide>
        <p15:guide id="17" pos="4480" userDrawn="1">
          <p15:clr>
            <a:srgbClr val="F26B43"/>
          </p15:clr>
        </p15:guide>
        <p15:guide id="18" pos="5024" userDrawn="1">
          <p15:clr>
            <a:srgbClr val="F26B43"/>
          </p15:clr>
        </p15:guide>
        <p15:guide id="19" pos="5088" userDrawn="1">
          <p15:clr>
            <a:srgbClr val="F26B43"/>
          </p15:clr>
        </p15:guide>
        <p15:guide id="20" pos="5632" userDrawn="1">
          <p15:clr>
            <a:srgbClr val="F26B43"/>
          </p15:clr>
        </p15:guide>
        <p15:guide id="21" pos="5696" userDrawn="1">
          <p15:clr>
            <a:srgbClr val="F26B43"/>
          </p15:clr>
        </p15:guide>
        <p15:guide id="22" pos="6240" userDrawn="1">
          <p15:clr>
            <a:srgbClr val="F26B43"/>
          </p15:clr>
        </p15:guide>
        <p15:guide id="23" pos="6304" userDrawn="1">
          <p15:clr>
            <a:srgbClr val="F26B43"/>
          </p15:clr>
        </p15:guide>
        <p15:guide id="24" pos="6848" userDrawn="1">
          <p15:clr>
            <a:srgbClr val="F26B43"/>
          </p15:clr>
        </p15:guide>
        <p15:guide id="25" pos="6912" userDrawn="1">
          <p15:clr>
            <a:srgbClr val="F26B43"/>
          </p15:clr>
        </p15:guide>
        <p15:guide id="26" pos="7456" userDrawn="1">
          <p15:clr>
            <a:srgbClr val="F26B43"/>
          </p15:clr>
        </p15:guide>
        <p15:guide id="27" orient="horz" userDrawn="1">
          <p15:clr>
            <a:srgbClr val="F26B43"/>
          </p15:clr>
        </p15:guide>
        <p15:guide id="28" orient="horz" pos="4320" userDrawn="1">
          <p15:clr>
            <a:srgbClr val="F26B43"/>
          </p15:clr>
        </p15:guide>
        <p15:guide id="29" orient="horz" pos="680" userDrawn="1">
          <p15:clr>
            <a:srgbClr val="F26B43"/>
          </p15:clr>
        </p15:guide>
        <p15:guide id="30" orient="horz" pos="1168" userDrawn="1">
          <p15:clr>
            <a:srgbClr val="F26B43"/>
          </p15:clr>
        </p15:guide>
        <p15:guide id="31" orient="horz" pos="1232" userDrawn="1">
          <p15:clr>
            <a:srgbClr val="F26B43"/>
          </p15:clr>
        </p15:guide>
        <p15:guide id="32" orient="horz" pos="1720" userDrawn="1">
          <p15:clr>
            <a:srgbClr val="F26B43"/>
          </p15:clr>
        </p15:guide>
        <p15:guide id="33" orient="horz" pos="1784" userDrawn="1">
          <p15:clr>
            <a:srgbClr val="F26B43"/>
          </p15:clr>
        </p15:guide>
        <p15:guide id="34" orient="horz" pos="2272" userDrawn="1">
          <p15:clr>
            <a:srgbClr val="F26B43"/>
          </p15:clr>
        </p15:guide>
        <p15:guide id="35" orient="horz" pos="2344" userDrawn="1">
          <p15:clr>
            <a:srgbClr val="F26B43"/>
          </p15:clr>
        </p15:guide>
        <p15:guide id="36" orient="horz" pos="2824" userDrawn="1">
          <p15:clr>
            <a:srgbClr val="F26B43"/>
          </p15:clr>
        </p15:guide>
        <p15:guide id="37" orient="horz" pos="2896" userDrawn="1">
          <p15:clr>
            <a:srgbClr val="F26B43"/>
          </p15:clr>
        </p15:guide>
        <p15:guide id="38" orient="horz" pos="3384" userDrawn="1">
          <p15:clr>
            <a:srgbClr val="F26B43"/>
          </p15:clr>
        </p15:guide>
        <p15:guide id="39" orient="horz" pos="3448" userDrawn="1">
          <p15:clr>
            <a:srgbClr val="F26B43"/>
          </p15:clr>
        </p15:guide>
        <p15:guide id="40" orient="horz" pos="39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01E22-9415-4D3F-9156-E0457AEA455A}"/>
              </a:ext>
            </a:extLst>
          </p:cNvPr>
          <p:cNvSpPr>
            <a:spLocks noGrp="1"/>
          </p:cNvSpPr>
          <p:nvPr>
            <p:ph type="title"/>
          </p:nvPr>
        </p:nvSpPr>
        <p:spPr>
          <a:xfrm>
            <a:off x="358775" y="214133"/>
            <a:ext cx="11472863" cy="677523"/>
          </a:xfrm>
          <a:prstGeom prst="rect">
            <a:avLst/>
          </a:prstGeom>
        </p:spPr>
        <p:txBody>
          <a:bodyPr vert="horz" lIns="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EF292-D656-45CC-8E4B-2EA3F5AE7C17}"/>
              </a:ext>
            </a:extLst>
          </p:cNvPr>
          <p:cNvSpPr>
            <a:spLocks noGrp="1"/>
          </p:cNvSpPr>
          <p:nvPr>
            <p:ph type="body" idx="1"/>
          </p:nvPr>
        </p:nvSpPr>
        <p:spPr>
          <a:xfrm>
            <a:off x="358775" y="1079500"/>
            <a:ext cx="11472863" cy="5237163"/>
          </a:xfrm>
          <a:prstGeom prst="rect">
            <a:avLst/>
          </a:prstGeom>
        </p:spPr>
        <p:txBody>
          <a:bodyPr vert="horz" lIns="0" tIns="45720" rIns="0" bIns="45720" rtlCol="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Highlight level</a:t>
            </a:r>
          </a:p>
        </p:txBody>
      </p:sp>
      <p:sp>
        <p:nvSpPr>
          <p:cNvPr id="6" name="Slide Number Placeholder 5">
            <a:extLst>
              <a:ext uri="{FF2B5EF4-FFF2-40B4-BE49-F238E27FC236}">
                <a16:creationId xmlns:a16="http://schemas.microsoft.com/office/drawing/2014/main" id="{F727B34B-95C9-401D-AFD4-AC11747A8E2C}"/>
              </a:ext>
            </a:extLst>
          </p:cNvPr>
          <p:cNvSpPr>
            <a:spLocks noGrp="1"/>
          </p:cNvSpPr>
          <p:nvPr>
            <p:ph type="sldNum" sz="quarter" idx="4"/>
          </p:nvPr>
        </p:nvSpPr>
        <p:spPr>
          <a:xfrm>
            <a:off x="11831637" y="6483507"/>
            <a:ext cx="365980" cy="307774"/>
          </a:xfrm>
          <a:prstGeom prst="rect">
            <a:avLst/>
          </a:prstGeom>
        </p:spPr>
        <p:txBody>
          <a:bodyPr vert="horz" lIns="0" tIns="45720" rIns="0" bIns="45720" rtlCol="0" anchor="ctr"/>
          <a:lstStyle>
            <a:lvl1pPr algn="ctr">
              <a:defRPr sz="1000">
                <a:solidFill>
                  <a:schemeClr val="bg1"/>
                </a:solidFill>
              </a:defRPr>
            </a:lvl1pPr>
          </a:lstStyle>
          <a:p>
            <a:fld id="{C7CDA862-96DC-4F2E-B8EE-450732EFABAA}" type="slidenum">
              <a:rPr lang="en-GB" smtClean="0"/>
              <a:pPr/>
              <a:t>‹#›</a:t>
            </a:fld>
            <a:endParaRPr lang="en-GB"/>
          </a:p>
        </p:txBody>
      </p:sp>
    </p:spTree>
    <p:extLst>
      <p:ext uri="{BB962C8B-B14F-4D97-AF65-F5344CB8AC3E}">
        <p14:creationId xmlns:p14="http://schemas.microsoft.com/office/powerpoint/2010/main" val="311039921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3" r:id="rId10"/>
  </p:sldLayoutIdLst>
  <p:hf hdr="0" ft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a:solidFill>
            <a:schemeClr val="tx1"/>
          </a:solidFill>
          <a:latin typeface="+mn-lt"/>
          <a:ea typeface="+mn-ea"/>
          <a:cs typeface="+mn-cs"/>
        </a:defRPr>
      </a:lvl2pPr>
      <a:lvl3pPr marL="399600" indent="-172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a:solidFill>
            <a:schemeClr val="tx1"/>
          </a:solidFill>
          <a:latin typeface="+mn-lt"/>
          <a:ea typeface="+mn-ea"/>
          <a:cs typeface="+mn-cs"/>
        </a:defRPr>
      </a:lvl3pPr>
      <a:lvl4pPr marL="6300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4pPr>
      <a:lvl5pPr marL="8568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 userDrawn="1">
          <p15:clr>
            <a:srgbClr val="F26B43"/>
          </p15:clr>
        </p15:guide>
        <p15:guide id="2" pos="7680" userDrawn="1">
          <p15:clr>
            <a:srgbClr val="F26B43"/>
          </p15:clr>
        </p15:guide>
        <p15:guide id="3" pos="224" userDrawn="1">
          <p15:clr>
            <a:srgbClr val="F26B43"/>
          </p15:clr>
        </p15:guide>
        <p15:guide id="4" pos="768" userDrawn="1">
          <p15:clr>
            <a:srgbClr val="F26B43"/>
          </p15:clr>
        </p15:guide>
        <p15:guide id="5" pos="832" userDrawn="1">
          <p15:clr>
            <a:srgbClr val="F26B43"/>
          </p15:clr>
        </p15:guide>
        <p15:guide id="6" pos="1376" userDrawn="1">
          <p15:clr>
            <a:srgbClr val="F26B43"/>
          </p15:clr>
        </p15:guide>
        <p15:guide id="7" pos="1440" userDrawn="1">
          <p15:clr>
            <a:srgbClr val="F26B43"/>
          </p15:clr>
        </p15:guide>
        <p15:guide id="8" pos="1984" userDrawn="1">
          <p15:clr>
            <a:srgbClr val="F26B43"/>
          </p15:clr>
        </p15:guide>
        <p15:guide id="9" pos="2048" userDrawn="1">
          <p15:clr>
            <a:srgbClr val="F26B43"/>
          </p15:clr>
        </p15:guide>
        <p15:guide id="10" pos="2592" userDrawn="1">
          <p15:clr>
            <a:srgbClr val="F26B43"/>
          </p15:clr>
        </p15:guide>
        <p15:guide id="11" pos="2656" userDrawn="1">
          <p15:clr>
            <a:srgbClr val="F26B43"/>
          </p15:clr>
        </p15:guide>
        <p15:guide id="12" pos="3200" userDrawn="1">
          <p15:clr>
            <a:srgbClr val="F26B43"/>
          </p15:clr>
        </p15:guide>
        <p15:guide id="13" pos="3264" userDrawn="1">
          <p15:clr>
            <a:srgbClr val="F26B43"/>
          </p15:clr>
        </p15:guide>
        <p15:guide id="14" pos="3808" userDrawn="1">
          <p15:clr>
            <a:srgbClr val="F26B43"/>
          </p15:clr>
        </p15:guide>
        <p15:guide id="15" pos="3872" userDrawn="1">
          <p15:clr>
            <a:srgbClr val="F26B43"/>
          </p15:clr>
        </p15:guide>
        <p15:guide id="16" pos="4416" userDrawn="1">
          <p15:clr>
            <a:srgbClr val="F26B43"/>
          </p15:clr>
        </p15:guide>
        <p15:guide id="17" pos="4480" userDrawn="1">
          <p15:clr>
            <a:srgbClr val="F26B43"/>
          </p15:clr>
        </p15:guide>
        <p15:guide id="18" pos="5024" userDrawn="1">
          <p15:clr>
            <a:srgbClr val="F26B43"/>
          </p15:clr>
        </p15:guide>
        <p15:guide id="19" pos="5088" userDrawn="1">
          <p15:clr>
            <a:srgbClr val="F26B43"/>
          </p15:clr>
        </p15:guide>
        <p15:guide id="20" pos="5632" userDrawn="1">
          <p15:clr>
            <a:srgbClr val="F26B43"/>
          </p15:clr>
        </p15:guide>
        <p15:guide id="21" pos="5696" userDrawn="1">
          <p15:clr>
            <a:srgbClr val="F26B43"/>
          </p15:clr>
        </p15:guide>
        <p15:guide id="22" pos="6240" userDrawn="1">
          <p15:clr>
            <a:srgbClr val="F26B43"/>
          </p15:clr>
        </p15:guide>
        <p15:guide id="23" pos="6304" userDrawn="1">
          <p15:clr>
            <a:srgbClr val="F26B43"/>
          </p15:clr>
        </p15:guide>
        <p15:guide id="24" pos="6848" userDrawn="1">
          <p15:clr>
            <a:srgbClr val="F26B43"/>
          </p15:clr>
        </p15:guide>
        <p15:guide id="25" pos="6912" userDrawn="1">
          <p15:clr>
            <a:srgbClr val="F26B43"/>
          </p15:clr>
        </p15:guide>
        <p15:guide id="26" pos="7456" userDrawn="1">
          <p15:clr>
            <a:srgbClr val="F26B43"/>
          </p15:clr>
        </p15:guide>
        <p15:guide id="27" orient="horz" userDrawn="1">
          <p15:clr>
            <a:srgbClr val="F26B43"/>
          </p15:clr>
        </p15:guide>
        <p15:guide id="28" orient="horz" pos="4320" userDrawn="1">
          <p15:clr>
            <a:srgbClr val="F26B43"/>
          </p15:clr>
        </p15:guide>
        <p15:guide id="29" orient="horz" pos="680" userDrawn="1">
          <p15:clr>
            <a:srgbClr val="F26B43"/>
          </p15:clr>
        </p15:guide>
        <p15:guide id="30" orient="horz" pos="1168" userDrawn="1">
          <p15:clr>
            <a:srgbClr val="F26B43"/>
          </p15:clr>
        </p15:guide>
        <p15:guide id="31" orient="horz" pos="1232" userDrawn="1">
          <p15:clr>
            <a:srgbClr val="F26B43"/>
          </p15:clr>
        </p15:guide>
        <p15:guide id="32" orient="horz" pos="1720" userDrawn="1">
          <p15:clr>
            <a:srgbClr val="F26B43"/>
          </p15:clr>
        </p15:guide>
        <p15:guide id="33" orient="horz" pos="1784" userDrawn="1">
          <p15:clr>
            <a:srgbClr val="F26B43"/>
          </p15:clr>
        </p15:guide>
        <p15:guide id="34" orient="horz" pos="2272" userDrawn="1">
          <p15:clr>
            <a:srgbClr val="F26B43"/>
          </p15:clr>
        </p15:guide>
        <p15:guide id="35" orient="horz" pos="2344" userDrawn="1">
          <p15:clr>
            <a:srgbClr val="F26B43"/>
          </p15:clr>
        </p15:guide>
        <p15:guide id="36" orient="horz" pos="2824" userDrawn="1">
          <p15:clr>
            <a:srgbClr val="F26B43"/>
          </p15:clr>
        </p15:guide>
        <p15:guide id="37" orient="horz" pos="2896" userDrawn="1">
          <p15:clr>
            <a:srgbClr val="F26B43"/>
          </p15:clr>
        </p15:guide>
        <p15:guide id="38" orient="horz" pos="3384" userDrawn="1">
          <p15:clr>
            <a:srgbClr val="F26B43"/>
          </p15:clr>
        </p15:guide>
        <p15:guide id="39" orient="horz" pos="3448" userDrawn="1">
          <p15:clr>
            <a:srgbClr val="F26B43"/>
          </p15:clr>
        </p15:guide>
        <p15:guide id="40"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Jacqueline.theresa.brown@emory.ed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EB5B-08B0-452C-A343-6ACB662DEC9B}"/>
              </a:ext>
            </a:extLst>
          </p:cNvPr>
          <p:cNvSpPr>
            <a:spLocks noGrp="1"/>
          </p:cNvSpPr>
          <p:nvPr>
            <p:ph type="ctrTitle"/>
          </p:nvPr>
        </p:nvSpPr>
        <p:spPr/>
        <p:txBody>
          <a:bodyPr/>
          <a:lstStyle/>
          <a:p>
            <a:r>
              <a:rPr lang="en-GB"/>
              <a:t>Adjuvant pembrolizumab in renal cell carcinoma: The case for immunotherapy</a:t>
            </a:r>
          </a:p>
        </p:txBody>
      </p:sp>
      <p:sp>
        <p:nvSpPr>
          <p:cNvPr id="3" name="Subtitle 2">
            <a:extLst>
              <a:ext uri="{FF2B5EF4-FFF2-40B4-BE49-F238E27FC236}">
                <a16:creationId xmlns:a16="http://schemas.microsoft.com/office/drawing/2014/main" id="{A692B2BB-76A7-46E4-B6BB-C2710662D47A}"/>
              </a:ext>
            </a:extLst>
          </p:cNvPr>
          <p:cNvSpPr>
            <a:spLocks noGrp="1"/>
          </p:cNvSpPr>
          <p:nvPr>
            <p:ph type="subTitle" idx="1"/>
          </p:nvPr>
        </p:nvSpPr>
        <p:spPr/>
        <p:txBody>
          <a:bodyPr>
            <a:normAutofit lnSpcReduction="10000"/>
          </a:bodyPr>
          <a:lstStyle/>
          <a:p>
            <a:r>
              <a:rPr lang="en-GB"/>
              <a:t>Jacqueline T. Brown, MD</a:t>
            </a:r>
          </a:p>
          <a:p>
            <a:r>
              <a:rPr lang="en-GB"/>
              <a:t>Assistant Professor, Winship Cancer Institute</a:t>
            </a:r>
          </a:p>
          <a:p>
            <a:r>
              <a:rPr lang="en-GB"/>
              <a:t>Debates and Didactics in Hematology and Oncology</a:t>
            </a:r>
          </a:p>
          <a:p>
            <a:r>
              <a:rPr lang="en-GB"/>
              <a:t>July 20</a:t>
            </a:r>
            <a:r>
              <a:rPr lang="en-GB" baseline="30000"/>
              <a:t>th</a:t>
            </a:r>
            <a:r>
              <a:rPr lang="en-GB"/>
              <a:t>, 2023</a:t>
            </a:r>
          </a:p>
          <a:p>
            <a:endParaRPr lang="en-GB"/>
          </a:p>
        </p:txBody>
      </p:sp>
      <p:pic>
        <p:nvPicPr>
          <p:cNvPr id="4" name="Picture 4" descr="A tall building in a city&#10;&#10;Description automatically generated">
            <a:extLst>
              <a:ext uri="{FF2B5EF4-FFF2-40B4-BE49-F238E27FC236}">
                <a16:creationId xmlns:a16="http://schemas.microsoft.com/office/drawing/2014/main" id="{2AA473DE-875B-49CA-8265-07FC47FACBFD}"/>
              </a:ext>
            </a:extLst>
          </p:cNvPr>
          <p:cNvPicPr>
            <a:picLocks noChangeAspect="1"/>
          </p:cNvPicPr>
          <p:nvPr/>
        </p:nvPicPr>
        <p:blipFill>
          <a:blip r:embed="rId3"/>
          <a:stretch>
            <a:fillRect/>
          </a:stretch>
        </p:blipFill>
        <p:spPr>
          <a:xfrm>
            <a:off x="-1488" y="-306"/>
            <a:ext cx="6041408" cy="6857066"/>
          </a:xfrm>
          <a:prstGeom prst="rect">
            <a:avLst/>
          </a:prstGeom>
        </p:spPr>
      </p:pic>
      <p:pic>
        <p:nvPicPr>
          <p:cNvPr id="4098" name="Picture 2" descr="Jacqueline Brown">
            <a:extLst>
              <a:ext uri="{FF2B5EF4-FFF2-40B4-BE49-F238E27FC236}">
                <a16:creationId xmlns:a16="http://schemas.microsoft.com/office/drawing/2014/main" id="{BF6F0BD2-9B96-6B16-1CB7-BC4689A48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18" y="29101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hoto of &#10;        &#10;        Viraj Master">
            <a:extLst>
              <a:ext uri="{FF2B5EF4-FFF2-40B4-BE49-F238E27FC236}">
                <a16:creationId xmlns:a16="http://schemas.microsoft.com/office/drawing/2014/main" id="{BC3D524E-FBFB-3585-016E-314B8A07B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669" y="29101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CB5B2F-D413-0F67-2797-2B03300C1539}"/>
              </a:ext>
            </a:extLst>
          </p:cNvPr>
          <p:cNvSpPr txBox="1"/>
          <p:nvPr/>
        </p:nvSpPr>
        <p:spPr>
          <a:xfrm>
            <a:off x="2743982" y="1012684"/>
            <a:ext cx="677722" cy="461665"/>
          </a:xfrm>
          <a:prstGeom prst="rect">
            <a:avLst/>
          </a:prstGeom>
          <a:noFill/>
        </p:spPr>
        <p:txBody>
          <a:bodyPr wrap="square" rtlCol="0">
            <a:spAutoFit/>
          </a:bodyPr>
          <a:lstStyle/>
          <a:p>
            <a:pPr algn="l">
              <a:buClr>
                <a:schemeClr val="accent3"/>
              </a:buClr>
            </a:pPr>
            <a:r>
              <a:rPr lang="en-US" sz="2400"/>
              <a:t>VS</a:t>
            </a:r>
          </a:p>
        </p:txBody>
      </p:sp>
    </p:spTree>
    <p:extLst>
      <p:ext uri="{BB962C8B-B14F-4D97-AF65-F5344CB8AC3E}">
        <p14:creationId xmlns:p14="http://schemas.microsoft.com/office/powerpoint/2010/main" val="235361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D652-4039-D429-F36F-26588EE6C934}"/>
              </a:ext>
            </a:extLst>
          </p:cNvPr>
          <p:cNvSpPr>
            <a:spLocks noGrp="1"/>
          </p:cNvSpPr>
          <p:nvPr>
            <p:ph type="title"/>
          </p:nvPr>
        </p:nvSpPr>
        <p:spPr/>
        <p:txBody>
          <a:bodyPr>
            <a:normAutofit/>
          </a:bodyPr>
          <a:lstStyle/>
          <a:p>
            <a:r>
              <a:rPr lang="en-US"/>
              <a:t>Benefit maintained across risk groups (</a:t>
            </a:r>
            <a:r>
              <a:rPr lang="en-US" dirty="0"/>
              <a:t>30-month</a:t>
            </a:r>
            <a:r>
              <a:rPr lang="en-US"/>
              <a:t> follow-up)</a:t>
            </a:r>
          </a:p>
        </p:txBody>
      </p:sp>
      <p:sp>
        <p:nvSpPr>
          <p:cNvPr id="4" name="Slide Number Placeholder 3">
            <a:extLst>
              <a:ext uri="{FF2B5EF4-FFF2-40B4-BE49-F238E27FC236}">
                <a16:creationId xmlns:a16="http://schemas.microsoft.com/office/drawing/2014/main" id="{A8E6E68E-DCB5-A38F-29E7-B909A9224CFC}"/>
              </a:ext>
            </a:extLst>
          </p:cNvPr>
          <p:cNvSpPr>
            <a:spLocks noGrp="1"/>
          </p:cNvSpPr>
          <p:nvPr>
            <p:ph type="sldNum" sz="quarter" idx="12"/>
          </p:nvPr>
        </p:nvSpPr>
        <p:spPr/>
        <p:txBody>
          <a:bodyPr/>
          <a:lstStyle/>
          <a:p>
            <a:fld id="{C7CDA862-96DC-4F2E-B8EE-450732EFABAA}" type="slidenum">
              <a:rPr lang="en-GB" smtClean="0"/>
              <a:t>10</a:t>
            </a:fld>
            <a:endParaRPr lang="en-GB"/>
          </a:p>
        </p:txBody>
      </p:sp>
      <p:pic>
        <p:nvPicPr>
          <p:cNvPr id="3" name="Content Placeholder 7">
            <a:extLst>
              <a:ext uri="{FF2B5EF4-FFF2-40B4-BE49-F238E27FC236}">
                <a16:creationId xmlns:a16="http://schemas.microsoft.com/office/drawing/2014/main" id="{807F724D-6089-8307-17F0-4AB1650812C2}"/>
              </a:ext>
            </a:extLst>
          </p:cNvPr>
          <p:cNvPicPr>
            <a:picLocks noGrp="1" noChangeAspect="1"/>
          </p:cNvPicPr>
          <p:nvPr>
            <p:ph idx="1"/>
          </p:nvPr>
        </p:nvPicPr>
        <p:blipFill>
          <a:blip r:embed="rId3"/>
          <a:stretch>
            <a:fillRect/>
          </a:stretch>
        </p:blipFill>
        <p:spPr>
          <a:xfrm>
            <a:off x="236471" y="1569266"/>
            <a:ext cx="11719058" cy="3356227"/>
          </a:xfrm>
          <a:prstGeom prst="rect">
            <a:avLst/>
          </a:prstGeom>
          <a:solidFill>
            <a:schemeClr val="bg1"/>
          </a:solidFill>
          <a:ln>
            <a:solidFill>
              <a:schemeClr val="tx1"/>
            </a:solidFill>
          </a:ln>
        </p:spPr>
      </p:pic>
      <p:sp>
        <p:nvSpPr>
          <p:cNvPr id="9" name="TextBox 8">
            <a:extLst>
              <a:ext uri="{FF2B5EF4-FFF2-40B4-BE49-F238E27FC236}">
                <a16:creationId xmlns:a16="http://schemas.microsoft.com/office/drawing/2014/main" id="{73386051-7983-E14A-3A7A-3F290B15EE55}"/>
              </a:ext>
            </a:extLst>
          </p:cNvPr>
          <p:cNvSpPr txBox="1"/>
          <p:nvPr/>
        </p:nvSpPr>
        <p:spPr>
          <a:xfrm>
            <a:off x="0" y="6152743"/>
            <a:ext cx="2928552" cy="215444"/>
          </a:xfrm>
          <a:prstGeom prst="rect">
            <a:avLst/>
          </a:prstGeom>
          <a:noFill/>
        </p:spPr>
        <p:txBody>
          <a:bodyPr wrap="square" rtlCol="0">
            <a:spAutoFit/>
          </a:bodyPr>
          <a:lstStyle/>
          <a:p>
            <a:pPr algn="l">
              <a:buClr>
                <a:schemeClr val="accent3"/>
              </a:buClr>
            </a:pPr>
            <a:r>
              <a:rPr lang="en-US" sz="800"/>
              <a:t>Choueiri et al. GU ASCO 2022</a:t>
            </a:r>
          </a:p>
        </p:txBody>
      </p:sp>
    </p:spTree>
    <p:extLst>
      <p:ext uri="{BB962C8B-B14F-4D97-AF65-F5344CB8AC3E}">
        <p14:creationId xmlns:p14="http://schemas.microsoft.com/office/powerpoint/2010/main" val="347225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5054-0F7F-BBC9-3FC5-971557844704}"/>
              </a:ext>
            </a:extLst>
          </p:cNvPr>
          <p:cNvSpPr>
            <a:spLocks noGrp="1"/>
          </p:cNvSpPr>
          <p:nvPr>
            <p:ph type="title"/>
          </p:nvPr>
        </p:nvSpPr>
        <p:spPr/>
        <p:txBody>
          <a:bodyPr/>
          <a:lstStyle/>
          <a:p>
            <a:r>
              <a:rPr lang="en-US"/>
              <a:t>by the numbers: a tool for clinical conversations</a:t>
            </a:r>
          </a:p>
        </p:txBody>
      </p:sp>
      <p:sp>
        <p:nvSpPr>
          <p:cNvPr id="4" name="Slide Number Placeholder 3">
            <a:extLst>
              <a:ext uri="{FF2B5EF4-FFF2-40B4-BE49-F238E27FC236}">
                <a16:creationId xmlns:a16="http://schemas.microsoft.com/office/drawing/2014/main" id="{D92A4157-A06C-F61E-257B-3D06067F6248}"/>
              </a:ext>
            </a:extLst>
          </p:cNvPr>
          <p:cNvSpPr>
            <a:spLocks noGrp="1"/>
          </p:cNvSpPr>
          <p:nvPr>
            <p:ph type="sldNum" sz="quarter" idx="12"/>
          </p:nvPr>
        </p:nvSpPr>
        <p:spPr/>
        <p:txBody>
          <a:bodyPr/>
          <a:lstStyle/>
          <a:p>
            <a:fld id="{C7CDA862-96DC-4F2E-B8EE-450732EFABAA}" type="slidenum">
              <a:rPr lang="en-GB" smtClean="0"/>
              <a:t>11</a:t>
            </a:fld>
            <a:endParaRPr lang="en-GB"/>
          </a:p>
        </p:txBody>
      </p:sp>
      <p:graphicFrame>
        <p:nvGraphicFramePr>
          <p:cNvPr id="6" name="Table 6">
            <a:extLst>
              <a:ext uri="{FF2B5EF4-FFF2-40B4-BE49-F238E27FC236}">
                <a16:creationId xmlns:a16="http://schemas.microsoft.com/office/drawing/2014/main" id="{D2F0E954-DA10-8050-8DA8-B2A7467B257F}"/>
              </a:ext>
            </a:extLst>
          </p:cNvPr>
          <p:cNvGraphicFramePr>
            <a:graphicFrameLocks noGrp="1"/>
          </p:cNvGraphicFramePr>
          <p:nvPr>
            <p:extLst>
              <p:ext uri="{D42A27DB-BD31-4B8C-83A1-F6EECF244321}">
                <p14:modId xmlns:p14="http://schemas.microsoft.com/office/powerpoint/2010/main" val="1614657757"/>
              </p:ext>
            </p:extLst>
          </p:nvPr>
        </p:nvGraphicFramePr>
        <p:xfrm>
          <a:off x="587375" y="3712202"/>
          <a:ext cx="11044237" cy="2118359"/>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1929569654"/>
                    </a:ext>
                  </a:extLst>
                </a:gridCol>
                <a:gridCol w="1728788">
                  <a:extLst>
                    <a:ext uri="{9D8B030D-6E8A-4147-A177-3AD203B41FA5}">
                      <a16:colId xmlns:a16="http://schemas.microsoft.com/office/drawing/2014/main" val="477259122"/>
                    </a:ext>
                  </a:extLst>
                </a:gridCol>
                <a:gridCol w="1528762">
                  <a:extLst>
                    <a:ext uri="{9D8B030D-6E8A-4147-A177-3AD203B41FA5}">
                      <a16:colId xmlns:a16="http://schemas.microsoft.com/office/drawing/2014/main" val="3731100845"/>
                    </a:ext>
                  </a:extLst>
                </a:gridCol>
                <a:gridCol w="1485900">
                  <a:extLst>
                    <a:ext uri="{9D8B030D-6E8A-4147-A177-3AD203B41FA5}">
                      <a16:colId xmlns:a16="http://schemas.microsoft.com/office/drawing/2014/main" val="2216481512"/>
                    </a:ext>
                  </a:extLst>
                </a:gridCol>
                <a:gridCol w="1685925">
                  <a:extLst>
                    <a:ext uri="{9D8B030D-6E8A-4147-A177-3AD203B41FA5}">
                      <a16:colId xmlns:a16="http://schemas.microsoft.com/office/drawing/2014/main" val="1811669501"/>
                    </a:ext>
                  </a:extLst>
                </a:gridCol>
                <a:gridCol w="2544762">
                  <a:extLst>
                    <a:ext uri="{9D8B030D-6E8A-4147-A177-3AD203B41FA5}">
                      <a16:colId xmlns:a16="http://schemas.microsoft.com/office/drawing/2014/main" val="3340441783"/>
                    </a:ext>
                  </a:extLst>
                </a:gridCol>
              </a:tblGrid>
              <a:tr h="981299">
                <a:tc>
                  <a:txBody>
                    <a:bodyPr/>
                    <a:lstStyle/>
                    <a:p>
                      <a:r>
                        <a:rPr lang="en-US"/>
                        <a:t>Risk of recurrence at 5 years</a:t>
                      </a:r>
                    </a:p>
                  </a:txBody>
                  <a:tcPr/>
                </a:tc>
                <a:tc>
                  <a:txBody>
                    <a:bodyPr/>
                    <a:lstStyle/>
                    <a:p>
                      <a:r>
                        <a:rPr lang="en-US"/>
                        <a:t>31%</a:t>
                      </a:r>
                    </a:p>
                  </a:txBody>
                  <a:tcPr/>
                </a:tc>
                <a:tc>
                  <a:txBody>
                    <a:bodyPr/>
                    <a:lstStyle/>
                    <a:p>
                      <a:r>
                        <a:rPr lang="en-US"/>
                        <a:t>47%</a:t>
                      </a:r>
                    </a:p>
                  </a:txBody>
                  <a:tcPr/>
                </a:tc>
                <a:tc>
                  <a:txBody>
                    <a:bodyPr/>
                    <a:lstStyle/>
                    <a:p>
                      <a:r>
                        <a:rPr lang="en-US"/>
                        <a:t>54%</a:t>
                      </a:r>
                    </a:p>
                  </a:txBody>
                  <a:tcPr/>
                </a:tc>
                <a:tc>
                  <a:txBody>
                    <a:bodyPr/>
                    <a:lstStyle/>
                    <a:p>
                      <a:r>
                        <a:rPr lang="en-US"/>
                        <a:t>63%</a:t>
                      </a:r>
                    </a:p>
                  </a:txBody>
                  <a:tcPr/>
                </a:tc>
                <a:tc>
                  <a:txBody>
                    <a:bodyPr/>
                    <a:lstStyle/>
                    <a:p>
                      <a:r>
                        <a:rPr lang="en-US"/>
                        <a:t>?70%</a:t>
                      </a:r>
                    </a:p>
                  </a:txBody>
                  <a:tcPr/>
                </a:tc>
                <a:extLst>
                  <a:ext uri="{0D108BD9-81ED-4DB2-BD59-A6C34878D82A}">
                    <a16:rowId xmlns:a16="http://schemas.microsoft.com/office/drawing/2014/main" val="774544479"/>
                  </a:ext>
                </a:extLst>
              </a:tr>
              <a:tr h="568530">
                <a:tc>
                  <a:txBody>
                    <a:bodyPr/>
                    <a:lstStyle/>
                    <a:p>
                      <a:r>
                        <a:rPr lang="en-US"/>
                        <a:t>Abs. reduction</a:t>
                      </a:r>
                    </a:p>
                  </a:txBody>
                  <a:tcPr/>
                </a:tc>
                <a:tc>
                  <a:txBody>
                    <a:bodyPr/>
                    <a:lstStyle/>
                    <a:p>
                      <a:r>
                        <a:rPr lang="en-US"/>
                        <a:t>10%</a:t>
                      </a:r>
                    </a:p>
                  </a:txBody>
                  <a:tcPr/>
                </a:tc>
                <a:tc>
                  <a:txBody>
                    <a:bodyPr/>
                    <a:lstStyle/>
                    <a:p>
                      <a:r>
                        <a:rPr lang="en-US"/>
                        <a:t>15%</a:t>
                      </a:r>
                    </a:p>
                  </a:txBody>
                  <a:tcPr/>
                </a:tc>
                <a:tc>
                  <a:txBody>
                    <a:bodyPr/>
                    <a:lstStyle/>
                    <a:p>
                      <a:r>
                        <a:rPr lang="en-US"/>
                        <a:t>17%</a:t>
                      </a:r>
                    </a:p>
                  </a:txBody>
                  <a:tcPr/>
                </a:tc>
                <a:tc>
                  <a:txBody>
                    <a:bodyPr/>
                    <a:lstStyle/>
                    <a:p>
                      <a:r>
                        <a:rPr lang="en-US"/>
                        <a:t>20%</a:t>
                      </a:r>
                    </a:p>
                  </a:txBody>
                  <a:tcPr/>
                </a:tc>
                <a:tc>
                  <a:txBody>
                    <a:bodyPr/>
                    <a:lstStyle/>
                    <a:p>
                      <a:r>
                        <a:rPr lang="en-US"/>
                        <a:t>24%</a:t>
                      </a:r>
                    </a:p>
                  </a:txBody>
                  <a:tcPr/>
                </a:tc>
                <a:extLst>
                  <a:ext uri="{0D108BD9-81ED-4DB2-BD59-A6C34878D82A}">
                    <a16:rowId xmlns:a16="http://schemas.microsoft.com/office/drawing/2014/main" val="1739298695"/>
                  </a:ext>
                </a:extLst>
              </a:tr>
              <a:tr h="568530">
                <a:tc>
                  <a:txBody>
                    <a:bodyPr/>
                    <a:lstStyle/>
                    <a:p>
                      <a:r>
                        <a:rPr lang="en-US"/>
                        <a:t>OS at 5 years</a:t>
                      </a:r>
                    </a:p>
                  </a:txBody>
                  <a:tcPr/>
                </a:tc>
                <a:tc>
                  <a:txBody>
                    <a:bodyPr/>
                    <a:lstStyle/>
                    <a:p>
                      <a:r>
                        <a:rPr lang="en-US"/>
                        <a:t>82%</a:t>
                      </a:r>
                    </a:p>
                  </a:txBody>
                  <a:tcPr/>
                </a:tc>
                <a:tc>
                  <a:txBody>
                    <a:bodyPr/>
                    <a:lstStyle/>
                    <a:p>
                      <a:r>
                        <a:rPr lang="en-US"/>
                        <a:t>77%</a:t>
                      </a:r>
                    </a:p>
                  </a:txBody>
                  <a:tcPr/>
                </a:tc>
                <a:tc>
                  <a:txBody>
                    <a:bodyPr/>
                    <a:lstStyle/>
                    <a:p>
                      <a:r>
                        <a:rPr lang="en-US"/>
                        <a:t>63%</a:t>
                      </a:r>
                    </a:p>
                  </a:txBody>
                  <a:tcPr/>
                </a:tc>
                <a:tc>
                  <a:txBody>
                    <a:bodyPr/>
                    <a:lstStyle/>
                    <a:p>
                      <a:r>
                        <a:rPr lang="en-US"/>
                        <a:t>54%</a:t>
                      </a:r>
                    </a:p>
                  </a:txBody>
                  <a:tcPr/>
                </a:tc>
                <a:tc>
                  <a:txBody>
                    <a:bodyPr/>
                    <a:lstStyle/>
                    <a:p>
                      <a:r>
                        <a:rPr lang="en-US"/>
                        <a:t>?</a:t>
                      </a:r>
                    </a:p>
                  </a:txBody>
                  <a:tcPr/>
                </a:tc>
                <a:extLst>
                  <a:ext uri="{0D108BD9-81ED-4DB2-BD59-A6C34878D82A}">
                    <a16:rowId xmlns:a16="http://schemas.microsoft.com/office/drawing/2014/main" val="1049849143"/>
                  </a:ext>
                </a:extLst>
              </a:tr>
            </a:tbl>
          </a:graphicData>
        </a:graphic>
      </p:graphicFrame>
      <p:graphicFrame>
        <p:nvGraphicFramePr>
          <p:cNvPr id="7" name="Table 7">
            <a:extLst>
              <a:ext uri="{FF2B5EF4-FFF2-40B4-BE49-F238E27FC236}">
                <a16:creationId xmlns:a16="http://schemas.microsoft.com/office/drawing/2014/main" id="{34179F43-B363-6100-987F-B88978FB25D9}"/>
              </a:ext>
            </a:extLst>
          </p:cNvPr>
          <p:cNvGraphicFramePr>
            <a:graphicFrameLocks noGrp="1"/>
          </p:cNvGraphicFramePr>
          <p:nvPr>
            <p:extLst>
              <p:ext uri="{D42A27DB-BD31-4B8C-83A1-F6EECF244321}">
                <p14:modId xmlns:p14="http://schemas.microsoft.com/office/powerpoint/2010/main" val="3562191429"/>
              </p:ext>
            </p:extLst>
          </p:nvPr>
        </p:nvGraphicFramePr>
        <p:xfrm>
          <a:off x="2671763" y="1197862"/>
          <a:ext cx="8959849" cy="2514340"/>
        </p:xfrm>
        <a:graphic>
          <a:graphicData uri="http://schemas.openxmlformats.org/drawingml/2006/table">
            <a:tbl>
              <a:tblPr firstRow="1" bandRow="1">
                <a:tableStyleId>{5940675A-B579-460E-94D1-54222C63F5DA}</a:tableStyleId>
              </a:tblPr>
              <a:tblGrid>
                <a:gridCol w="1720849">
                  <a:extLst>
                    <a:ext uri="{9D8B030D-6E8A-4147-A177-3AD203B41FA5}">
                      <a16:colId xmlns:a16="http://schemas.microsoft.com/office/drawing/2014/main" val="481086721"/>
                    </a:ext>
                  </a:extLst>
                </a:gridCol>
                <a:gridCol w="1522413">
                  <a:extLst>
                    <a:ext uri="{9D8B030D-6E8A-4147-A177-3AD203B41FA5}">
                      <a16:colId xmlns:a16="http://schemas.microsoft.com/office/drawing/2014/main" val="939661774"/>
                    </a:ext>
                  </a:extLst>
                </a:gridCol>
                <a:gridCol w="1471613">
                  <a:extLst>
                    <a:ext uri="{9D8B030D-6E8A-4147-A177-3AD203B41FA5}">
                      <a16:colId xmlns:a16="http://schemas.microsoft.com/office/drawing/2014/main" val="670881971"/>
                    </a:ext>
                  </a:extLst>
                </a:gridCol>
                <a:gridCol w="1380468">
                  <a:extLst>
                    <a:ext uri="{9D8B030D-6E8A-4147-A177-3AD203B41FA5}">
                      <a16:colId xmlns:a16="http://schemas.microsoft.com/office/drawing/2014/main" val="2991749077"/>
                    </a:ext>
                  </a:extLst>
                </a:gridCol>
                <a:gridCol w="2864506">
                  <a:extLst>
                    <a:ext uri="{9D8B030D-6E8A-4147-A177-3AD203B41FA5}">
                      <a16:colId xmlns:a16="http://schemas.microsoft.com/office/drawing/2014/main" val="4127683306"/>
                    </a:ext>
                  </a:extLst>
                </a:gridCol>
              </a:tblGrid>
              <a:tr h="440160">
                <a:tc gridSpan="2">
                  <a:txBody>
                    <a:bodyPr/>
                    <a:lstStyle/>
                    <a:p>
                      <a:pPr algn="ctr"/>
                      <a:r>
                        <a:rPr lang="en-US" dirty="0">
                          <a:solidFill>
                            <a:srgbClr val="00B050"/>
                          </a:solidFill>
                        </a:rPr>
                        <a:t>Intermediate-high risk</a:t>
                      </a:r>
                    </a:p>
                  </a:txBody>
                  <a:tcPr>
                    <a:solidFill>
                      <a:schemeClr val="bg1"/>
                    </a:solidFill>
                  </a:tcPr>
                </a:tc>
                <a:tc hMerge="1">
                  <a:txBody>
                    <a:bodyPr/>
                    <a:lstStyle/>
                    <a:p>
                      <a:endParaRPr lang="en-US"/>
                    </a:p>
                  </a:txBody>
                  <a:tcPr/>
                </a:tc>
                <a:tc gridSpan="2">
                  <a:txBody>
                    <a:bodyPr/>
                    <a:lstStyle/>
                    <a:p>
                      <a:pPr algn="ctr"/>
                      <a:r>
                        <a:rPr lang="en-US" dirty="0">
                          <a:solidFill>
                            <a:srgbClr val="0070C0"/>
                          </a:solidFill>
                        </a:rPr>
                        <a:t>High risk</a:t>
                      </a:r>
                    </a:p>
                  </a:txBody>
                  <a:tcPr>
                    <a:solidFill>
                      <a:schemeClr val="bg1"/>
                    </a:solidFill>
                  </a:tcPr>
                </a:tc>
                <a:tc hMerge="1">
                  <a:txBody>
                    <a:bodyPr/>
                    <a:lstStyle/>
                    <a:p>
                      <a:endParaRPr lang="en-US"/>
                    </a:p>
                  </a:txBody>
                  <a:tcPr/>
                </a:tc>
                <a:tc>
                  <a:txBody>
                    <a:bodyPr/>
                    <a:lstStyle/>
                    <a:p>
                      <a:pPr algn="ctr"/>
                      <a:r>
                        <a:rPr lang="en-US" dirty="0">
                          <a:solidFill>
                            <a:srgbClr val="FF0000"/>
                          </a:solidFill>
                        </a:rPr>
                        <a:t>M1 NED</a:t>
                      </a:r>
                    </a:p>
                  </a:txBody>
                  <a:tcPr>
                    <a:solidFill>
                      <a:schemeClr val="bg1"/>
                    </a:solidFill>
                  </a:tcPr>
                </a:tc>
                <a:extLst>
                  <a:ext uri="{0D108BD9-81ED-4DB2-BD59-A6C34878D82A}">
                    <a16:rowId xmlns:a16="http://schemas.microsoft.com/office/drawing/2014/main" val="3778443162"/>
                  </a:ext>
                </a:extLst>
              </a:tr>
              <a:tr h="440160">
                <a:tc>
                  <a:txBody>
                    <a:bodyPr/>
                    <a:lstStyle/>
                    <a:p>
                      <a:r>
                        <a:rPr lang="en-US"/>
                        <a:t>pT2</a:t>
                      </a:r>
                    </a:p>
                  </a:txBody>
                  <a:tcPr>
                    <a:solidFill>
                      <a:schemeClr val="bg1"/>
                    </a:solidFill>
                  </a:tcPr>
                </a:tc>
                <a:tc>
                  <a:txBody>
                    <a:bodyPr/>
                    <a:lstStyle/>
                    <a:p>
                      <a:r>
                        <a:rPr lang="en-US"/>
                        <a:t>pT3</a:t>
                      </a:r>
                    </a:p>
                  </a:txBody>
                  <a:tcPr>
                    <a:solidFill>
                      <a:schemeClr val="bg1"/>
                    </a:solidFill>
                  </a:tcPr>
                </a:tc>
                <a:tc>
                  <a:txBody>
                    <a:bodyPr/>
                    <a:lstStyle/>
                    <a:p>
                      <a:r>
                        <a:rPr lang="en-US"/>
                        <a:t>pT4</a:t>
                      </a:r>
                    </a:p>
                  </a:txBody>
                  <a:tcPr>
                    <a:solidFill>
                      <a:schemeClr val="bg1"/>
                    </a:solidFill>
                  </a:tcPr>
                </a:tc>
                <a:tc>
                  <a:txBody>
                    <a:bodyPr/>
                    <a:lstStyle/>
                    <a:p>
                      <a:r>
                        <a:rPr lang="en-US"/>
                        <a:t>Any </a:t>
                      </a:r>
                      <a:r>
                        <a:rPr lang="en-US" err="1"/>
                        <a:t>pT</a:t>
                      </a:r>
                      <a:endParaRPr lang="en-US"/>
                    </a:p>
                  </a:txBody>
                  <a:tcPr>
                    <a:solidFill>
                      <a:schemeClr val="bg1"/>
                    </a:solidFill>
                  </a:tcPr>
                </a:tc>
                <a:tc rowSpan="4">
                  <a:txBody>
                    <a:bodyPr/>
                    <a:lstStyle/>
                    <a:p>
                      <a:pPr algn="ctr"/>
                      <a:endParaRPr lang="en-US" dirty="0"/>
                    </a:p>
                    <a:p>
                      <a:pPr algn="ctr"/>
                      <a:endParaRPr lang="en-US" dirty="0"/>
                    </a:p>
                    <a:p>
                      <a:pPr algn="ctr"/>
                      <a:r>
                        <a:rPr lang="en-US" dirty="0"/>
                        <a:t>NED after resection of oligometastatic sites 1 year from nephrectomy</a:t>
                      </a:r>
                    </a:p>
                  </a:txBody>
                  <a:tcPr>
                    <a:solidFill>
                      <a:schemeClr val="bg1"/>
                    </a:solidFill>
                  </a:tcPr>
                </a:tc>
                <a:extLst>
                  <a:ext uri="{0D108BD9-81ED-4DB2-BD59-A6C34878D82A}">
                    <a16:rowId xmlns:a16="http://schemas.microsoft.com/office/drawing/2014/main" val="3422230921"/>
                  </a:ext>
                </a:extLst>
              </a:tr>
              <a:tr h="759729">
                <a:tc>
                  <a:txBody>
                    <a:bodyPr/>
                    <a:lstStyle/>
                    <a:p>
                      <a:r>
                        <a:rPr lang="en-US"/>
                        <a:t>G4 or </a:t>
                      </a:r>
                      <a:r>
                        <a:rPr lang="en-US" err="1"/>
                        <a:t>sarcomatoid</a:t>
                      </a:r>
                      <a:endParaRPr lang="en-US"/>
                    </a:p>
                  </a:txBody>
                  <a:tcPr>
                    <a:solidFill>
                      <a:schemeClr val="bg1"/>
                    </a:solidFill>
                  </a:tcPr>
                </a:tc>
                <a:tc>
                  <a:txBody>
                    <a:bodyPr/>
                    <a:lstStyle/>
                    <a:p>
                      <a:r>
                        <a:rPr lang="en-US"/>
                        <a:t>Any grade</a:t>
                      </a:r>
                    </a:p>
                  </a:txBody>
                  <a:tcPr>
                    <a:solidFill>
                      <a:schemeClr val="bg1"/>
                    </a:solidFill>
                  </a:tcPr>
                </a:tc>
                <a:tc>
                  <a:txBody>
                    <a:bodyPr/>
                    <a:lstStyle/>
                    <a:p>
                      <a:r>
                        <a:rPr lang="en-US"/>
                        <a:t>Any grade</a:t>
                      </a:r>
                    </a:p>
                  </a:txBody>
                  <a:tcPr>
                    <a:solidFill>
                      <a:schemeClr val="bg1"/>
                    </a:solidFill>
                  </a:tcPr>
                </a:tc>
                <a:tc>
                  <a:txBody>
                    <a:bodyPr/>
                    <a:lstStyle/>
                    <a:p>
                      <a:r>
                        <a:rPr lang="en-US"/>
                        <a:t>Any grade</a:t>
                      </a:r>
                    </a:p>
                  </a:txBody>
                  <a:tcPr>
                    <a:solidFill>
                      <a:schemeClr val="bg1"/>
                    </a:solidFill>
                  </a:tcPr>
                </a:tc>
                <a:tc vMerge="1">
                  <a:txBody>
                    <a:bodyPr/>
                    <a:lstStyle/>
                    <a:p>
                      <a:endParaRPr lang="en-US"/>
                    </a:p>
                  </a:txBody>
                  <a:tcPr/>
                </a:tc>
                <a:extLst>
                  <a:ext uri="{0D108BD9-81ED-4DB2-BD59-A6C34878D82A}">
                    <a16:rowId xmlns:a16="http://schemas.microsoft.com/office/drawing/2014/main" val="977929948"/>
                  </a:ext>
                </a:extLst>
              </a:tr>
              <a:tr h="440160">
                <a:tc>
                  <a:txBody>
                    <a:bodyPr/>
                    <a:lstStyle/>
                    <a:p>
                      <a:r>
                        <a:rPr lang="en-US"/>
                        <a:t>N0</a:t>
                      </a:r>
                    </a:p>
                  </a:txBody>
                  <a:tcPr>
                    <a:solidFill>
                      <a:schemeClr val="bg1"/>
                    </a:solidFill>
                  </a:tcPr>
                </a:tc>
                <a:tc>
                  <a:txBody>
                    <a:bodyPr/>
                    <a:lstStyle/>
                    <a:p>
                      <a:r>
                        <a:rPr lang="en-US"/>
                        <a:t>N0</a:t>
                      </a:r>
                    </a:p>
                  </a:txBody>
                  <a:tcPr>
                    <a:solidFill>
                      <a:schemeClr val="bg1"/>
                    </a:solidFill>
                  </a:tcPr>
                </a:tc>
                <a:tc>
                  <a:txBody>
                    <a:bodyPr/>
                    <a:lstStyle/>
                    <a:p>
                      <a:r>
                        <a:rPr lang="en-US"/>
                        <a:t>N0</a:t>
                      </a:r>
                    </a:p>
                  </a:txBody>
                  <a:tcPr>
                    <a:solidFill>
                      <a:schemeClr val="bg1"/>
                    </a:solidFill>
                  </a:tcPr>
                </a:tc>
                <a:tc>
                  <a:txBody>
                    <a:bodyPr/>
                    <a:lstStyle/>
                    <a:p>
                      <a:r>
                        <a:rPr lang="en-US"/>
                        <a:t>N+</a:t>
                      </a:r>
                    </a:p>
                  </a:txBody>
                  <a:tcPr>
                    <a:solidFill>
                      <a:schemeClr val="bg1"/>
                    </a:solidFill>
                  </a:tcPr>
                </a:tc>
                <a:tc vMerge="1">
                  <a:txBody>
                    <a:bodyPr/>
                    <a:lstStyle/>
                    <a:p>
                      <a:endParaRPr lang="en-US"/>
                    </a:p>
                  </a:txBody>
                  <a:tcPr/>
                </a:tc>
                <a:extLst>
                  <a:ext uri="{0D108BD9-81ED-4DB2-BD59-A6C34878D82A}">
                    <a16:rowId xmlns:a16="http://schemas.microsoft.com/office/drawing/2014/main" val="2713847191"/>
                  </a:ext>
                </a:extLst>
              </a:tr>
              <a:tr h="434131">
                <a:tc>
                  <a:txBody>
                    <a:bodyPr/>
                    <a:lstStyle/>
                    <a:p>
                      <a:r>
                        <a:rPr lang="en-US"/>
                        <a:t>M0</a:t>
                      </a:r>
                    </a:p>
                  </a:txBody>
                  <a:tcPr>
                    <a:solidFill>
                      <a:schemeClr val="bg1"/>
                    </a:solidFill>
                  </a:tcPr>
                </a:tc>
                <a:tc>
                  <a:txBody>
                    <a:bodyPr/>
                    <a:lstStyle/>
                    <a:p>
                      <a:r>
                        <a:rPr lang="en-US"/>
                        <a:t>M0</a:t>
                      </a:r>
                    </a:p>
                  </a:txBody>
                  <a:tcPr>
                    <a:solidFill>
                      <a:schemeClr val="bg1"/>
                    </a:solidFill>
                  </a:tcPr>
                </a:tc>
                <a:tc>
                  <a:txBody>
                    <a:bodyPr/>
                    <a:lstStyle/>
                    <a:p>
                      <a:r>
                        <a:rPr lang="en-US"/>
                        <a:t>M0</a:t>
                      </a:r>
                    </a:p>
                  </a:txBody>
                  <a:tcPr>
                    <a:solidFill>
                      <a:schemeClr val="bg1"/>
                    </a:solidFill>
                  </a:tcPr>
                </a:tc>
                <a:tc>
                  <a:txBody>
                    <a:bodyPr/>
                    <a:lstStyle/>
                    <a:p>
                      <a:r>
                        <a:rPr lang="en-US" dirty="0"/>
                        <a:t>M0</a:t>
                      </a:r>
                    </a:p>
                  </a:txBody>
                  <a:tcPr>
                    <a:solidFill>
                      <a:schemeClr val="bg1"/>
                    </a:solidFill>
                  </a:tcPr>
                </a:tc>
                <a:tc vMerge="1">
                  <a:txBody>
                    <a:bodyPr/>
                    <a:lstStyle/>
                    <a:p>
                      <a:endParaRPr lang="en-US"/>
                    </a:p>
                  </a:txBody>
                  <a:tcPr/>
                </a:tc>
                <a:extLst>
                  <a:ext uri="{0D108BD9-81ED-4DB2-BD59-A6C34878D82A}">
                    <a16:rowId xmlns:a16="http://schemas.microsoft.com/office/drawing/2014/main" val="4164351452"/>
                  </a:ext>
                </a:extLst>
              </a:tr>
            </a:tbl>
          </a:graphicData>
        </a:graphic>
      </p:graphicFrame>
      <p:sp>
        <p:nvSpPr>
          <p:cNvPr id="10" name="TextBox 9">
            <a:extLst>
              <a:ext uri="{FF2B5EF4-FFF2-40B4-BE49-F238E27FC236}">
                <a16:creationId xmlns:a16="http://schemas.microsoft.com/office/drawing/2014/main" id="{6452EE22-8BE7-B592-AEBE-846A194C1CD7}"/>
              </a:ext>
            </a:extLst>
          </p:cNvPr>
          <p:cNvSpPr txBox="1"/>
          <p:nvPr/>
        </p:nvSpPr>
        <p:spPr>
          <a:xfrm>
            <a:off x="0" y="6137503"/>
            <a:ext cx="5090160" cy="215444"/>
          </a:xfrm>
          <a:prstGeom prst="rect">
            <a:avLst/>
          </a:prstGeom>
          <a:noFill/>
        </p:spPr>
        <p:txBody>
          <a:bodyPr wrap="square" rtlCol="0">
            <a:spAutoFit/>
          </a:bodyPr>
          <a:lstStyle/>
          <a:p>
            <a:pPr algn="l">
              <a:buClr>
                <a:schemeClr val="accent3"/>
              </a:buClr>
            </a:pPr>
            <a:r>
              <a:rPr lang="en-US" sz="800" err="1"/>
              <a:t>Beckermann</a:t>
            </a:r>
            <a:r>
              <a:rPr lang="en-US" sz="800"/>
              <a:t>, </a:t>
            </a:r>
            <a:r>
              <a:rPr lang="en-US" sz="800" err="1"/>
              <a:t>MedPro</a:t>
            </a:r>
            <a:r>
              <a:rPr lang="en-US" sz="800"/>
              <a:t> Master Lecture Series, Aug 2022. (adapted from Brian </a:t>
            </a:r>
            <a:r>
              <a:rPr lang="en-US" sz="800" err="1"/>
              <a:t>Rini</a:t>
            </a:r>
            <a:r>
              <a:rPr lang="en-US" sz="800"/>
              <a:t>)  </a:t>
            </a:r>
          </a:p>
        </p:txBody>
      </p:sp>
    </p:spTree>
    <p:extLst>
      <p:ext uri="{BB962C8B-B14F-4D97-AF65-F5344CB8AC3E}">
        <p14:creationId xmlns:p14="http://schemas.microsoft.com/office/powerpoint/2010/main" val="16204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475B-0E2D-E3FA-56AE-7A752219927C}"/>
              </a:ext>
            </a:extLst>
          </p:cNvPr>
          <p:cNvSpPr>
            <a:spLocks noGrp="1"/>
          </p:cNvSpPr>
          <p:nvPr>
            <p:ph type="title"/>
          </p:nvPr>
        </p:nvSpPr>
        <p:spPr/>
        <p:txBody>
          <a:bodyPr/>
          <a:lstStyle/>
          <a:p>
            <a:r>
              <a:rPr lang="en-US"/>
              <a:t>Overall survival: Immature but early signal is encouraging</a:t>
            </a:r>
          </a:p>
        </p:txBody>
      </p:sp>
      <p:sp>
        <p:nvSpPr>
          <p:cNvPr id="4" name="Slide Number Placeholder 3">
            <a:extLst>
              <a:ext uri="{FF2B5EF4-FFF2-40B4-BE49-F238E27FC236}">
                <a16:creationId xmlns:a16="http://schemas.microsoft.com/office/drawing/2014/main" id="{FFBED630-BA36-455C-BC15-7642D7210965}"/>
              </a:ext>
            </a:extLst>
          </p:cNvPr>
          <p:cNvSpPr>
            <a:spLocks noGrp="1"/>
          </p:cNvSpPr>
          <p:nvPr>
            <p:ph type="sldNum" sz="quarter" idx="12"/>
          </p:nvPr>
        </p:nvSpPr>
        <p:spPr/>
        <p:txBody>
          <a:bodyPr/>
          <a:lstStyle/>
          <a:p>
            <a:fld id="{C7CDA862-96DC-4F2E-B8EE-450732EFABAA}" type="slidenum">
              <a:rPr lang="en-GB" smtClean="0"/>
              <a:t>12</a:t>
            </a:fld>
            <a:endParaRPr lang="en-GB"/>
          </a:p>
        </p:txBody>
      </p:sp>
      <p:sp>
        <p:nvSpPr>
          <p:cNvPr id="5" name="TextBox 4">
            <a:extLst>
              <a:ext uri="{FF2B5EF4-FFF2-40B4-BE49-F238E27FC236}">
                <a16:creationId xmlns:a16="http://schemas.microsoft.com/office/drawing/2014/main" id="{75D5A84E-FACB-3FF4-FE08-AE4FC33BB3A7}"/>
              </a:ext>
            </a:extLst>
          </p:cNvPr>
          <p:cNvSpPr txBox="1"/>
          <p:nvPr/>
        </p:nvSpPr>
        <p:spPr>
          <a:xfrm>
            <a:off x="-35430" y="6182591"/>
            <a:ext cx="6130636" cy="215444"/>
          </a:xfrm>
          <a:prstGeom prst="rect">
            <a:avLst/>
          </a:prstGeom>
          <a:noFill/>
        </p:spPr>
        <p:txBody>
          <a:bodyPr wrap="square" rtlCol="0">
            <a:spAutoFit/>
          </a:bodyPr>
          <a:lstStyle/>
          <a:p>
            <a:pPr algn="l">
              <a:buClr>
                <a:schemeClr val="accent3"/>
              </a:buClr>
            </a:pPr>
            <a:r>
              <a:rPr lang="en-US" sz="800"/>
              <a:t>Powles et al. (2022). Lancet Oncology. </a:t>
            </a:r>
          </a:p>
        </p:txBody>
      </p:sp>
      <p:pic>
        <p:nvPicPr>
          <p:cNvPr id="7" name="Picture 6">
            <a:extLst>
              <a:ext uri="{FF2B5EF4-FFF2-40B4-BE49-F238E27FC236}">
                <a16:creationId xmlns:a16="http://schemas.microsoft.com/office/drawing/2014/main" id="{3A9F518B-61D6-5E46-8EFD-A4F6838AF805}"/>
              </a:ext>
            </a:extLst>
          </p:cNvPr>
          <p:cNvPicPr>
            <a:picLocks noChangeAspect="1"/>
          </p:cNvPicPr>
          <p:nvPr/>
        </p:nvPicPr>
        <p:blipFill>
          <a:blip r:embed="rId3"/>
          <a:stretch>
            <a:fillRect/>
          </a:stretch>
        </p:blipFill>
        <p:spPr>
          <a:xfrm>
            <a:off x="317172" y="1257267"/>
            <a:ext cx="11734467" cy="4614678"/>
          </a:xfrm>
          <a:prstGeom prst="rect">
            <a:avLst/>
          </a:prstGeom>
        </p:spPr>
      </p:pic>
      <p:sp>
        <p:nvSpPr>
          <p:cNvPr id="3" name="Rectangle 2">
            <a:extLst>
              <a:ext uri="{FF2B5EF4-FFF2-40B4-BE49-F238E27FC236}">
                <a16:creationId xmlns:a16="http://schemas.microsoft.com/office/drawing/2014/main" id="{F4BCDA17-C13D-BD1B-6195-53BDFCD5F39A}"/>
              </a:ext>
            </a:extLst>
          </p:cNvPr>
          <p:cNvSpPr/>
          <p:nvPr/>
        </p:nvSpPr>
        <p:spPr>
          <a:xfrm>
            <a:off x="3786187" y="3095329"/>
            <a:ext cx="800101" cy="118450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3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1CF7-1E33-D886-B030-FA16CAAF1695}"/>
              </a:ext>
            </a:extLst>
          </p:cNvPr>
          <p:cNvSpPr>
            <a:spLocks noGrp="1"/>
          </p:cNvSpPr>
          <p:nvPr>
            <p:ph type="title"/>
          </p:nvPr>
        </p:nvSpPr>
        <p:spPr/>
        <p:txBody>
          <a:bodyPr/>
          <a:lstStyle/>
          <a:p>
            <a:r>
              <a:rPr lang="en-US"/>
              <a:t>DFS is a reasonable surrogate endpoint for OS</a:t>
            </a:r>
          </a:p>
        </p:txBody>
      </p:sp>
      <p:sp>
        <p:nvSpPr>
          <p:cNvPr id="4" name="Slide Number Placeholder 3">
            <a:extLst>
              <a:ext uri="{FF2B5EF4-FFF2-40B4-BE49-F238E27FC236}">
                <a16:creationId xmlns:a16="http://schemas.microsoft.com/office/drawing/2014/main" id="{5BC07007-949A-F4D2-F922-DFC6BF4D6DE0}"/>
              </a:ext>
            </a:extLst>
          </p:cNvPr>
          <p:cNvSpPr>
            <a:spLocks noGrp="1"/>
          </p:cNvSpPr>
          <p:nvPr>
            <p:ph type="sldNum" sz="quarter" idx="12"/>
          </p:nvPr>
        </p:nvSpPr>
        <p:spPr/>
        <p:txBody>
          <a:bodyPr/>
          <a:lstStyle/>
          <a:p>
            <a:fld id="{C7CDA862-96DC-4F2E-B8EE-450732EFABAA}" type="slidenum">
              <a:rPr lang="en-GB" smtClean="0"/>
              <a:t>13</a:t>
            </a:fld>
            <a:endParaRPr lang="en-GB"/>
          </a:p>
        </p:txBody>
      </p:sp>
      <p:pic>
        <p:nvPicPr>
          <p:cNvPr id="7" name="Picture 6">
            <a:extLst>
              <a:ext uri="{FF2B5EF4-FFF2-40B4-BE49-F238E27FC236}">
                <a16:creationId xmlns:a16="http://schemas.microsoft.com/office/drawing/2014/main" id="{5E3FB53C-964E-2686-0612-99BCAD56CBE4}"/>
              </a:ext>
            </a:extLst>
          </p:cNvPr>
          <p:cNvPicPr>
            <a:picLocks noChangeAspect="1"/>
          </p:cNvPicPr>
          <p:nvPr/>
        </p:nvPicPr>
        <p:blipFill>
          <a:blip r:embed="rId3"/>
          <a:stretch>
            <a:fillRect/>
          </a:stretch>
        </p:blipFill>
        <p:spPr>
          <a:xfrm>
            <a:off x="2051049" y="1484275"/>
            <a:ext cx="8088314" cy="3779256"/>
          </a:xfrm>
          <a:prstGeom prst="rect">
            <a:avLst/>
          </a:prstGeom>
          <a:ln>
            <a:solidFill>
              <a:schemeClr val="tx1"/>
            </a:solidFill>
          </a:ln>
        </p:spPr>
      </p:pic>
      <p:sp>
        <p:nvSpPr>
          <p:cNvPr id="8" name="TextBox 7">
            <a:extLst>
              <a:ext uri="{FF2B5EF4-FFF2-40B4-BE49-F238E27FC236}">
                <a16:creationId xmlns:a16="http://schemas.microsoft.com/office/drawing/2014/main" id="{DBDA5841-F244-73DD-5B8A-D5971DF85E3F}"/>
              </a:ext>
            </a:extLst>
          </p:cNvPr>
          <p:cNvSpPr txBox="1"/>
          <p:nvPr/>
        </p:nvSpPr>
        <p:spPr>
          <a:xfrm>
            <a:off x="358775" y="994563"/>
            <a:ext cx="10348059" cy="400110"/>
          </a:xfrm>
          <a:prstGeom prst="rect">
            <a:avLst/>
          </a:prstGeom>
          <a:noFill/>
        </p:spPr>
        <p:txBody>
          <a:bodyPr wrap="square" rtlCol="0">
            <a:spAutoFit/>
          </a:bodyPr>
          <a:lstStyle/>
          <a:p>
            <a:pPr algn="l">
              <a:buClr>
                <a:schemeClr val="accent3"/>
              </a:buClr>
            </a:pPr>
            <a:r>
              <a:rPr lang="en-US" sz="2000" dirty="0"/>
              <a:t>Prospective observational study using the SEER-Medicare database 2007-2016 </a:t>
            </a:r>
          </a:p>
        </p:txBody>
      </p:sp>
      <p:sp>
        <p:nvSpPr>
          <p:cNvPr id="10" name="TextBox 9">
            <a:extLst>
              <a:ext uri="{FF2B5EF4-FFF2-40B4-BE49-F238E27FC236}">
                <a16:creationId xmlns:a16="http://schemas.microsoft.com/office/drawing/2014/main" id="{AA04D910-F35C-5AA5-CA9D-9073A06A9E9F}"/>
              </a:ext>
            </a:extLst>
          </p:cNvPr>
          <p:cNvSpPr txBox="1"/>
          <p:nvPr/>
        </p:nvSpPr>
        <p:spPr>
          <a:xfrm>
            <a:off x="358775" y="5350627"/>
            <a:ext cx="11669537" cy="707886"/>
          </a:xfrm>
          <a:prstGeom prst="rect">
            <a:avLst/>
          </a:prstGeom>
          <a:noFill/>
        </p:spPr>
        <p:txBody>
          <a:bodyPr wrap="square">
            <a:spAutoFit/>
          </a:bodyPr>
          <a:lstStyle/>
          <a:p>
            <a:pPr algn="ctr"/>
            <a:r>
              <a:rPr lang="en-US" sz="2000"/>
              <a:t>The Kendall’s 𝛕 rank correlation model showed correlation between DFS and OS post-nephrectomy </a:t>
            </a:r>
          </a:p>
          <a:p>
            <a:pPr algn="ctr"/>
            <a:r>
              <a:rPr lang="en-US" sz="2000"/>
              <a:t>(</a:t>
            </a:r>
            <a:r>
              <a:rPr lang="en-US" sz="2000" b="1" u="sng"/>
              <a:t>Kendall’s 𝛕 = 0.70</a:t>
            </a:r>
            <a:r>
              <a:rPr lang="en-US" sz="2000"/>
              <a:t>; 95% CI: 0.65-0.74; p&lt;0.001)</a:t>
            </a:r>
          </a:p>
        </p:txBody>
      </p:sp>
      <p:sp>
        <p:nvSpPr>
          <p:cNvPr id="11" name="TextBox 10">
            <a:extLst>
              <a:ext uri="{FF2B5EF4-FFF2-40B4-BE49-F238E27FC236}">
                <a16:creationId xmlns:a16="http://schemas.microsoft.com/office/drawing/2014/main" id="{80B39256-7AA6-053A-9755-03346C92645E}"/>
              </a:ext>
            </a:extLst>
          </p:cNvPr>
          <p:cNvSpPr txBox="1"/>
          <p:nvPr/>
        </p:nvSpPr>
        <p:spPr>
          <a:xfrm>
            <a:off x="-35430" y="6182591"/>
            <a:ext cx="6130636" cy="215444"/>
          </a:xfrm>
          <a:prstGeom prst="rect">
            <a:avLst/>
          </a:prstGeom>
          <a:noFill/>
        </p:spPr>
        <p:txBody>
          <a:bodyPr wrap="square" rtlCol="0">
            <a:spAutoFit/>
          </a:bodyPr>
          <a:lstStyle/>
          <a:p>
            <a:pPr algn="l">
              <a:buClr>
                <a:schemeClr val="accent3"/>
              </a:buClr>
            </a:pPr>
            <a:r>
              <a:rPr lang="en-US" sz="800"/>
              <a:t>Haas et al. (2023). IJU.</a:t>
            </a:r>
          </a:p>
        </p:txBody>
      </p:sp>
    </p:spTree>
    <p:extLst>
      <p:ext uri="{BB962C8B-B14F-4D97-AF65-F5344CB8AC3E}">
        <p14:creationId xmlns:p14="http://schemas.microsoft.com/office/powerpoint/2010/main" val="428227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147C-703A-A523-EF76-D5831130E07A}"/>
              </a:ext>
            </a:extLst>
          </p:cNvPr>
          <p:cNvSpPr>
            <a:spLocks noGrp="1"/>
          </p:cNvSpPr>
          <p:nvPr>
            <p:ph type="title"/>
          </p:nvPr>
        </p:nvSpPr>
        <p:spPr/>
        <p:txBody>
          <a:bodyPr/>
          <a:lstStyle/>
          <a:p>
            <a:r>
              <a:rPr lang="en-US"/>
              <a:t>what about the negative perioperative trials? </a:t>
            </a:r>
          </a:p>
        </p:txBody>
      </p:sp>
      <p:sp>
        <p:nvSpPr>
          <p:cNvPr id="3" name="Content Placeholder 2">
            <a:extLst>
              <a:ext uri="{FF2B5EF4-FFF2-40B4-BE49-F238E27FC236}">
                <a16:creationId xmlns:a16="http://schemas.microsoft.com/office/drawing/2014/main" id="{F00A3FA8-E8CA-6E08-12C2-A54DF9A98B76}"/>
              </a:ext>
            </a:extLst>
          </p:cNvPr>
          <p:cNvSpPr>
            <a:spLocks noGrp="1"/>
          </p:cNvSpPr>
          <p:nvPr>
            <p:ph idx="1"/>
          </p:nvPr>
        </p:nvSpPr>
        <p:spPr>
          <a:xfrm>
            <a:off x="358775" y="1267359"/>
            <a:ext cx="11472863" cy="4840444"/>
          </a:xfrm>
        </p:spPr>
        <p:txBody>
          <a:bodyPr/>
          <a:lstStyle/>
          <a:p>
            <a:pPr algn="ctr">
              <a:buNone/>
            </a:pPr>
            <a:r>
              <a:rPr lang="en-US" sz="3200">
                <a:solidFill>
                  <a:srgbClr val="FF0000"/>
                </a:solidFill>
              </a:rPr>
              <a:t>IMmotion010</a:t>
            </a:r>
            <a:r>
              <a:rPr lang="en-US" sz="3200" baseline="30000">
                <a:solidFill>
                  <a:srgbClr val="FF0000"/>
                </a:solidFill>
              </a:rPr>
              <a:t>1</a:t>
            </a:r>
            <a:r>
              <a:rPr lang="en-US" sz="3200">
                <a:solidFill>
                  <a:srgbClr val="FF0000"/>
                </a:solidFill>
              </a:rPr>
              <a:t>: Adjuvant atezolizumab</a:t>
            </a:r>
          </a:p>
          <a:p>
            <a:pPr algn="ctr">
              <a:buNone/>
            </a:pPr>
            <a:endParaRPr lang="en-US" sz="3200">
              <a:solidFill>
                <a:srgbClr val="FF0000"/>
              </a:solidFill>
            </a:endParaRPr>
          </a:p>
          <a:p>
            <a:pPr algn="ctr">
              <a:buNone/>
            </a:pPr>
            <a:r>
              <a:rPr lang="en-US" sz="3200">
                <a:solidFill>
                  <a:srgbClr val="FF0000"/>
                </a:solidFill>
              </a:rPr>
              <a:t>PROSPER-RCC</a:t>
            </a:r>
            <a:r>
              <a:rPr lang="en-US" sz="3200" baseline="30000">
                <a:solidFill>
                  <a:srgbClr val="FF0000"/>
                </a:solidFill>
              </a:rPr>
              <a:t>2</a:t>
            </a:r>
            <a:r>
              <a:rPr lang="en-US" sz="3200">
                <a:solidFill>
                  <a:srgbClr val="FF0000"/>
                </a:solidFill>
              </a:rPr>
              <a:t>: Neoadjuvant and adjuvant nivolumab</a:t>
            </a:r>
          </a:p>
          <a:p>
            <a:pPr algn="ctr">
              <a:buNone/>
            </a:pPr>
            <a:r>
              <a:rPr lang="en-US" sz="3200">
                <a:solidFill>
                  <a:srgbClr val="FF0000"/>
                </a:solidFill>
              </a:rPr>
              <a:t> </a:t>
            </a:r>
          </a:p>
          <a:p>
            <a:pPr algn="ctr">
              <a:buNone/>
            </a:pPr>
            <a:r>
              <a:rPr lang="en-US" sz="3200">
                <a:solidFill>
                  <a:srgbClr val="FF0000"/>
                </a:solidFill>
              </a:rPr>
              <a:t>CHECKMATE-914</a:t>
            </a:r>
            <a:r>
              <a:rPr lang="en-US" sz="3200" baseline="30000">
                <a:solidFill>
                  <a:srgbClr val="FF0000"/>
                </a:solidFill>
              </a:rPr>
              <a:t>3</a:t>
            </a:r>
            <a:r>
              <a:rPr lang="en-US" sz="3200">
                <a:solidFill>
                  <a:srgbClr val="FF0000"/>
                </a:solidFill>
              </a:rPr>
              <a:t>: Adjuvant nivolumab and ipilimumab/nivolumab</a:t>
            </a:r>
          </a:p>
          <a:p>
            <a:pPr algn="ctr">
              <a:buNone/>
            </a:pPr>
            <a:endParaRPr lang="en-US" sz="3200"/>
          </a:p>
          <a:p>
            <a:pPr algn="ctr"/>
            <a:r>
              <a:rPr lang="en-US" sz="3200">
                <a:solidFill>
                  <a:srgbClr val="00B050"/>
                </a:solidFill>
              </a:rPr>
              <a:t>KEYNOTE-564</a:t>
            </a:r>
            <a:r>
              <a:rPr lang="en-US" sz="3200" baseline="30000">
                <a:solidFill>
                  <a:srgbClr val="00B050"/>
                </a:solidFill>
              </a:rPr>
              <a:t>4</a:t>
            </a:r>
            <a:r>
              <a:rPr lang="en-US" sz="3200">
                <a:solidFill>
                  <a:srgbClr val="00B050"/>
                </a:solidFill>
              </a:rPr>
              <a:t>: Adjuvant pembrolizumab</a:t>
            </a:r>
          </a:p>
          <a:p>
            <a:pPr algn="ctr">
              <a:buNone/>
            </a:pPr>
            <a:endParaRPr lang="en-US" sz="3200"/>
          </a:p>
        </p:txBody>
      </p:sp>
      <p:sp>
        <p:nvSpPr>
          <p:cNvPr id="4" name="Slide Number Placeholder 3">
            <a:extLst>
              <a:ext uri="{FF2B5EF4-FFF2-40B4-BE49-F238E27FC236}">
                <a16:creationId xmlns:a16="http://schemas.microsoft.com/office/drawing/2014/main" id="{C09B0402-693E-83F3-E828-6BD7FCE1E938}"/>
              </a:ext>
            </a:extLst>
          </p:cNvPr>
          <p:cNvSpPr>
            <a:spLocks noGrp="1"/>
          </p:cNvSpPr>
          <p:nvPr>
            <p:ph type="sldNum" sz="quarter" idx="12"/>
          </p:nvPr>
        </p:nvSpPr>
        <p:spPr/>
        <p:txBody>
          <a:bodyPr/>
          <a:lstStyle/>
          <a:p>
            <a:fld id="{C7CDA862-96DC-4F2E-B8EE-450732EFABAA}" type="slidenum">
              <a:rPr lang="en-GB" smtClean="0"/>
              <a:t>14</a:t>
            </a:fld>
            <a:endParaRPr lang="en-GB"/>
          </a:p>
        </p:txBody>
      </p:sp>
      <p:sp>
        <p:nvSpPr>
          <p:cNvPr id="6" name="TextBox 5">
            <a:extLst>
              <a:ext uri="{FF2B5EF4-FFF2-40B4-BE49-F238E27FC236}">
                <a16:creationId xmlns:a16="http://schemas.microsoft.com/office/drawing/2014/main" id="{C7C834E4-FB7B-733D-6F44-202B7C4B463A}"/>
              </a:ext>
            </a:extLst>
          </p:cNvPr>
          <p:cNvSpPr txBox="1"/>
          <p:nvPr/>
        </p:nvSpPr>
        <p:spPr>
          <a:xfrm>
            <a:off x="0" y="5775620"/>
            <a:ext cx="9742488" cy="707886"/>
          </a:xfrm>
          <a:prstGeom prst="rect">
            <a:avLst/>
          </a:prstGeom>
          <a:noFill/>
        </p:spPr>
        <p:txBody>
          <a:bodyPr wrap="square">
            <a:spAutoFit/>
          </a:bodyPr>
          <a:lstStyle/>
          <a:p>
            <a:pPr algn="l"/>
            <a:r>
              <a:rPr lang="en-US" sz="800" b="0" i="0" baseline="30000">
                <a:solidFill>
                  <a:srgbClr val="333333"/>
                </a:solidFill>
                <a:effectLst/>
                <a:latin typeface="Arial" panose="020B0604020202020204" pitchFamily="34" charset="0"/>
                <a:cs typeface="Arial" panose="020B0604020202020204" pitchFamily="34" charset="0"/>
              </a:rPr>
              <a:t>1</a:t>
            </a:r>
            <a:r>
              <a:rPr lang="en-US" sz="800" b="0" i="0">
                <a:solidFill>
                  <a:srgbClr val="333333"/>
                </a:solidFill>
                <a:effectLst/>
                <a:latin typeface="Arial" panose="020B0604020202020204" pitchFamily="34" charset="0"/>
                <a:cs typeface="Arial" panose="020B0604020202020204" pitchFamily="34" charset="0"/>
              </a:rPr>
              <a:t>Pal et al. (2022). The Lancet.</a:t>
            </a:r>
          </a:p>
          <a:p>
            <a:pPr algn="l"/>
            <a:r>
              <a:rPr lang="en-US" sz="800" b="0" i="0" baseline="30000">
                <a:solidFill>
                  <a:srgbClr val="333333"/>
                </a:solidFill>
                <a:effectLst/>
                <a:latin typeface="Arial" panose="020B0604020202020204" pitchFamily="34" charset="0"/>
                <a:cs typeface="Arial" panose="020B0604020202020204" pitchFamily="34" charset="0"/>
              </a:rPr>
              <a:t>2</a:t>
            </a:r>
            <a:r>
              <a:rPr lang="en-US" sz="800" b="0" i="0">
                <a:solidFill>
                  <a:srgbClr val="333333"/>
                </a:solidFill>
                <a:effectLst/>
                <a:latin typeface="Arial" panose="020B0604020202020204" pitchFamily="34" charset="0"/>
                <a:cs typeface="Arial" panose="020B0604020202020204" pitchFamily="34" charset="0"/>
              </a:rPr>
              <a:t>Bex et al. ESMO Congress 2022. (Abstract LBA66)</a:t>
            </a:r>
          </a:p>
          <a:p>
            <a:pPr algn="l"/>
            <a:r>
              <a:rPr lang="en-US" sz="800" b="0" i="0" baseline="30000">
                <a:solidFill>
                  <a:srgbClr val="333333"/>
                </a:solidFill>
                <a:effectLst/>
                <a:latin typeface="Arial" panose="020B0604020202020204" pitchFamily="34" charset="0"/>
                <a:cs typeface="Arial" panose="020B0604020202020204" pitchFamily="34" charset="0"/>
              </a:rPr>
              <a:t>3</a:t>
            </a:r>
            <a:r>
              <a:rPr lang="en-US" sz="800" b="0" i="0">
                <a:solidFill>
                  <a:srgbClr val="333333"/>
                </a:solidFill>
                <a:effectLst/>
                <a:latin typeface="Arial" panose="020B0604020202020204" pitchFamily="34" charset="0"/>
                <a:cs typeface="Arial" panose="020B0604020202020204" pitchFamily="34" charset="0"/>
              </a:rPr>
              <a:t>Motzer et al. </a:t>
            </a:r>
            <a:r>
              <a:rPr lang="en-US" sz="800">
                <a:solidFill>
                  <a:srgbClr val="333333"/>
                </a:solidFill>
                <a:latin typeface="Arial" panose="020B0604020202020204" pitchFamily="34" charset="0"/>
                <a:cs typeface="Arial" panose="020B0604020202020204" pitchFamily="34" charset="0"/>
              </a:rPr>
              <a:t>(2023). The Lancet. </a:t>
            </a:r>
          </a:p>
          <a:p>
            <a:pPr algn="l"/>
            <a:r>
              <a:rPr lang="en-US" sz="800" baseline="30000">
                <a:solidFill>
                  <a:srgbClr val="333333"/>
                </a:solidFill>
                <a:latin typeface="Arial" panose="020B0604020202020204" pitchFamily="34" charset="0"/>
                <a:cs typeface="Arial" panose="020B0604020202020204" pitchFamily="34" charset="0"/>
              </a:rPr>
              <a:t>4</a:t>
            </a:r>
            <a:r>
              <a:rPr lang="en-US" sz="800">
                <a:solidFill>
                  <a:srgbClr val="333333"/>
                </a:solidFill>
                <a:latin typeface="Arial" panose="020B0604020202020204" pitchFamily="34" charset="0"/>
                <a:cs typeface="Arial" panose="020B0604020202020204" pitchFamily="34" charset="0"/>
              </a:rPr>
              <a:t>Chouieri et al. (2022). NEJM. </a:t>
            </a:r>
            <a:endParaRPr lang="en-US" sz="800" baseline="30000">
              <a:solidFill>
                <a:srgbClr val="333333"/>
              </a:solidFill>
              <a:latin typeface="Arial" panose="020B0604020202020204" pitchFamily="34" charset="0"/>
              <a:cs typeface="Arial" panose="020B0604020202020204" pitchFamily="34" charset="0"/>
            </a:endParaRPr>
          </a:p>
          <a:p>
            <a:pPr algn="l"/>
            <a:endParaRPr lang="en-US" sz="800" b="0" i="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9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AA4A-2098-419C-EC34-D9FEC30C2EE0}"/>
              </a:ext>
            </a:extLst>
          </p:cNvPr>
          <p:cNvSpPr>
            <a:spLocks noGrp="1"/>
          </p:cNvSpPr>
          <p:nvPr>
            <p:ph type="title"/>
          </p:nvPr>
        </p:nvSpPr>
        <p:spPr>
          <a:xfrm>
            <a:off x="358771" y="231163"/>
            <a:ext cx="11472863" cy="677523"/>
          </a:xfrm>
        </p:spPr>
        <p:txBody>
          <a:bodyPr/>
          <a:lstStyle/>
          <a:p>
            <a:r>
              <a:rPr lang="en-US"/>
              <a:t>These </a:t>
            </a:r>
            <a:r>
              <a:rPr lang="en-US" dirty="0"/>
              <a:t>are different trials!</a:t>
            </a:r>
            <a:endParaRPr lang="en-US"/>
          </a:p>
        </p:txBody>
      </p:sp>
      <p:sp>
        <p:nvSpPr>
          <p:cNvPr id="4" name="Slide Number Placeholder 3">
            <a:extLst>
              <a:ext uri="{FF2B5EF4-FFF2-40B4-BE49-F238E27FC236}">
                <a16:creationId xmlns:a16="http://schemas.microsoft.com/office/drawing/2014/main" id="{007F732B-5E24-02AB-4FC8-58272278A055}"/>
              </a:ext>
            </a:extLst>
          </p:cNvPr>
          <p:cNvSpPr>
            <a:spLocks noGrp="1"/>
          </p:cNvSpPr>
          <p:nvPr>
            <p:ph type="sldNum" sz="quarter" idx="12"/>
          </p:nvPr>
        </p:nvSpPr>
        <p:spPr/>
        <p:txBody>
          <a:bodyPr/>
          <a:lstStyle/>
          <a:p>
            <a:fld id="{C7CDA862-96DC-4F2E-B8EE-450732EFABAA}" type="slidenum">
              <a:rPr lang="en-GB" smtClean="0"/>
              <a:t>15</a:t>
            </a:fld>
            <a:endParaRPr lang="en-GB"/>
          </a:p>
        </p:txBody>
      </p:sp>
      <p:graphicFrame>
        <p:nvGraphicFramePr>
          <p:cNvPr id="6" name="Table 6">
            <a:extLst>
              <a:ext uri="{FF2B5EF4-FFF2-40B4-BE49-F238E27FC236}">
                <a16:creationId xmlns:a16="http://schemas.microsoft.com/office/drawing/2014/main" id="{7ECDE6D7-E61D-1A28-DFDC-3CBC07B586B5}"/>
              </a:ext>
            </a:extLst>
          </p:cNvPr>
          <p:cNvGraphicFramePr>
            <a:graphicFrameLocks noGrp="1"/>
          </p:cNvGraphicFramePr>
          <p:nvPr>
            <p:extLst>
              <p:ext uri="{D42A27DB-BD31-4B8C-83A1-F6EECF244321}">
                <p14:modId xmlns:p14="http://schemas.microsoft.com/office/powerpoint/2010/main" val="2693571848"/>
              </p:ext>
            </p:extLst>
          </p:nvPr>
        </p:nvGraphicFramePr>
        <p:xfrm>
          <a:off x="590308" y="1018573"/>
          <a:ext cx="10995951" cy="5099734"/>
        </p:xfrm>
        <a:graphic>
          <a:graphicData uri="http://schemas.openxmlformats.org/drawingml/2006/table">
            <a:tbl>
              <a:tblPr firstRow="1" bandRow="1">
                <a:tableStyleId>{16D9F66E-5EB9-4882-86FB-DCBF35E3C3E4}</a:tableStyleId>
              </a:tblPr>
              <a:tblGrid>
                <a:gridCol w="2199190">
                  <a:extLst>
                    <a:ext uri="{9D8B030D-6E8A-4147-A177-3AD203B41FA5}">
                      <a16:colId xmlns:a16="http://schemas.microsoft.com/office/drawing/2014/main" val="465233536"/>
                    </a:ext>
                  </a:extLst>
                </a:gridCol>
                <a:gridCol w="2199190">
                  <a:extLst>
                    <a:ext uri="{9D8B030D-6E8A-4147-A177-3AD203B41FA5}">
                      <a16:colId xmlns:a16="http://schemas.microsoft.com/office/drawing/2014/main" val="3866694520"/>
                    </a:ext>
                  </a:extLst>
                </a:gridCol>
                <a:gridCol w="1408778">
                  <a:extLst>
                    <a:ext uri="{9D8B030D-6E8A-4147-A177-3AD203B41FA5}">
                      <a16:colId xmlns:a16="http://schemas.microsoft.com/office/drawing/2014/main" val="3279113046"/>
                    </a:ext>
                  </a:extLst>
                </a:gridCol>
                <a:gridCol w="790412">
                  <a:extLst>
                    <a:ext uri="{9D8B030D-6E8A-4147-A177-3AD203B41FA5}">
                      <a16:colId xmlns:a16="http://schemas.microsoft.com/office/drawing/2014/main" val="68666308"/>
                    </a:ext>
                  </a:extLst>
                </a:gridCol>
                <a:gridCol w="1697589">
                  <a:extLst>
                    <a:ext uri="{9D8B030D-6E8A-4147-A177-3AD203B41FA5}">
                      <a16:colId xmlns:a16="http://schemas.microsoft.com/office/drawing/2014/main" val="1099400383"/>
                    </a:ext>
                  </a:extLst>
                </a:gridCol>
                <a:gridCol w="1849632">
                  <a:extLst>
                    <a:ext uri="{9D8B030D-6E8A-4147-A177-3AD203B41FA5}">
                      <a16:colId xmlns:a16="http://schemas.microsoft.com/office/drawing/2014/main" val="2529674706"/>
                    </a:ext>
                  </a:extLst>
                </a:gridCol>
                <a:gridCol w="851160">
                  <a:extLst>
                    <a:ext uri="{9D8B030D-6E8A-4147-A177-3AD203B41FA5}">
                      <a16:colId xmlns:a16="http://schemas.microsoft.com/office/drawing/2014/main" val="1851915718"/>
                    </a:ext>
                  </a:extLst>
                </a:gridCol>
              </a:tblGrid>
              <a:tr h="465414">
                <a:tc rowSpan="2">
                  <a:txBody>
                    <a:bodyPr/>
                    <a:lstStyle/>
                    <a:p>
                      <a:endParaRPr lang="en-US" dirty="0"/>
                    </a:p>
                  </a:txBody>
                  <a:tcPr/>
                </a:tc>
                <a:tc>
                  <a:txBody>
                    <a:bodyPr/>
                    <a:lstStyle/>
                    <a:p>
                      <a:r>
                        <a:rPr lang="en-US" dirty="0"/>
                        <a:t>KN-564</a:t>
                      </a:r>
                      <a:r>
                        <a:rPr lang="en-US" b="0" baseline="30000" dirty="0"/>
                        <a:t>4</a:t>
                      </a:r>
                      <a:endParaRPr lang="en-US" dirty="0"/>
                    </a:p>
                  </a:txBody>
                  <a:tcPr/>
                </a:tc>
                <a:tc gridSpan="2">
                  <a:txBody>
                    <a:bodyPr/>
                    <a:lstStyle/>
                    <a:p>
                      <a:r>
                        <a:rPr lang="en-US" dirty="0"/>
                        <a:t>IMmotion010</a:t>
                      </a:r>
                      <a:r>
                        <a:rPr lang="en-US" baseline="30000" dirty="0"/>
                        <a:t>1</a:t>
                      </a:r>
                      <a:endParaRPr lang="en-US" dirty="0"/>
                    </a:p>
                  </a:txBody>
                  <a:tcPr/>
                </a:tc>
                <a:tc hMerge="1">
                  <a:txBody>
                    <a:bodyPr/>
                    <a:lstStyle/>
                    <a:p>
                      <a:endParaRPr lang="en-US"/>
                    </a:p>
                  </a:txBody>
                  <a:tcPr/>
                </a:tc>
                <a:tc>
                  <a:txBody>
                    <a:bodyPr/>
                    <a:lstStyle/>
                    <a:p>
                      <a:r>
                        <a:rPr lang="en-US" dirty="0"/>
                        <a:t>PROSPER</a:t>
                      </a:r>
                      <a:r>
                        <a:rPr lang="en-US" baseline="30000" dirty="0"/>
                        <a:t>2</a:t>
                      </a:r>
                      <a:endParaRPr lang="en-US" dirty="0"/>
                    </a:p>
                  </a:txBody>
                  <a:tcPr/>
                </a:tc>
                <a:tc gridSpan="2">
                  <a:txBody>
                    <a:bodyPr/>
                    <a:lstStyle/>
                    <a:p>
                      <a:r>
                        <a:rPr lang="en-US" dirty="0"/>
                        <a:t>Checkmate-914</a:t>
                      </a:r>
                      <a:r>
                        <a:rPr lang="en-US" baseline="30000" dirty="0"/>
                        <a:t>3</a:t>
                      </a:r>
                      <a:endParaRPr lang="en-US" dirty="0"/>
                    </a:p>
                  </a:txBody>
                  <a:tcPr/>
                </a:tc>
                <a:tc hMerge="1">
                  <a:txBody>
                    <a:bodyPr/>
                    <a:lstStyle/>
                    <a:p>
                      <a:endParaRPr lang="en-US"/>
                    </a:p>
                  </a:txBody>
                  <a:tcPr/>
                </a:tc>
                <a:extLst>
                  <a:ext uri="{0D108BD9-81ED-4DB2-BD59-A6C34878D82A}">
                    <a16:rowId xmlns:a16="http://schemas.microsoft.com/office/drawing/2014/main" val="1319283214"/>
                  </a:ext>
                </a:extLst>
              </a:tr>
              <a:tr h="620293">
                <a:tc vMerge="1">
                  <a:txBody>
                    <a:bodyPr/>
                    <a:lstStyle/>
                    <a:p>
                      <a:endParaRPr lang="en-US" dirty="0"/>
                    </a:p>
                  </a:txBody>
                  <a:tcPr/>
                </a:tc>
                <a:tc>
                  <a:txBody>
                    <a:bodyPr/>
                    <a:lstStyle/>
                    <a:p>
                      <a:r>
                        <a:rPr lang="en-US" dirty="0"/>
                        <a:t>Pembrolizumab</a:t>
                      </a:r>
                    </a:p>
                  </a:txBody>
                  <a:tcPr/>
                </a:tc>
                <a:tc gridSpan="2">
                  <a:txBody>
                    <a:bodyPr/>
                    <a:lstStyle/>
                    <a:p>
                      <a:r>
                        <a:rPr lang="en-US" dirty="0"/>
                        <a:t>Atezolizumab</a:t>
                      </a:r>
                    </a:p>
                  </a:txBody>
                  <a:tcPr/>
                </a:tc>
                <a:tc hMerge="1">
                  <a:txBody>
                    <a:bodyPr/>
                    <a:lstStyle/>
                    <a:p>
                      <a:endParaRPr lang="en-US"/>
                    </a:p>
                  </a:txBody>
                  <a:tcPr/>
                </a:tc>
                <a:tc>
                  <a:txBody>
                    <a:bodyPr/>
                    <a:lstStyle/>
                    <a:p>
                      <a:r>
                        <a:rPr lang="en-US" dirty="0"/>
                        <a:t>Perioperative nivolumab</a:t>
                      </a:r>
                    </a:p>
                  </a:txBody>
                  <a:tcPr/>
                </a:tc>
                <a:tc gridSpan="2">
                  <a:txBody>
                    <a:bodyPr/>
                    <a:lstStyle/>
                    <a:p>
                      <a:r>
                        <a:rPr lang="en-US" dirty="0"/>
                        <a:t>Ipilimumab + nivolumab</a:t>
                      </a:r>
                    </a:p>
                  </a:txBody>
                  <a:tcPr/>
                </a:tc>
                <a:tc hMerge="1">
                  <a:txBody>
                    <a:bodyPr/>
                    <a:lstStyle/>
                    <a:p>
                      <a:endParaRPr lang="en-US"/>
                    </a:p>
                  </a:txBody>
                  <a:tcPr/>
                </a:tc>
                <a:extLst>
                  <a:ext uri="{0D108BD9-81ED-4DB2-BD59-A6C34878D82A}">
                    <a16:rowId xmlns:a16="http://schemas.microsoft.com/office/drawing/2014/main" val="631031975"/>
                  </a:ext>
                </a:extLst>
              </a:tr>
              <a:tr h="422579">
                <a:tc>
                  <a:txBody>
                    <a:bodyPr/>
                    <a:lstStyle/>
                    <a:p>
                      <a:r>
                        <a:rPr lang="en-US" dirty="0"/>
                        <a:t>T1</a:t>
                      </a:r>
                    </a:p>
                  </a:txBody>
                  <a:tcPr/>
                </a:tc>
                <a:tc>
                  <a:txBody>
                    <a:bodyPr/>
                    <a:lstStyle/>
                    <a:p>
                      <a:r>
                        <a:rPr lang="en-US" dirty="0"/>
                        <a:t>2%</a:t>
                      </a:r>
                    </a:p>
                  </a:txBody>
                  <a:tcPr/>
                </a:tc>
                <a:tc gridSpan="2">
                  <a:txBody>
                    <a:bodyPr/>
                    <a:lstStyle/>
                    <a:p>
                      <a:r>
                        <a:rPr lang="en-US" dirty="0"/>
                        <a:t>None</a:t>
                      </a:r>
                    </a:p>
                  </a:txBody>
                  <a:tcPr/>
                </a:tc>
                <a:tc hMerge="1">
                  <a:txBody>
                    <a:bodyPr/>
                    <a:lstStyle/>
                    <a:p>
                      <a:endParaRPr lang="en-US"/>
                    </a:p>
                  </a:txBody>
                  <a:tcPr/>
                </a:tc>
                <a:tc>
                  <a:txBody>
                    <a:bodyPr/>
                    <a:lstStyle/>
                    <a:p>
                      <a:r>
                        <a:rPr lang="en-US" dirty="0"/>
                        <a:t>3%  vs 10%</a:t>
                      </a:r>
                    </a:p>
                  </a:txBody>
                  <a:tcPr/>
                </a:tc>
                <a:tc gridSpan="2">
                  <a:txBody>
                    <a:bodyPr/>
                    <a:lstStyle/>
                    <a:p>
                      <a:r>
                        <a:rPr lang="en-US" dirty="0"/>
                        <a:t>None</a:t>
                      </a:r>
                    </a:p>
                  </a:txBody>
                  <a:tcPr/>
                </a:tc>
                <a:tc hMerge="1">
                  <a:txBody>
                    <a:bodyPr/>
                    <a:lstStyle/>
                    <a:p>
                      <a:endParaRPr lang="en-US"/>
                    </a:p>
                  </a:txBody>
                  <a:tcPr/>
                </a:tc>
                <a:extLst>
                  <a:ext uri="{0D108BD9-81ED-4DB2-BD59-A6C34878D82A}">
                    <a16:rowId xmlns:a16="http://schemas.microsoft.com/office/drawing/2014/main" val="3313252950"/>
                  </a:ext>
                </a:extLst>
              </a:tr>
              <a:tr h="729383">
                <a:tc>
                  <a:txBody>
                    <a:bodyPr/>
                    <a:lstStyle/>
                    <a:p>
                      <a:r>
                        <a:rPr lang="en-US" dirty="0"/>
                        <a:t>T2</a:t>
                      </a:r>
                    </a:p>
                  </a:txBody>
                  <a:tcPr/>
                </a:tc>
                <a:tc>
                  <a:txBody>
                    <a:bodyPr/>
                    <a:lstStyle/>
                    <a:p>
                      <a:r>
                        <a:rPr lang="en-US" dirty="0"/>
                        <a:t>5%</a:t>
                      </a:r>
                    </a:p>
                  </a:txBody>
                  <a:tcPr/>
                </a:tc>
                <a:tc rowSpan="2">
                  <a:txBody>
                    <a:bodyPr/>
                    <a:lstStyle/>
                    <a:p>
                      <a:r>
                        <a:rPr lang="en-US" dirty="0"/>
                        <a:t>T2N0</a:t>
                      </a:r>
                    </a:p>
                    <a:p>
                      <a:r>
                        <a:rPr lang="en-US" dirty="0"/>
                        <a:t>T3aN0</a:t>
                      </a:r>
                    </a:p>
                  </a:txBody>
                  <a:tcPr/>
                </a:tc>
                <a:tc rowSpan="2">
                  <a:txBody>
                    <a:bodyPr/>
                    <a:lstStyle/>
                    <a:p>
                      <a:r>
                        <a:rPr lang="en-US" dirty="0"/>
                        <a:t>65%</a:t>
                      </a:r>
                    </a:p>
                  </a:txBody>
                  <a:tcPr/>
                </a:tc>
                <a:tc>
                  <a:txBody>
                    <a:bodyPr/>
                    <a:lstStyle/>
                    <a:p>
                      <a:r>
                        <a:rPr lang="en-US" dirty="0"/>
                        <a:t>50% vs 24%</a:t>
                      </a:r>
                    </a:p>
                  </a:txBody>
                  <a:tcPr/>
                </a:tc>
                <a:tc>
                  <a:txBody>
                    <a:bodyPr/>
                    <a:lstStyle/>
                    <a:p>
                      <a:r>
                        <a:rPr lang="en-US" dirty="0"/>
                        <a:t>T2aN0 (G3-4)</a:t>
                      </a:r>
                    </a:p>
                    <a:p>
                      <a:r>
                        <a:rPr lang="en-US" dirty="0"/>
                        <a:t>T2bN0 any G</a:t>
                      </a:r>
                    </a:p>
                  </a:txBody>
                  <a:tcPr/>
                </a:tc>
                <a:tc>
                  <a:txBody>
                    <a:bodyPr/>
                    <a:lstStyle/>
                    <a:p>
                      <a:r>
                        <a:rPr lang="en-US" dirty="0"/>
                        <a:t>15%</a:t>
                      </a:r>
                    </a:p>
                  </a:txBody>
                  <a:tcPr/>
                </a:tc>
                <a:extLst>
                  <a:ext uri="{0D108BD9-81ED-4DB2-BD59-A6C34878D82A}">
                    <a16:rowId xmlns:a16="http://schemas.microsoft.com/office/drawing/2014/main" val="2359171704"/>
                  </a:ext>
                </a:extLst>
              </a:tr>
              <a:tr h="422579">
                <a:tc>
                  <a:txBody>
                    <a:bodyPr/>
                    <a:lstStyle/>
                    <a:p>
                      <a:r>
                        <a:rPr lang="en-US" dirty="0"/>
                        <a:t>T3</a:t>
                      </a:r>
                    </a:p>
                  </a:txBody>
                  <a:tcPr/>
                </a:tc>
                <a:tc>
                  <a:txBody>
                    <a:bodyPr/>
                    <a:lstStyle/>
                    <a:p>
                      <a:r>
                        <a:rPr lang="en-US" dirty="0"/>
                        <a:t>90%</a:t>
                      </a:r>
                    </a:p>
                  </a:txBody>
                  <a:tcPr/>
                </a:tc>
                <a:tc vMerge="1">
                  <a:txBody>
                    <a:bodyPr/>
                    <a:lstStyle/>
                    <a:p>
                      <a:endParaRPr lang="en-US" dirty="0"/>
                    </a:p>
                  </a:txBody>
                  <a:tcPr/>
                </a:tc>
                <a:tc vMerge="1">
                  <a:txBody>
                    <a:bodyPr/>
                    <a:lstStyle/>
                    <a:p>
                      <a:endParaRPr lang="en-US" dirty="0"/>
                    </a:p>
                  </a:txBody>
                  <a:tcPr/>
                </a:tc>
                <a:tc rowSpan="2">
                  <a:txBody>
                    <a:bodyPr/>
                    <a:lstStyle/>
                    <a:p>
                      <a:r>
                        <a:rPr lang="en-US" dirty="0"/>
                        <a:t>46% vs 66%</a:t>
                      </a:r>
                    </a:p>
                  </a:txBody>
                  <a:tcPr/>
                </a:tc>
                <a:tc>
                  <a:txBody>
                    <a:bodyPr/>
                    <a:lstStyle/>
                    <a:p>
                      <a:r>
                        <a:rPr lang="en-US" dirty="0"/>
                        <a:t>T3N0</a:t>
                      </a:r>
                    </a:p>
                  </a:txBody>
                  <a:tcPr/>
                </a:tc>
                <a:tc>
                  <a:txBody>
                    <a:bodyPr/>
                    <a:lstStyle/>
                    <a:p>
                      <a:r>
                        <a:rPr lang="en-US" dirty="0"/>
                        <a:t>78%</a:t>
                      </a:r>
                    </a:p>
                  </a:txBody>
                  <a:tcPr/>
                </a:tc>
                <a:extLst>
                  <a:ext uri="{0D108BD9-81ED-4DB2-BD59-A6C34878D82A}">
                    <a16:rowId xmlns:a16="http://schemas.microsoft.com/office/drawing/2014/main" val="1520748620"/>
                  </a:ext>
                </a:extLst>
              </a:tr>
              <a:tr h="422579">
                <a:tc>
                  <a:txBody>
                    <a:bodyPr/>
                    <a:lstStyle/>
                    <a:p>
                      <a:r>
                        <a:rPr lang="en-US" dirty="0"/>
                        <a:t>T4</a:t>
                      </a:r>
                    </a:p>
                  </a:txBody>
                  <a:tcPr/>
                </a:tc>
                <a:tc>
                  <a:txBody>
                    <a:bodyPr/>
                    <a:lstStyle/>
                    <a:p>
                      <a:r>
                        <a:rPr lang="en-US" dirty="0"/>
                        <a:t>30%</a:t>
                      </a:r>
                    </a:p>
                  </a:txBody>
                  <a:tcPr/>
                </a:tc>
                <a:tc rowSpan="2">
                  <a:txBody>
                    <a:bodyPr/>
                    <a:lstStyle/>
                    <a:p>
                      <a:r>
                        <a:rPr lang="en-US" dirty="0"/>
                        <a:t>≥T3bN0</a:t>
                      </a:r>
                    </a:p>
                    <a:p>
                      <a:r>
                        <a:rPr lang="en-US" dirty="0" err="1"/>
                        <a:t>TxN</a:t>
                      </a:r>
                      <a:r>
                        <a:rPr lang="en-US" dirty="0"/>
                        <a:t>+</a:t>
                      </a:r>
                    </a:p>
                  </a:txBody>
                  <a:tcPr/>
                </a:tc>
                <a:tc rowSpan="2">
                  <a:txBody>
                    <a:bodyPr/>
                    <a:lstStyle/>
                    <a:p>
                      <a:r>
                        <a:rPr lang="en-US" dirty="0"/>
                        <a:t>21%</a:t>
                      </a:r>
                    </a:p>
                  </a:txBody>
                  <a:tcPr/>
                </a:tc>
                <a:tc vMerge="1">
                  <a:txBody>
                    <a:bodyPr/>
                    <a:lstStyle/>
                    <a:p>
                      <a:endParaRPr lang="en-US" dirty="0"/>
                    </a:p>
                  </a:txBody>
                  <a:tcPr/>
                </a:tc>
                <a:tc rowSpan="2">
                  <a:txBody>
                    <a:bodyPr/>
                    <a:lstStyle/>
                    <a:p>
                      <a:r>
                        <a:rPr lang="en-US" dirty="0"/>
                        <a:t>T4N0</a:t>
                      </a:r>
                    </a:p>
                    <a:p>
                      <a:r>
                        <a:rPr lang="en-US" dirty="0"/>
                        <a:t>TxN1</a:t>
                      </a:r>
                    </a:p>
                  </a:txBody>
                  <a:tcPr/>
                </a:tc>
                <a:tc rowSpan="2">
                  <a:txBody>
                    <a:bodyPr/>
                    <a:lstStyle/>
                    <a:p>
                      <a:r>
                        <a:rPr lang="en-US" dirty="0"/>
                        <a:t>7%</a:t>
                      </a:r>
                    </a:p>
                  </a:txBody>
                  <a:tcPr/>
                </a:tc>
                <a:extLst>
                  <a:ext uri="{0D108BD9-81ED-4DB2-BD59-A6C34878D82A}">
                    <a16:rowId xmlns:a16="http://schemas.microsoft.com/office/drawing/2014/main" val="1621428724"/>
                  </a:ext>
                </a:extLst>
              </a:tr>
              <a:tr h="422579">
                <a:tc>
                  <a:txBody>
                    <a:bodyPr/>
                    <a:lstStyle/>
                    <a:p>
                      <a:r>
                        <a:rPr lang="en-US" dirty="0"/>
                        <a:t>N1</a:t>
                      </a:r>
                    </a:p>
                  </a:txBody>
                  <a:tcPr/>
                </a:tc>
                <a:tc>
                  <a:txBody>
                    <a:bodyPr/>
                    <a:lstStyle/>
                    <a:p>
                      <a:r>
                        <a:rPr lang="en-US" dirty="0"/>
                        <a:t>6%</a:t>
                      </a:r>
                    </a:p>
                  </a:txBody>
                  <a:tcPr/>
                </a:tc>
                <a:tc vMerge="1">
                  <a:txBody>
                    <a:bodyPr/>
                    <a:lstStyle/>
                    <a:p>
                      <a:endParaRPr lang="en-US" dirty="0"/>
                    </a:p>
                  </a:txBody>
                  <a:tcPr/>
                </a:tc>
                <a:tc vMerge="1">
                  <a:txBody>
                    <a:bodyPr/>
                    <a:lstStyle/>
                    <a:p>
                      <a:endParaRPr lang="en-US" dirty="0"/>
                    </a:p>
                  </a:txBody>
                  <a:tcPr/>
                </a:tc>
                <a:tc>
                  <a:txBody>
                    <a:bodyPr/>
                    <a:lstStyle/>
                    <a:p>
                      <a:r>
                        <a:rPr lang="en-US" dirty="0"/>
                        <a:t>15% vs 10%</a:t>
                      </a:r>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4195844610"/>
                  </a:ext>
                </a:extLst>
              </a:tr>
              <a:tr h="729383">
                <a:tc>
                  <a:txBody>
                    <a:bodyPr/>
                    <a:lstStyle/>
                    <a:p>
                      <a:r>
                        <a:rPr lang="en-US" dirty="0"/>
                        <a:t>M1 NED</a:t>
                      </a:r>
                    </a:p>
                  </a:txBody>
                  <a:tcPr/>
                </a:tc>
                <a:tc>
                  <a:txBody>
                    <a:bodyPr/>
                    <a:lstStyle/>
                    <a:p>
                      <a:r>
                        <a:rPr lang="en-US" dirty="0"/>
                        <a:t>6% (&lt;1 year)</a:t>
                      </a:r>
                    </a:p>
                  </a:txBody>
                  <a:tcPr/>
                </a:tc>
                <a:tc gridSpan="2">
                  <a:txBody>
                    <a:bodyPr/>
                    <a:lstStyle/>
                    <a:p>
                      <a:r>
                        <a:rPr lang="en-US" dirty="0"/>
                        <a:t>11% (&gt; 1 year)</a:t>
                      </a:r>
                    </a:p>
                    <a:p>
                      <a:r>
                        <a:rPr lang="en-US" dirty="0"/>
                        <a:t>3% synchronous</a:t>
                      </a:r>
                    </a:p>
                  </a:txBody>
                  <a:tcPr/>
                </a:tc>
                <a:tc hMerge="1">
                  <a:txBody>
                    <a:bodyPr/>
                    <a:lstStyle/>
                    <a:p>
                      <a:endParaRPr lang="en-US"/>
                    </a:p>
                  </a:txBody>
                  <a:tcPr/>
                </a:tc>
                <a:tc>
                  <a:txBody>
                    <a:bodyPr/>
                    <a:lstStyle/>
                    <a:p>
                      <a:r>
                        <a:rPr lang="en-US" dirty="0"/>
                        <a:t>3%</a:t>
                      </a:r>
                    </a:p>
                  </a:txBody>
                  <a:tcPr/>
                </a:tc>
                <a:tc gridSpan="2">
                  <a:txBody>
                    <a:bodyPr/>
                    <a:lstStyle/>
                    <a:p>
                      <a:r>
                        <a:rPr lang="en-US" dirty="0"/>
                        <a:t>0%</a:t>
                      </a:r>
                    </a:p>
                  </a:txBody>
                  <a:tcPr/>
                </a:tc>
                <a:tc hMerge="1">
                  <a:txBody>
                    <a:bodyPr/>
                    <a:lstStyle/>
                    <a:p>
                      <a:endParaRPr lang="en-US"/>
                    </a:p>
                  </a:txBody>
                  <a:tcPr/>
                </a:tc>
                <a:extLst>
                  <a:ext uri="{0D108BD9-81ED-4DB2-BD59-A6C34878D82A}">
                    <a16:rowId xmlns:a16="http://schemas.microsoft.com/office/drawing/2014/main" val="2285519743"/>
                  </a:ext>
                </a:extLst>
              </a:tr>
              <a:tr h="422579">
                <a:tc>
                  <a:txBody>
                    <a:bodyPr/>
                    <a:lstStyle/>
                    <a:p>
                      <a:r>
                        <a:rPr lang="en-US" dirty="0" err="1"/>
                        <a:t>Sarcomatoid</a:t>
                      </a:r>
                      <a:endParaRPr lang="en-US" dirty="0"/>
                    </a:p>
                  </a:txBody>
                  <a:tcPr/>
                </a:tc>
                <a:tc>
                  <a:txBody>
                    <a:bodyPr/>
                    <a:lstStyle/>
                    <a:p>
                      <a:r>
                        <a:rPr lang="en-US" dirty="0"/>
                        <a:t>10%</a:t>
                      </a:r>
                    </a:p>
                  </a:txBody>
                  <a:tcPr/>
                </a:tc>
                <a:tc gridSpan="2">
                  <a:txBody>
                    <a:bodyPr/>
                    <a:lstStyle/>
                    <a:p>
                      <a:r>
                        <a:rPr lang="en-US" dirty="0"/>
                        <a:t>9%</a:t>
                      </a:r>
                    </a:p>
                  </a:txBody>
                  <a:tcPr/>
                </a:tc>
                <a:tc hMerge="1">
                  <a:txBody>
                    <a:bodyPr/>
                    <a:lstStyle/>
                    <a:p>
                      <a:endParaRPr lang="en-US"/>
                    </a:p>
                  </a:txBody>
                  <a:tcPr/>
                </a:tc>
                <a:tc>
                  <a:txBody>
                    <a:bodyPr/>
                    <a:lstStyle/>
                    <a:p>
                      <a:r>
                        <a:rPr lang="en-US" dirty="0"/>
                        <a:t>8%</a:t>
                      </a:r>
                    </a:p>
                  </a:txBody>
                  <a:tcPr/>
                </a:tc>
                <a:tc gridSpan="2">
                  <a:txBody>
                    <a:bodyPr/>
                    <a:lstStyle/>
                    <a:p>
                      <a:r>
                        <a:rPr lang="en-US" dirty="0"/>
                        <a:t>5%</a:t>
                      </a:r>
                    </a:p>
                  </a:txBody>
                  <a:tcPr/>
                </a:tc>
                <a:tc hMerge="1">
                  <a:txBody>
                    <a:bodyPr/>
                    <a:lstStyle/>
                    <a:p>
                      <a:endParaRPr lang="en-US"/>
                    </a:p>
                  </a:txBody>
                  <a:tcPr/>
                </a:tc>
                <a:extLst>
                  <a:ext uri="{0D108BD9-81ED-4DB2-BD59-A6C34878D82A}">
                    <a16:rowId xmlns:a16="http://schemas.microsoft.com/office/drawing/2014/main" val="4166944176"/>
                  </a:ext>
                </a:extLst>
              </a:tr>
              <a:tr h="422579">
                <a:tc>
                  <a:txBody>
                    <a:bodyPr/>
                    <a:lstStyle/>
                    <a:p>
                      <a:r>
                        <a:rPr lang="en-US" dirty="0"/>
                        <a:t>Variant</a:t>
                      </a:r>
                    </a:p>
                  </a:txBody>
                  <a:tcPr/>
                </a:tc>
                <a:tc>
                  <a:txBody>
                    <a:bodyPr/>
                    <a:lstStyle/>
                    <a:p>
                      <a:r>
                        <a:rPr lang="en-US" dirty="0"/>
                        <a:t>0%</a:t>
                      </a:r>
                    </a:p>
                  </a:txBody>
                  <a:tcPr/>
                </a:tc>
                <a:tc gridSpan="2">
                  <a:txBody>
                    <a:bodyPr/>
                    <a:lstStyle/>
                    <a:p>
                      <a:r>
                        <a:rPr lang="en-US" dirty="0"/>
                        <a:t>7%</a:t>
                      </a:r>
                    </a:p>
                  </a:txBody>
                  <a:tcPr/>
                </a:tc>
                <a:tc hMerge="1">
                  <a:txBody>
                    <a:bodyPr/>
                    <a:lstStyle/>
                    <a:p>
                      <a:endParaRPr lang="en-US"/>
                    </a:p>
                  </a:txBody>
                  <a:tcPr/>
                </a:tc>
                <a:tc>
                  <a:txBody>
                    <a:bodyPr/>
                    <a:lstStyle/>
                    <a:p>
                      <a:r>
                        <a:rPr lang="en-US" dirty="0"/>
                        <a:t>22%</a:t>
                      </a:r>
                    </a:p>
                  </a:txBody>
                  <a:tcPr/>
                </a:tc>
                <a:tc gridSpan="2">
                  <a:txBody>
                    <a:bodyPr/>
                    <a:lstStyle/>
                    <a:p>
                      <a:r>
                        <a:rPr lang="en-US" dirty="0"/>
                        <a:t>0%</a:t>
                      </a:r>
                    </a:p>
                  </a:txBody>
                  <a:tcPr/>
                </a:tc>
                <a:tc hMerge="1">
                  <a:txBody>
                    <a:bodyPr/>
                    <a:lstStyle/>
                    <a:p>
                      <a:endParaRPr lang="en-US"/>
                    </a:p>
                  </a:txBody>
                  <a:tcPr/>
                </a:tc>
                <a:extLst>
                  <a:ext uri="{0D108BD9-81ED-4DB2-BD59-A6C34878D82A}">
                    <a16:rowId xmlns:a16="http://schemas.microsoft.com/office/drawing/2014/main" val="1981413302"/>
                  </a:ext>
                </a:extLst>
              </a:tr>
            </a:tbl>
          </a:graphicData>
        </a:graphic>
      </p:graphicFrame>
      <p:sp>
        <p:nvSpPr>
          <p:cNvPr id="7" name="TextBox 6">
            <a:extLst>
              <a:ext uri="{FF2B5EF4-FFF2-40B4-BE49-F238E27FC236}">
                <a16:creationId xmlns:a16="http://schemas.microsoft.com/office/drawing/2014/main" id="{EC7FCEEE-31BE-E05D-E50F-A9AD4E79F0E0}"/>
              </a:ext>
            </a:extLst>
          </p:cNvPr>
          <p:cNvSpPr txBox="1"/>
          <p:nvPr/>
        </p:nvSpPr>
        <p:spPr>
          <a:xfrm>
            <a:off x="4699322" y="6360395"/>
            <a:ext cx="3133236" cy="707886"/>
          </a:xfrm>
          <a:prstGeom prst="rect">
            <a:avLst/>
          </a:prstGeom>
          <a:noFill/>
        </p:spPr>
        <p:txBody>
          <a:bodyPr wrap="square">
            <a:spAutoFit/>
          </a:bodyPr>
          <a:lstStyle/>
          <a:p>
            <a:pPr algn="l"/>
            <a:r>
              <a:rPr lang="en-US" sz="800" b="0" i="0" baseline="30000" dirty="0">
                <a:solidFill>
                  <a:schemeClr val="bg1"/>
                </a:solidFill>
                <a:effectLst/>
                <a:latin typeface="Arial" panose="020B0604020202020204" pitchFamily="34" charset="0"/>
                <a:cs typeface="Arial" panose="020B0604020202020204" pitchFamily="34" charset="0"/>
              </a:rPr>
              <a:t>1</a:t>
            </a:r>
            <a:r>
              <a:rPr lang="en-US" sz="800" b="0" i="0" dirty="0">
                <a:solidFill>
                  <a:schemeClr val="bg1"/>
                </a:solidFill>
                <a:effectLst/>
                <a:latin typeface="Arial" panose="020B0604020202020204" pitchFamily="34" charset="0"/>
                <a:cs typeface="Arial" panose="020B0604020202020204" pitchFamily="34" charset="0"/>
              </a:rPr>
              <a:t>Pal et al. (2022). The Lancet.</a:t>
            </a:r>
          </a:p>
          <a:p>
            <a:pPr algn="l"/>
            <a:r>
              <a:rPr lang="en-US" sz="800" b="0" i="0" baseline="30000" dirty="0">
                <a:solidFill>
                  <a:schemeClr val="bg1"/>
                </a:solidFill>
                <a:effectLst/>
                <a:latin typeface="Arial" panose="020B0604020202020204" pitchFamily="34" charset="0"/>
                <a:cs typeface="Arial" panose="020B0604020202020204" pitchFamily="34" charset="0"/>
              </a:rPr>
              <a:t>2</a:t>
            </a:r>
            <a:r>
              <a:rPr lang="en-US" sz="800" b="0" i="0" dirty="0">
                <a:solidFill>
                  <a:schemeClr val="bg1"/>
                </a:solidFill>
                <a:effectLst/>
                <a:latin typeface="Arial" panose="020B0604020202020204" pitchFamily="34" charset="0"/>
                <a:cs typeface="Arial" panose="020B0604020202020204" pitchFamily="34" charset="0"/>
              </a:rPr>
              <a:t>Bex et al. ESMO Congress 2022. (Abstract LBA66)</a:t>
            </a:r>
          </a:p>
          <a:p>
            <a:pPr algn="l"/>
            <a:r>
              <a:rPr lang="en-US" sz="800" b="0" i="0" baseline="30000" dirty="0">
                <a:solidFill>
                  <a:schemeClr val="bg1"/>
                </a:solidFill>
                <a:effectLst/>
                <a:latin typeface="Arial" panose="020B0604020202020204" pitchFamily="34" charset="0"/>
                <a:cs typeface="Arial" panose="020B0604020202020204" pitchFamily="34" charset="0"/>
              </a:rPr>
              <a:t>3</a:t>
            </a:r>
            <a:r>
              <a:rPr lang="en-US" sz="800" b="0" i="0" dirty="0">
                <a:solidFill>
                  <a:schemeClr val="bg1"/>
                </a:solidFill>
                <a:effectLst/>
                <a:latin typeface="Arial" panose="020B0604020202020204" pitchFamily="34" charset="0"/>
                <a:cs typeface="Arial" panose="020B0604020202020204" pitchFamily="34" charset="0"/>
              </a:rPr>
              <a:t>Motzer et al. </a:t>
            </a:r>
            <a:r>
              <a:rPr lang="en-US" sz="800" dirty="0">
                <a:solidFill>
                  <a:schemeClr val="bg1"/>
                </a:solidFill>
                <a:latin typeface="Arial" panose="020B0604020202020204" pitchFamily="34" charset="0"/>
                <a:cs typeface="Arial" panose="020B0604020202020204" pitchFamily="34" charset="0"/>
              </a:rPr>
              <a:t>(2023). The Lancet. </a:t>
            </a:r>
          </a:p>
          <a:p>
            <a:pPr algn="l"/>
            <a:r>
              <a:rPr lang="en-US" sz="800" baseline="30000" dirty="0">
                <a:solidFill>
                  <a:schemeClr val="bg1"/>
                </a:solidFill>
                <a:latin typeface="Arial" panose="020B0604020202020204" pitchFamily="34" charset="0"/>
                <a:cs typeface="Arial" panose="020B0604020202020204" pitchFamily="34" charset="0"/>
              </a:rPr>
              <a:t>4</a:t>
            </a:r>
            <a:r>
              <a:rPr lang="en-US" sz="800" dirty="0">
                <a:solidFill>
                  <a:schemeClr val="bg1"/>
                </a:solidFill>
                <a:latin typeface="Arial" panose="020B0604020202020204" pitchFamily="34" charset="0"/>
                <a:cs typeface="Arial" panose="020B0604020202020204" pitchFamily="34" charset="0"/>
              </a:rPr>
              <a:t>Chouieri et al. (2022). NEJM. </a:t>
            </a:r>
            <a:endParaRPr lang="en-US" sz="800" baseline="30000" dirty="0">
              <a:solidFill>
                <a:schemeClr val="bg1"/>
              </a:solidFill>
              <a:latin typeface="Arial" panose="020B0604020202020204" pitchFamily="34" charset="0"/>
              <a:cs typeface="Arial" panose="020B0604020202020204" pitchFamily="34" charset="0"/>
            </a:endParaRPr>
          </a:p>
          <a:p>
            <a:pPr algn="l"/>
            <a:endParaRPr lang="en-US" sz="8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2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EA76-EF0D-BB2C-98E2-C16F2BE6AE49}"/>
              </a:ext>
            </a:extLst>
          </p:cNvPr>
          <p:cNvSpPr>
            <a:spLocks noGrp="1"/>
          </p:cNvSpPr>
          <p:nvPr>
            <p:ph type="title"/>
          </p:nvPr>
        </p:nvSpPr>
        <p:spPr>
          <a:xfrm>
            <a:off x="359568" y="245664"/>
            <a:ext cx="11472863" cy="677523"/>
          </a:xfrm>
        </p:spPr>
        <p:txBody>
          <a:bodyPr>
            <a:normAutofit fontScale="90000"/>
          </a:bodyPr>
          <a:lstStyle/>
          <a:p>
            <a:r>
              <a:rPr lang="en-US" sz="2800" dirty="0"/>
              <a:t>Treatment related adverse events from pembrolizumab</a:t>
            </a:r>
          </a:p>
        </p:txBody>
      </p:sp>
      <p:pic>
        <p:nvPicPr>
          <p:cNvPr id="6" name="Content Placeholder 5">
            <a:extLst>
              <a:ext uri="{FF2B5EF4-FFF2-40B4-BE49-F238E27FC236}">
                <a16:creationId xmlns:a16="http://schemas.microsoft.com/office/drawing/2014/main" id="{8E14DE0E-8B70-7ACA-CC44-9DE00392F755}"/>
              </a:ext>
            </a:extLst>
          </p:cNvPr>
          <p:cNvPicPr>
            <a:picLocks noGrp="1" noChangeAspect="1"/>
          </p:cNvPicPr>
          <p:nvPr>
            <p:ph idx="1"/>
          </p:nvPr>
        </p:nvPicPr>
        <p:blipFill rotWithShape="1">
          <a:blip r:embed="rId3"/>
          <a:srcRect r="689"/>
          <a:stretch/>
        </p:blipFill>
        <p:spPr>
          <a:xfrm>
            <a:off x="581159" y="1654821"/>
            <a:ext cx="11028093" cy="3261211"/>
          </a:xfrm>
          <a:ln>
            <a:solidFill>
              <a:schemeClr val="tx1"/>
            </a:solidFill>
          </a:ln>
        </p:spPr>
      </p:pic>
      <p:sp>
        <p:nvSpPr>
          <p:cNvPr id="4" name="Slide Number Placeholder 3">
            <a:extLst>
              <a:ext uri="{FF2B5EF4-FFF2-40B4-BE49-F238E27FC236}">
                <a16:creationId xmlns:a16="http://schemas.microsoft.com/office/drawing/2014/main" id="{66436565-D021-3881-3E7C-21D37246C682}"/>
              </a:ext>
            </a:extLst>
          </p:cNvPr>
          <p:cNvSpPr>
            <a:spLocks noGrp="1"/>
          </p:cNvSpPr>
          <p:nvPr>
            <p:ph type="sldNum" sz="quarter" idx="12"/>
          </p:nvPr>
        </p:nvSpPr>
        <p:spPr/>
        <p:txBody>
          <a:bodyPr/>
          <a:lstStyle/>
          <a:p>
            <a:fld id="{C7CDA862-96DC-4F2E-B8EE-450732EFABAA}" type="slidenum">
              <a:rPr lang="en-GB" smtClean="0"/>
              <a:t>16</a:t>
            </a:fld>
            <a:endParaRPr lang="en-GB"/>
          </a:p>
        </p:txBody>
      </p:sp>
      <p:sp>
        <p:nvSpPr>
          <p:cNvPr id="8" name="TextBox 7">
            <a:extLst>
              <a:ext uri="{FF2B5EF4-FFF2-40B4-BE49-F238E27FC236}">
                <a16:creationId xmlns:a16="http://schemas.microsoft.com/office/drawing/2014/main" id="{02D2E425-B766-7728-4E0E-DCE42C71F5A9}"/>
              </a:ext>
            </a:extLst>
          </p:cNvPr>
          <p:cNvSpPr txBox="1"/>
          <p:nvPr/>
        </p:nvSpPr>
        <p:spPr>
          <a:xfrm>
            <a:off x="-35430" y="6182591"/>
            <a:ext cx="6130636" cy="215444"/>
          </a:xfrm>
          <a:prstGeom prst="rect">
            <a:avLst/>
          </a:prstGeom>
          <a:noFill/>
        </p:spPr>
        <p:txBody>
          <a:bodyPr wrap="square" rtlCol="0">
            <a:spAutoFit/>
          </a:bodyPr>
          <a:lstStyle/>
          <a:p>
            <a:pPr algn="l">
              <a:buClr>
                <a:schemeClr val="accent3"/>
              </a:buClr>
            </a:pPr>
            <a:r>
              <a:rPr lang="en-US" sz="800"/>
              <a:t>Choueiri et al. (2021). NEJM. </a:t>
            </a:r>
          </a:p>
        </p:txBody>
      </p:sp>
      <p:sp>
        <p:nvSpPr>
          <p:cNvPr id="3" name="TextBox 2">
            <a:extLst>
              <a:ext uri="{FF2B5EF4-FFF2-40B4-BE49-F238E27FC236}">
                <a16:creationId xmlns:a16="http://schemas.microsoft.com/office/drawing/2014/main" id="{C0A48270-DA4A-F8E1-D05B-6E84A99A3E89}"/>
              </a:ext>
            </a:extLst>
          </p:cNvPr>
          <p:cNvSpPr txBox="1"/>
          <p:nvPr/>
        </p:nvSpPr>
        <p:spPr>
          <a:xfrm>
            <a:off x="7443787" y="1316265"/>
            <a:ext cx="1914525" cy="369332"/>
          </a:xfrm>
          <a:prstGeom prst="rect">
            <a:avLst/>
          </a:prstGeom>
          <a:noFill/>
        </p:spPr>
        <p:txBody>
          <a:bodyPr wrap="square" rtlCol="0">
            <a:spAutoFit/>
          </a:bodyPr>
          <a:lstStyle/>
          <a:p>
            <a:pPr algn="l">
              <a:buClr>
                <a:schemeClr val="accent3"/>
              </a:buClr>
            </a:pPr>
            <a:r>
              <a:rPr lang="en-US"/>
              <a:t>Pembrolizumab</a:t>
            </a:r>
          </a:p>
        </p:txBody>
      </p:sp>
      <p:sp>
        <p:nvSpPr>
          <p:cNvPr id="5" name="TextBox 4">
            <a:extLst>
              <a:ext uri="{FF2B5EF4-FFF2-40B4-BE49-F238E27FC236}">
                <a16:creationId xmlns:a16="http://schemas.microsoft.com/office/drawing/2014/main" id="{46749E92-3E13-D7FA-2C6D-8D98CEC4DE78}"/>
              </a:ext>
            </a:extLst>
          </p:cNvPr>
          <p:cNvSpPr txBox="1"/>
          <p:nvPr/>
        </p:nvSpPr>
        <p:spPr>
          <a:xfrm>
            <a:off x="10100102" y="1316265"/>
            <a:ext cx="1914525" cy="369332"/>
          </a:xfrm>
          <a:prstGeom prst="rect">
            <a:avLst/>
          </a:prstGeom>
          <a:noFill/>
        </p:spPr>
        <p:txBody>
          <a:bodyPr wrap="square" rtlCol="0">
            <a:spAutoFit/>
          </a:bodyPr>
          <a:lstStyle/>
          <a:p>
            <a:pPr algn="l">
              <a:buClr>
                <a:schemeClr val="accent3"/>
              </a:buClr>
            </a:pPr>
            <a:r>
              <a:rPr lang="en-US"/>
              <a:t>Placebo</a:t>
            </a:r>
          </a:p>
        </p:txBody>
      </p:sp>
      <p:sp>
        <p:nvSpPr>
          <p:cNvPr id="9" name="TextBox 8">
            <a:extLst>
              <a:ext uri="{FF2B5EF4-FFF2-40B4-BE49-F238E27FC236}">
                <a16:creationId xmlns:a16="http://schemas.microsoft.com/office/drawing/2014/main" id="{C7382AA8-A267-41F0-D8D6-B34B3976491A}"/>
              </a:ext>
            </a:extLst>
          </p:cNvPr>
          <p:cNvSpPr txBox="1"/>
          <p:nvPr/>
        </p:nvSpPr>
        <p:spPr>
          <a:xfrm>
            <a:off x="5472113" y="5536260"/>
            <a:ext cx="7029450" cy="646331"/>
          </a:xfrm>
          <a:prstGeom prst="rect">
            <a:avLst/>
          </a:prstGeom>
          <a:noFill/>
        </p:spPr>
        <p:txBody>
          <a:bodyPr wrap="square" rtlCol="0">
            <a:spAutoFit/>
          </a:bodyPr>
          <a:lstStyle/>
          <a:p>
            <a:pPr algn="l">
              <a:buClr>
                <a:schemeClr val="accent3"/>
              </a:buClr>
            </a:pPr>
            <a:r>
              <a:rPr lang="en-US" sz="3600" u="sng" dirty="0"/>
              <a:t>Pembrolizumab is not placebo!</a:t>
            </a:r>
          </a:p>
        </p:txBody>
      </p:sp>
    </p:spTree>
    <p:extLst>
      <p:ext uri="{BB962C8B-B14F-4D97-AF65-F5344CB8AC3E}">
        <p14:creationId xmlns:p14="http://schemas.microsoft.com/office/powerpoint/2010/main" val="311242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FAEF-73AC-2177-0013-AAE617139D80}"/>
              </a:ext>
            </a:extLst>
          </p:cNvPr>
          <p:cNvSpPr>
            <a:spLocks noGrp="1"/>
          </p:cNvSpPr>
          <p:nvPr>
            <p:ph type="title"/>
          </p:nvPr>
        </p:nvSpPr>
        <p:spPr/>
        <p:txBody>
          <a:bodyPr/>
          <a:lstStyle/>
          <a:p>
            <a:r>
              <a:rPr lang="en-US"/>
              <a:t>However, Most common adverse events are quite manageable</a:t>
            </a:r>
          </a:p>
        </p:txBody>
      </p:sp>
      <p:pic>
        <p:nvPicPr>
          <p:cNvPr id="6" name="Content Placeholder 5">
            <a:extLst>
              <a:ext uri="{FF2B5EF4-FFF2-40B4-BE49-F238E27FC236}">
                <a16:creationId xmlns:a16="http://schemas.microsoft.com/office/drawing/2014/main" id="{B4DFC83F-4A37-7941-4577-6312F4579E7E}"/>
              </a:ext>
            </a:extLst>
          </p:cNvPr>
          <p:cNvPicPr>
            <a:picLocks noGrp="1" noChangeAspect="1"/>
          </p:cNvPicPr>
          <p:nvPr>
            <p:ph idx="1"/>
          </p:nvPr>
        </p:nvPicPr>
        <p:blipFill>
          <a:blip r:embed="rId3"/>
          <a:stretch>
            <a:fillRect/>
          </a:stretch>
        </p:blipFill>
        <p:spPr>
          <a:xfrm>
            <a:off x="2343660" y="934803"/>
            <a:ext cx="7503092" cy="4988394"/>
          </a:xfrm>
        </p:spPr>
      </p:pic>
      <p:sp>
        <p:nvSpPr>
          <p:cNvPr id="4" name="Slide Number Placeholder 3">
            <a:extLst>
              <a:ext uri="{FF2B5EF4-FFF2-40B4-BE49-F238E27FC236}">
                <a16:creationId xmlns:a16="http://schemas.microsoft.com/office/drawing/2014/main" id="{77204077-6460-7C0F-5C49-761D60196855}"/>
              </a:ext>
            </a:extLst>
          </p:cNvPr>
          <p:cNvSpPr>
            <a:spLocks noGrp="1"/>
          </p:cNvSpPr>
          <p:nvPr>
            <p:ph type="sldNum" sz="quarter" idx="12"/>
          </p:nvPr>
        </p:nvSpPr>
        <p:spPr/>
        <p:txBody>
          <a:bodyPr/>
          <a:lstStyle/>
          <a:p>
            <a:fld id="{C7CDA862-96DC-4F2E-B8EE-450732EFABAA}" type="slidenum">
              <a:rPr lang="en-GB" smtClean="0"/>
              <a:t>17</a:t>
            </a:fld>
            <a:endParaRPr lang="en-GB"/>
          </a:p>
        </p:txBody>
      </p:sp>
      <p:sp>
        <p:nvSpPr>
          <p:cNvPr id="8" name="TextBox 7">
            <a:extLst>
              <a:ext uri="{FF2B5EF4-FFF2-40B4-BE49-F238E27FC236}">
                <a16:creationId xmlns:a16="http://schemas.microsoft.com/office/drawing/2014/main" id="{E31D9044-E63B-BD20-4759-D467B2EF7B38}"/>
              </a:ext>
            </a:extLst>
          </p:cNvPr>
          <p:cNvSpPr txBox="1"/>
          <p:nvPr/>
        </p:nvSpPr>
        <p:spPr>
          <a:xfrm>
            <a:off x="-35430" y="6182591"/>
            <a:ext cx="6130636" cy="215444"/>
          </a:xfrm>
          <a:prstGeom prst="rect">
            <a:avLst/>
          </a:prstGeom>
          <a:noFill/>
        </p:spPr>
        <p:txBody>
          <a:bodyPr wrap="square" rtlCol="0">
            <a:spAutoFit/>
          </a:bodyPr>
          <a:lstStyle/>
          <a:p>
            <a:pPr algn="l">
              <a:buClr>
                <a:schemeClr val="accent3"/>
              </a:buClr>
            </a:pPr>
            <a:r>
              <a:rPr lang="en-US" sz="800"/>
              <a:t>Choueiri et al. (2021). NEJM. </a:t>
            </a:r>
          </a:p>
        </p:txBody>
      </p:sp>
      <p:sp>
        <p:nvSpPr>
          <p:cNvPr id="3" name="Rectangle 2">
            <a:extLst>
              <a:ext uri="{FF2B5EF4-FFF2-40B4-BE49-F238E27FC236}">
                <a16:creationId xmlns:a16="http://schemas.microsoft.com/office/drawing/2014/main" id="{38ABC6B2-D9C8-5F6E-794C-C30C63EBF4F1}"/>
              </a:ext>
            </a:extLst>
          </p:cNvPr>
          <p:cNvSpPr/>
          <p:nvPr/>
        </p:nvSpPr>
        <p:spPr>
          <a:xfrm>
            <a:off x="4743449" y="1352253"/>
            <a:ext cx="2386014" cy="457094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a:extLst>
              <a:ext uri="{FF2B5EF4-FFF2-40B4-BE49-F238E27FC236}">
                <a16:creationId xmlns:a16="http://schemas.microsoft.com/office/drawing/2014/main" id="{F06D9E49-46F8-7F13-8C74-D5B47A95CB5B}"/>
              </a:ext>
            </a:extLst>
          </p:cNvPr>
          <p:cNvSpPr/>
          <p:nvPr/>
        </p:nvSpPr>
        <p:spPr>
          <a:xfrm flipH="1">
            <a:off x="6400801" y="6026307"/>
            <a:ext cx="1471612" cy="215444"/>
          </a:xfrm>
          <a:prstGeom prst="bentUpArrow">
            <a:avLst>
              <a:gd name="adj1" fmla="val 24125"/>
              <a:gd name="adj2" fmla="val 25000"/>
              <a:gd name="adj3" fmla="val 25000"/>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27F7A4-7A6D-5D9A-A4AE-8B1036E6BA57}"/>
              </a:ext>
            </a:extLst>
          </p:cNvPr>
          <p:cNvSpPr txBox="1"/>
          <p:nvPr/>
        </p:nvSpPr>
        <p:spPr>
          <a:xfrm>
            <a:off x="7872413" y="6009001"/>
            <a:ext cx="4319587" cy="369332"/>
          </a:xfrm>
          <a:prstGeom prst="rect">
            <a:avLst/>
          </a:prstGeom>
          <a:noFill/>
        </p:spPr>
        <p:txBody>
          <a:bodyPr wrap="square" rtlCol="0">
            <a:spAutoFit/>
          </a:bodyPr>
          <a:lstStyle/>
          <a:p>
            <a:pPr algn="l">
              <a:buClr>
                <a:schemeClr val="accent3"/>
              </a:buClr>
            </a:pPr>
            <a:r>
              <a:rPr lang="en-US"/>
              <a:t>No single grade 3 AE occurred in &gt; 1.6% </a:t>
            </a:r>
          </a:p>
        </p:txBody>
      </p:sp>
    </p:spTree>
    <p:extLst>
      <p:ext uri="{BB962C8B-B14F-4D97-AF65-F5344CB8AC3E}">
        <p14:creationId xmlns:p14="http://schemas.microsoft.com/office/powerpoint/2010/main" val="239069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77D1F0-E8F8-EB0B-F911-A2555E12EB9C}"/>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Immune related adverse events were uncommon</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C3037D09-5EDE-2FFF-7194-3A082D68E7A1}"/>
              </a:ext>
            </a:extLst>
          </p:cNvPr>
          <p:cNvSpPr>
            <a:spLocks noGrp="1"/>
          </p:cNvSpPr>
          <p:nvPr>
            <p:ph type="sldNum" sz="quarter" idx="12"/>
          </p:nvPr>
        </p:nvSpPr>
        <p:spPr>
          <a:xfrm>
            <a:off x="8801100" y="6356350"/>
            <a:ext cx="2743200" cy="365125"/>
          </a:xfrm>
        </p:spPr>
        <p:txBody>
          <a:bodyPr vert="horz" lIns="91440" tIns="45720" rIns="91440" bIns="45720" rtlCol="0" anchor="ctr">
            <a:normAutofit/>
          </a:bodyPr>
          <a:lstStyle/>
          <a:p>
            <a:pPr algn="r">
              <a:spcAft>
                <a:spcPts val="600"/>
              </a:spcAft>
            </a:pPr>
            <a:fld id="{C7CDA862-96DC-4F2E-B8EE-450732EFABAA}" type="slidenum">
              <a:rPr lang="en-US" sz="1200">
                <a:solidFill>
                  <a:schemeClr val="tx1">
                    <a:lumMod val="50000"/>
                    <a:lumOff val="50000"/>
                  </a:schemeClr>
                </a:solidFill>
              </a:rPr>
              <a:pPr algn="r">
                <a:spcAft>
                  <a:spcPts val="600"/>
                </a:spcAft>
              </a:pPr>
              <a:t>18</a:t>
            </a:fld>
            <a:endParaRPr lang="en-US" sz="12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B86ABC82-2C8B-CFB7-D241-F7FBCED2D7FA}"/>
              </a:ext>
            </a:extLst>
          </p:cNvPr>
          <p:cNvGraphicFramePr>
            <a:graphicFrameLocks noGrp="1"/>
          </p:cNvGraphicFramePr>
          <p:nvPr>
            <p:ph idx="1"/>
            <p:extLst>
              <p:ext uri="{D42A27DB-BD31-4B8C-83A1-F6EECF244321}">
                <p14:modId xmlns:p14="http://schemas.microsoft.com/office/powerpoint/2010/main" val="286349473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41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09DA-F234-7831-5B94-29C9256118FB}"/>
              </a:ext>
            </a:extLst>
          </p:cNvPr>
          <p:cNvSpPr>
            <a:spLocks noGrp="1"/>
          </p:cNvSpPr>
          <p:nvPr>
            <p:ph type="title"/>
          </p:nvPr>
        </p:nvSpPr>
        <p:spPr/>
        <p:txBody>
          <a:bodyPr/>
          <a:lstStyle/>
          <a:p>
            <a:r>
              <a:rPr lang="en-US"/>
              <a:t>Adjuvant pembrolizumab is new, immunotherapy is not</a:t>
            </a:r>
          </a:p>
        </p:txBody>
      </p:sp>
      <p:sp>
        <p:nvSpPr>
          <p:cNvPr id="4" name="Slide Number Placeholder 3">
            <a:extLst>
              <a:ext uri="{FF2B5EF4-FFF2-40B4-BE49-F238E27FC236}">
                <a16:creationId xmlns:a16="http://schemas.microsoft.com/office/drawing/2014/main" id="{E796D61E-393F-2F33-D399-E5E716744457}"/>
              </a:ext>
            </a:extLst>
          </p:cNvPr>
          <p:cNvSpPr>
            <a:spLocks noGrp="1"/>
          </p:cNvSpPr>
          <p:nvPr>
            <p:ph type="sldNum" sz="quarter" idx="12"/>
          </p:nvPr>
        </p:nvSpPr>
        <p:spPr/>
        <p:txBody>
          <a:bodyPr/>
          <a:lstStyle/>
          <a:p>
            <a:fld id="{C7CDA862-96DC-4F2E-B8EE-450732EFABAA}" type="slidenum">
              <a:rPr lang="en-GB" smtClean="0"/>
              <a:t>19</a:t>
            </a:fld>
            <a:endParaRPr lang="en-GB"/>
          </a:p>
        </p:txBody>
      </p:sp>
      <p:pic>
        <p:nvPicPr>
          <p:cNvPr id="10" name="Picture 9">
            <a:extLst>
              <a:ext uri="{FF2B5EF4-FFF2-40B4-BE49-F238E27FC236}">
                <a16:creationId xmlns:a16="http://schemas.microsoft.com/office/drawing/2014/main" id="{21BCB4AA-3924-20D3-00C2-5BF2A11B76A7}"/>
              </a:ext>
            </a:extLst>
          </p:cNvPr>
          <p:cNvPicPr>
            <a:picLocks noChangeAspect="1"/>
          </p:cNvPicPr>
          <p:nvPr/>
        </p:nvPicPr>
        <p:blipFill>
          <a:blip r:embed="rId3"/>
          <a:stretch>
            <a:fillRect/>
          </a:stretch>
        </p:blipFill>
        <p:spPr>
          <a:xfrm>
            <a:off x="167266" y="954331"/>
            <a:ext cx="11855879" cy="4110038"/>
          </a:xfrm>
          <a:prstGeom prst="rect">
            <a:avLst/>
          </a:prstGeom>
          <a:ln>
            <a:solidFill>
              <a:schemeClr val="accent1"/>
            </a:solidFill>
          </a:ln>
        </p:spPr>
      </p:pic>
      <p:sp>
        <p:nvSpPr>
          <p:cNvPr id="12" name="TextBox 11">
            <a:extLst>
              <a:ext uri="{FF2B5EF4-FFF2-40B4-BE49-F238E27FC236}">
                <a16:creationId xmlns:a16="http://schemas.microsoft.com/office/drawing/2014/main" id="{E43040D7-FB9C-BC1E-E004-525CCC72272F}"/>
              </a:ext>
            </a:extLst>
          </p:cNvPr>
          <p:cNvSpPr txBox="1"/>
          <p:nvPr/>
        </p:nvSpPr>
        <p:spPr>
          <a:xfrm>
            <a:off x="-5557" y="6268063"/>
            <a:ext cx="6100762" cy="215444"/>
          </a:xfrm>
          <a:prstGeom prst="rect">
            <a:avLst/>
          </a:prstGeom>
          <a:noFill/>
        </p:spPr>
        <p:txBody>
          <a:bodyPr wrap="square">
            <a:spAutoFit/>
          </a:bodyPr>
          <a:lstStyle/>
          <a:p>
            <a:r>
              <a:rPr lang="en-US" sz="800" b="0" i="0" err="1">
                <a:solidFill>
                  <a:srgbClr val="333333"/>
                </a:solidFill>
                <a:effectLst/>
                <a:latin typeface="Arial" panose="020B0604020202020204" pitchFamily="34" charset="0"/>
                <a:cs typeface="Arial" panose="020B0604020202020204" pitchFamily="34" charset="0"/>
              </a:rPr>
              <a:t>Yildiz</a:t>
            </a:r>
            <a:r>
              <a:rPr lang="en-US" sz="800" b="0" i="0">
                <a:solidFill>
                  <a:srgbClr val="333333"/>
                </a:solidFill>
                <a:effectLst/>
                <a:latin typeface="Arial" panose="020B0604020202020204" pitchFamily="34" charset="0"/>
                <a:cs typeface="Arial" panose="020B0604020202020204" pitchFamily="34" charset="0"/>
              </a:rPr>
              <a:t>. Société </a:t>
            </a:r>
            <a:r>
              <a:rPr lang="en-US" sz="800" b="0" i="0" err="1">
                <a:solidFill>
                  <a:srgbClr val="333333"/>
                </a:solidFill>
                <a:effectLst/>
                <a:latin typeface="Arial" panose="020B0604020202020204" pitchFamily="34" charset="0"/>
                <a:cs typeface="Arial" panose="020B0604020202020204" pitchFamily="34" charset="0"/>
              </a:rPr>
              <a:t>Internationale</a:t>
            </a:r>
            <a:r>
              <a:rPr lang="en-US" sz="800" b="0" i="0">
                <a:solidFill>
                  <a:srgbClr val="333333"/>
                </a:solidFill>
                <a:effectLst/>
                <a:latin typeface="Arial" panose="020B0604020202020204" pitchFamily="34" charset="0"/>
                <a:cs typeface="Arial" panose="020B0604020202020204" pitchFamily="34" charset="0"/>
              </a:rPr>
              <a:t> </a:t>
            </a:r>
            <a:r>
              <a:rPr lang="en-US" sz="800" b="0" i="0" err="1">
                <a:solidFill>
                  <a:srgbClr val="333333"/>
                </a:solidFill>
                <a:effectLst/>
                <a:latin typeface="Arial" panose="020B0604020202020204" pitchFamily="34" charset="0"/>
                <a:cs typeface="Arial" panose="020B0604020202020204" pitchFamily="34" charset="0"/>
              </a:rPr>
              <a:t>D’Urologie</a:t>
            </a:r>
            <a:r>
              <a:rPr lang="en-US" sz="800" b="0" i="0">
                <a:solidFill>
                  <a:srgbClr val="333333"/>
                </a:solidFill>
                <a:effectLst/>
                <a:latin typeface="Arial" panose="020B0604020202020204" pitchFamily="34" charset="0"/>
                <a:cs typeface="Arial" panose="020B0604020202020204" pitchFamily="34" charset="0"/>
              </a:rPr>
              <a:t> (SIU) 2021 annual meeting </a:t>
            </a:r>
            <a:endParaRPr lang="en-US" sz="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DA7D4A3-FD73-2E15-541C-E37B80B04ECD}"/>
              </a:ext>
            </a:extLst>
          </p:cNvPr>
          <p:cNvSpPr txBox="1"/>
          <p:nvPr/>
        </p:nvSpPr>
        <p:spPr>
          <a:xfrm>
            <a:off x="358774" y="5158384"/>
            <a:ext cx="11472862" cy="1015663"/>
          </a:xfrm>
          <a:prstGeom prst="rect">
            <a:avLst/>
          </a:prstGeom>
          <a:noFill/>
        </p:spPr>
        <p:txBody>
          <a:bodyPr wrap="square" rtlCol="0">
            <a:spAutoFit/>
          </a:bodyPr>
          <a:lstStyle/>
          <a:p>
            <a:pPr algn="ctr">
              <a:buClr>
                <a:schemeClr val="accent3"/>
              </a:buClr>
            </a:pPr>
            <a:r>
              <a:rPr lang="en-US" sz="2000"/>
              <a:t>Effective treatment of the rare, severe immunotherapy-related adverse event requires vigilance from experienced medical oncologists</a:t>
            </a:r>
          </a:p>
          <a:p>
            <a:pPr algn="ctr">
              <a:buClr>
                <a:schemeClr val="accent3"/>
              </a:buClr>
            </a:pPr>
            <a:r>
              <a:rPr lang="en-US" sz="2000" b="1" u="sng"/>
              <a:t>A high suspicion for detection and a low threshold to treat</a:t>
            </a:r>
          </a:p>
        </p:txBody>
      </p:sp>
    </p:spTree>
    <p:extLst>
      <p:ext uri="{BB962C8B-B14F-4D97-AF65-F5344CB8AC3E}">
        <p14:creationId xmlns:p14="http://schemas.microsoft.com/office/powerpoint/2010/main" val="366174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2BF046-8DAD-D2EE-3F22-F082B0A54BB8}"/>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sz="4400" kern="1200">
                <a:solidFill>
                  <a:schemeClr val="tx1">
                    <a:lumMod val="85000"/>
                    <a:lumOff val="15000"/>
                  </a:schemeClr>
                </a:solidFill>
                <a:latin typeface="+mj-lt"/>
                <a:ea typeface="+mj-ea"/>
                <a:cs typeface="+mj-cs"/>
              </a:rPr>
              <a:t>Disclosures</a:t>
            </a:r>
          </a:p>
        </p:txBody>
      </p:sp>
      <p:sp>
        <p:nvSpPr>
          <p:cNvPr id="3" name="Content Placeholder 2">
            <a:extLst>
              <a:ext uri="{FF2B5EF4-FFF2-40B4-BE49-F238E27FC236}">
                <a16:creationId xmlns:a16="http://schemas.microsoft.com/office/drawing/2014/main" id="{3C1B6E4B-128F-77E7-9934-D928E2FB5E76}"/>
              </a:ext>
            </a:extLst>
          </p:cNvPr>
          <p:cNvSpPr>
            <a:spLocks noGrp="1"/>
          </p:cNvSpPr>
          <p:nvPr>
            <p:ph idx="1"/>
          </p:nvPr>
        </p:nvSpPr>
        <p:spPr>
          <a:xfrm>
            <a:off x="1957987" y="2431765"/>
            <a:ext cx="8276026" cy="3320031"/>
          </a:xfrm>
        </p:spPr>
        <p:txBody>
          <a:bodyPr vert="horz" lIns="91440" tIns="45720" rIns="91440" bIns="45720" rtlCol="0" anchor="ctr">
            <a:normAutofit/>
          </a:bodyPr>
          <a:lstStyle/>
          <a:p>
            <a:pPr algn="ctr">
              <a:lnSpc>
                <a:spcPct val="90000"/>
              </a:lnSpc>
              <a:buNone/>
            </a:pPr>
            <a:r>
              <a:rPr lang="en-US" sz="2400">
                <a:solidFill>
                  <a:schemeClr val="tx1">
                    <a:lumMod val="85000"/>
                    <a:lumOff val="15000"/>
                  </a:schemeClr>
                </a:solidFill>
              </a:rPr>
              <a:t>Medicenna, Surface Oncology, and </a:t>
            </a:r>
            <a:r>
              <a:rPr lang="en-US" sz="2400" err="1">
                <a:solidFill>
                  <a:schemeClr val="tx1">
                    <a:lumMod val="85000"/>
                    <a:lumOff val="15000"/>
                  </a:schemeClr>
                </a:solidFill>
              </a:rPr>
              <a:t>Xencor</a:t>
            </a:r>
            <a:r>
              <a:rPr lang="en-US" sz="2400">
                <a:solidFill>
                  <a:schemeClr val="tx1">
                    <a:lumMod val="85000"/>
                    <a:lumOff val="15000"/>
                  </a:schemeClr>
                </a:solidFill>
              </a:rPr>
              <a:t> </a:t>
            </a:r>
          </a:p>
          <a:p>
            <a:pPr algn="ctr">
              <a:lnSpc>
                <a:spcPct val="90000"/>
              </a:lnSpc>
              <a:buNone/>
            </a:pPr>
            <a:r>
              <a:rPr lang="en-US" sz="2400">
                <a:solidFill>
                  <a:schemeClr val="tx1">
                    <a:lumMod val="85000"/>
                    <a:lumOff val="15000"/>
                  </a:schemeClr>
                </a:solidFill>
              </a:rPr>
              <a:t>(research funding to institution)</a:t>
            </a:r>
          </a:p>
          <a:p>
            <a:pPr indent="-228600">
              <a:lnSpc>
                <a:spcPct val="90000"/>
              </a:lnSpc>
              <a:buFont typeface="Arial" panose="020B0604020202020204" pitchFamily="34" charset="0"/>
              <a:buChar char="•"/>
            </a:pPr>
            <a:endParaRPr lang="en-US" sz="2000">
              <a:solidFill>
                <a:schemeClr val="tx1">
                  <a:lumMod val="85000"/>
                  <a:lumOff val="15000"/>
                </a:schemeClr>
              </a:solidFill>
            </a:endParaRP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283226A-9D95-3ABD-3D59-8971697C78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7CDA862-96DC-4F2E-B8EE-450732EFABAA}" type="slidenum">
              <a:rPr lang="en-US">
                <a:solidFill>
                  <a:schemeClr val="tx1">
                    <a:tint val="75000"/>
                  </a:schemeClr>
                </a:solidFill>
              </a:rPr>
              <a:pPr algn="r">
                <a:spcAft>
                  <a:spcPts val="600"/>
                </a:spcAft>
              </a:pPr>
              <a:t>2</a:t>
            </a:fld>
            <a:endParaRPr lang="en-US">
              <a:solidFill>
                <a:schemeClr val="tx1">
                  <a:tint val="75000"/>
                </a:schemeClr>
              </a:solidFill>
            </a:endParaRPr>
          </a:p>
        </p:txBody>
      </p:sp>
    </p:spTree>
    <p:extLst>
      <p:ext uri="{BB962C8B-B14F-4D97-AF65-F5344CB8AC3E}">
        <p14:creationId xmlns:p14="http://schemas.microsoft.com/office/powerpoint/2010/main" val="193969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Title 1">
            <a:extLst>
              <a:ext uri="{FF2B5EF4-FFF2-40B4-BE49-F238E27FC236}">
                <a16:creationId xmlns:a16="http://schemas.microsoft.com/office/drawing/2014/main" id="{4A0227A7-8B9E-F97C-5D7C-543C35595785}"/>
              </a:ext>
            </a:extLst>
          </p:cNvPr>
          <p:cNvSpPr>
            <a:spLocks noGrp="1"/>
          </p:cNvSpPr>
          <p:nvPr>
            <p:ph type="title"/>
          </p:nvPr>
        </p:nvSpPr>
        <p:spPr>
          <a:xfrm>
            <a:off x="352050" y="1161070"/>
            <a:ext cx="5484968" cy="4234918"/>
          </a:xfrm>
          <a:noFill/>
        </p:spPr>
        <p:txBody>
          <a:bodyPr vert="horz" lIns="91440" tIns="45720" rIns="91440" bIns="45720" rtlCol="0" anchor="b">
            <a:normAutofit fontScale="90000"/>
          </a:bodyPr>
          <a:lstStyle/>
          <a:p>
            <a:pPr algn="ctr"/>
            <a:r>
              <a:rPr lang="en-US" sz="4000">
                <a:solidFill>
                  <a:schemeClr val="tx1"/>
                </a:solidFill>
              </a:rPr>
              <a:t>Number of immunotherapy-related adverse events Dr. Master has managed in his </a:t>
            </a:r>
            <a:r>
              <a:rPr lang="en-US" sz="4000" dirty="0">
                <a:solidFill>
                  <a:schemeClr val="tx1"/>
                </a:solidFill>
              </a:rPr>
              <a:t>exceptional </a:t>
            </a:r>
            <a:r>
              <a:rPr lang="en-US" sz="4000">
                <a:solidFill>
                  <a:schemeClr val="tx1"/>
                </a:solidFill>
              </a:rPr>
              <a:t>career</a:t>
            </a:r>
            <a:r>
              <a:rPr lang="en-US" sz="4000" dirty="0">
                <a:solidFill>
                  <a:schemeClr val="tx1"/>
                </a:solidFill>
              </a:rPr>
              <a:t> as a surgeon-scientist </a:t>
            </a:r>
            <a:endParaRPr lang="en-US" sz="4000">
              <a:solidFill>
                <a:schemeClr val="tx1"/>
              </a:solidFill>
            </a:endParaRPr>
          </a:p>
        </p:txBody>
      </p:sp>
      <p:sp>
        <p:nvSpPr>
          <p:cNvPr id="4" name="Slide Number Placeholder 3">
            <a:extLst>
              <a:ext uri="{FF2B5EF4-FFF2-40B4-BE49-F238E27FC236}">
                <a16:creationId xmlns:a16="http://schemas.microsoft.com/office/drawing/2014/main" id="{1CF3CACA-A1F3-0AA5-6026-6E939A3B7DCD}"/>
              </a:ext>
            </a:extLst>
          </p:cNvPr>
          <p:cNvSpPr>
            <a:spLocks noGrp="1"/>
          </p:cNvSpPr>
          <p:nvPr>
            <p:ph type="sldNum" sz="quarter" idx="12"/>
          </p:nvPr>
        </p:nvSpPr>
        <p:spPr>
          <a:xfrm>
            <a:off x="10193124" y="6356350"/>
            <a:ext cx="1160675" cy="365125"/>
          </a:xfrm>
        </p:spPr>
        <p:txBody>
          <a:bodyPr vert="horz" lIns="91440" tIns="45720" rIns="91440" bIns="45720" rtlCol="0" anchor="ctr">
            <a:normAutofit/>
          </a:bodyPr>
          <a:lstStyle/>
          <a:p>
            <a:pPr algn="r">
              <a:spcAft>
                <a:spcPts val="600"/>
              </a:spcAft>
              <a:defRPr/>
            </a:pPr>
            <a:fld id="{C7CDA862-96DC-4F2E-B8EE-450732EFABAA}" type="slidenum">
              <a:rPr lang="en-US" sz="1200">
                <a:solidFill>
                  <a:srgbClr val="FFFFFF"/>
                </a:solidFill>
                <a:latin typeface="Calibri" panose="020F0502020204030204"/>
              </a:rPr>
              <a:pPr algn="r">
                <a:spcAft>
                  <a:spcPts val="600"/>
                </a:spcAft>
                <a:defRPr/>
              </a:pPr>
              <a:t>20</a:t>
            </a:fld>
            <a:endParaRPr lang="en-US" sz="1200">
              <a:solidFill>
                <a:srgbClr val="FFFFFF"/>
              </a:solidFill>
              <a:latin typeface="Calibri" panose="020F0502020204030204"/>
            </a:endParaRPr>
          </a:p>
        </p:txBody>
      </p:sp>
      <p:pic>
        <p:nvPicPr>
          <p:cNvPr id="5124" name="Picture 4" descr="Asl Number Zero Coloring page Printable">
            <a:extLst>
              <a:ext uri="{FF2B5EF4-FFF2-40B4-BE49-F238E27FC236}">
                <a16:creationId xmlns:a16="http://schemas.microsoft.com/office/drawing/2014/main" id="{C710CA0E-342F-3D7D-C7EC-67D9D78677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4" r="-5575" b="13330"/>
          <a:stretch/>
        </p:blipFill>
        <p:spPr bwMode="auto">
          <a:xfrm>
            <a:off x="6788066" y="91914"/>
            <a:ext cx="4996494" cy="676608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5DBA6C5-6FE8-E108-2362-25A571D19C07}"/>
              </a:ext>
            </a:extLst>
          </p:cNvPr>
          <p:cNvCxnSpPr/>
          <p:nvPr/>
        </p:nvCxnSpPr>
        <p:spPr>
          <a:xfrm>
            <a:off x="6189068" y="326571"/>
            <a:ext cx="0" cy="6212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4BE4F-C8E5-2FAA-0356-7D86198B3301}"/>
              </a:ext>
            </a:extLst>
          </p:cNvPr>
          <p:cNvSpPr>
            <a:spLocks noGrp="1"/>
          </p:cNvSpPr>
          <p:nvPr>
            <p:ph type="title"/>
          </p:nvPr>
        </p:nvSpPr>
        <p:spPr/>
        <p:txBody>
          <a:bodyPr/>
          <a:lstStyle/>
          <a:p>
            <a:r>
              <a:rPr lang="en-US"/>
              <a:t>Patient-centric care</a:t>
            </a:r>
          </a:p>
        </p:txBody>
      </p:sp>
      <p:sp>
        <p:nvSpPr>
          <p:cNvPr id="5" name="Content Placeholder 4">
            <a:extLst>
              <a:ext uri="{FF2B5EF4-FFF2-40B4-BE49-F238E27FC236}">
                <a16:creationId xmlns:a16="http://schemas.microsoft.com/office/drawing/2014/main" id="{B37E2BC1-69D7-3DF7-7A1B-1CD27DD0D87B}"/>
              </a:ext>
            </a:extLst>
          </p:cNvPr>
          <p:cNvSpPr>
            <a:spLocks noGrp="1"/>
          </p:cNvSpPr>
          <p:nvPr>
            <p:ph idx="1"/>
          </p:nvPr>
        </p:nvSpPr>
        <p:spPr>
          <a:xfrm>
            <a:off x="230188" y="940349"/>
            <a:ext cx="11601449" cy="5165725"/>
          </a:xfrm>
        </p:spPr>
        <p:txBody>
          <a:bodyPr/>
          <a:lstStyle/>
          <a:p>
            <a:pPr marL="285750" indent="-285750">
              <a:buFont typeface="Arial" panose="020B0604020202020204" pitchFamily="34" charset="0"/>
              <a:buChar char="•"/>
            </a:pPr>
            <a:r>
              <a:rPr lang="en-US" sz="1800" b="1" dirty="0"/>
              <a:t>Patient-as-partner model </a:t>
            </a:r>
            <a:r>
              <a:rPr lang="en-US" sz="1800" dirty="0"/>
              <a:t>requires informed and in-depth conversations about the </a:t>
            </a:r>
            <a:r>
              <a:rPr lang="en-US" sz="1800" b="1" dirty="0"/>
              <a:t>potential risks and benefits of adjuvant </a:t>
            </a:r>
            <a:r>
              <a:rPr lang="en-US" sz="1800" dirty="0"/>
              <a:t>therapy with the individual patient based on their disease characteristics, underlying comorbidities, and personal values</a:t>
            </a:r>
          </a:p>
          <a:p>
            <a:pPr marL="285750" indent="-285750">
              <a:buFont typeface="Arial" panose="020B0604020202020204" pitchFamily="34" charset="0"/>
              <a:buChar char="•"/>
            </a:pPr>
            <a:endParaRPr lang="en-US" sz="1800" dirty="0"/>
          </a:p>
          <a:p>
            <a:pPr>
              <a:buNone/>
            </a:pPr>
            <a:r>
              <a:rPr lang="en-US" sz="1800" dirty="0"/>
              <a:t>My discussion with Cara:</a:t>
            </a:r>
          </a:p>
          <a:p>
            <a:pPr marL="457200" lvl="1" indent="-285750"/>
            <a:r>
              <a:rPr lang="en-US" sz="1800" dirty="0"/>
              <a:t>Risk of recurrence with surgery alone somewhere around 60%</a:t>
            </a:r>
          </a:p>
          <a:p>
            <a:pPr marL="457200" lvl="1" indent="-285750"/>
            <a:r>
              <a:rPr lang="en-US" sz="1800" dirty="0"/>
              <a:t>Pembrolizumab may reduce her risk of recurrence by…15%?</a:t>
            </a:r>
          </a:p>
          <a:p>
            <a:pPr marL="457200" lvl="1" indent="-285750"/>
            <a:r>
              <a:rPr lang="en-US" sz="1800" dirty="0"/>
              <a:t>She has no comorbidities or underlying autoimmune disease</a:t>
            </a:r>
          </a:p>
          <a:p>
            <a:pPr marL="457200" lvl="1" indent="-285750"/>
            <a:r>
              <a:rPr lang="en-US" sz="1800" dirty="0"/>
              <a:t>Lives close to Atlanta, doesn’t mind the drive</a:t>
            </a:r>
          </a:p>
          <a:p>
            <a:pPr marL="457200" lvl="1" indent="-285750"/>
            <a:r>
              <a:rPr lang="en-US" sz="1800" dirty="0"/>
              <a:t>Tells me, “I cannot sleep at night unless I know I did everything I could”</a:t>
            </a:r>
          </a:p>
          <a:p>
            <a:pPr marL="457200" lvl="1" indent="-285750"/>
            <a:r>
              <a:rPr lang="en-US" sz="1800" dirty="0"/>
              <a:t>We discuss the risk of an immune-related adverse event</a:t>
            </a:r>
          </a:p>
          <a:p>
            <a:pPr marL="685350" lvl="2" indent="-285750"/>
            <a:r>
              <a:rPr lang="en-US" sz="1600" dirty="0"/>
              <a:t>Some inflammation is good! Just not too much</a:t>
            </a:r>
          </a:p>
          <a:p>
            <a:pPr marL="685350" lvl="2" indent="-285750"/>
            <a:r>
              <a:rPr lang="en-US" sz="1600" dirty="0"/>
              <a:t>Most reversible</a:t>
            </a:r>
          </a:p>
          <a:p>
            <a:pPr marL="685350" lvl="2" indent="-285750"/>
            <a:r>
              <a:rPr lang="en-US" sz="1600" dirty="0"/>
              <a:t>Some not reversible but replaceable (i.e. levothyroxine daily forever)</a:t>
            </a:r>
          </a:p>
          <a:p>
            <a:pPr marL="685350" lvl="2" indent="-285750"/>
            <a:r>
              <a:rPr lang="en-US" sz="1600" dirty="0"/>
              <a:t>Very rare but potentially fatal events like myocarditis</a:t>
            </a:r>
          </a:p>
          <a:p>
            <a:pPr marL="685350" lvl="2" indent="-285750"/>
            <a:endParaRPr lang="en-US" sz="1600" dirty="0"/>
          </a:p>
          <a:p>
            <a:pPr>
              <a:buNone/>
            </a:pPr>
            <a:endParaRPr lang="en-US" sz="1800" dirty="0"/>
          </a:p>
        </p:txBody>
      </p:sp>
      <p:sp>
        <p:nvSpPr>
          <p:cNvPr id="3" name="Slide Number Placeholder 2">
            <a:extLst>
              <a:ext uri="{FF2B5EF4-FFF2-40B4-BE49-F238E27FC236}">
                <a16:creationId xmlns:a16="http://schemas.microsoft.com/office/drawing/2014/main" id="{2F92B086-A52E-D98F-23F7-201965587B4E}"/>
              </a:ext>
            </a:extLst>
          </p:cNvPr>
          <p:cNvSpPr>
            <a:spLocks noGrp="1"/>
          </p:cNvSpPr>
          <p:nvPr>
            <p:ph type="sldNum" sz="quarter" idx="12"/>
          </p:nvPr>
        </p:nvSpPr>
        <p:spPr/>
        <p:txBody>
          <a:bodyPr/>
          <a:lstStyle/>
          <a:p>
            <a:fld id="{C7CDA862-96DC-4F2E-B8EE-450732EFABAA}" type="slidenum">
              <a:rPr lang="en-GB" smtClean="0"/>
              <a:t>21</a:t>
            </a:fld>
            <a:endParaRPr lang="en-GB"/>
          </a:p>
        </p:txBody>
      </p:sp>
    </p:spTree>
    <p:extLst>
      <p:ext uri="{BB962C8B-B14F-4D97-AF65-F5344CB8AC3E}">
        <p14:creationId xmlns:p14="http://schemas.microsoft.com/office/powerpoint/2010/main" val="347983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00+ Middle Aged Woman Pictures [HD] | Download Free Images on Unsplash">
            <a:extLst>
              <a:ext uri="{FF2B5EF4-FFF2-40B4-BE49-F238E27FC236}">
                <a16:creationId xmlns:a16="http://schemas.microsoft.com/office/drawing/2014/main" id="{303E178C-A23D-17D5-0121-A7783438C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15" t="-1" r="5882" b="-1"/>
          <a:stretch/>
        </p:blipFill>
        <p:spPr bwMode="auto">
          <a:xfrm>
            <a:off x="0" y="0"/>
            <a:ext cx="857902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31AB56-43E6-A2B6-D708-5332C66EBE35}"/>
              </a:ext>
            </a:extLst>
          </p:cNvPr>
          <p:cNvSpPr>
            <a:spLocks noGrp="1"/>
          </p:cNvSpPr>
          <p:nvPr>
            <p:ph idx="1"/>
          </p:nvPr>
        </p:nvSpPr>
        <p:spPr>
          <a:xfrm>
            <a:off x="7715322" y="519675"/>
            <a:ext cx="4286178" cy="4680975"/>
          </a:xfrm>
        </p:spPr>
        <p:txBody>
          <a:bodyPr vert="horz" lIns="91440" tIns="45720" rIns="91440" bIns="45720" rtlCol="0">
            <a:normAutofit fontScale="92500" lnSpcReduction="20000"/>
          </a:bodyPr>
          <a:lstStyle/>
          <a:p>
            <a:pPr indent="-228600">
              <a:lnSpc>
                <a:spcPct val="90000"/>
              </a:lnSpc>
              <a:buFont typeface="Arial" panose="020B0604020202020204" pitchFamily="34" charset="0"/>
              <a:buChar char="•"/>
            </a:pPr>
            <a:r>
              <a:rPr lang="en-US" sz="2400">
                <a:latin typeface="Arial" panose="020B0604020202020204" pitchFamily="34" charset="0"/>
                <a:cs typeface="Arial" panose="020B0604020202020204" pitchFamily="34" charset="0"/>
              </a:rPr>
              <a:t>Cara opted for 1 year of adjuvant pembrolizumab</a:t>
            </a:r>
          </a:p>
          <a:p>
            <a:pPr indent="-228600">
              <a:lnSpc>
                <a:spcPct val="90000"/>
              </a:lnSpc>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2400">
                <a:latin typeface="Arial" panose="020B0604020202020204" pitchFamily="34" charset="0"/>
                <a:cs typeface="Arial" panose="020B0604020202020204" pitchFamily="34" charset="0"/>
              </a:rPr>
              <a:t>Course complicated by grade 1 dermatitis requiring topical triamcinolone</a:t>
            </a:r>
          </a:p>
          <a:p>
            <a:pPr indent="-228600">
              <a:lnSpc>
                <a:spcPct val="90000"/>
              </a:lnSpc>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2400">
                <a:latin typeface="Arial" panose="020B0604020202020204" pitchFamily="34" charset="0"/>
                <a:cs typeface="Arial" panose="020B0604020202020204" pitchFamily="34" charset="0"/>
              </a:rPr>
              <a:t>Had mild fatigue, TSH </a:t>
            </a:r>
            <a:r>
              <a:rPr lang="en-US" sz="2400" dirty="0">
                <a:latin typeface="Arial" panose="020B0604020202020204" pitchFamily="34" charset="0"/>
                <a:cs typeface="Arial" panose="020B0604020202020204" pitchFamily="34" charset="0"/>
              </a:rPr>
              <a:t>was noted to be elevated to 15 with a low T4 </a:t>
            </a:r>
            <a:r>
              <a:rPr lang="en-US" sz="240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she was started on levothyroxine which she continues today</a:t>
            </a:r>
            <a:endParaRPr lang="en-US" sz="2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2400">
                <a:latin typeface="Arial" panose="020B0604020202020204" pitchFamily="34" charset="0"/>
                <a:cs typeface="Arial" panose="020B0604020202020204" pitchFamily="34" charset="0"/>
              </a:rPr>
              <a:t>2 years after surgery, she is disease free and happy with her decision</a:t>
            </a:r>
          </a:p>
          <a:p>
            <a:pPr indent="-228600">
              <a:lnSpc>
                <a:spcPct val="90000"/>
              </a:lnSpc>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6825112-3BA9-D21B-3384-2CDEB7E56B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7CDA862-96DC-4F2E-B8EE-450732EFABAA}" type="slidenum">
              <a:rPr lang="en-US" sz="1200" smtClean="0">
                <a:solidFill>
                  <a:prstClr val="black">
                    <a:tint val="75000"/>
                  </a:prstClr>
                </a:solidFill>
                <a:latin typeface="Calibri" panose="020F0502020204030204"/>
              </a:rPr>
              <a:pPr algn="r">
                <a:spcAft>
                  <a:spcPts val="600"/>
                </a:spcAft>
                <a:defRPr/>
              </a:pPr>
              <a:t>22</a:t>
            </a:fld>
            <a:endParaRPr lang="en-US" sz="1200">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2A52045E-1EA0-0553-5897-6D7A62539A7A}"/>
              </a:ext>
            </a:extLst>
          </p:cNvPr>
          <p:cNvSpPr txBox="1"/>
          <p:nvPr/>
        </p:nvSpPr>
        <p:spPr>
          <a:xfrm>
            <a:off x="6450563" y="4826675"/>
            <a:ext cx="5923810" cy="2031325"/>
          </a:xfrm>
          <a:prstGeom prst="rect">
            <a:avLst/>
          </a:prstGeom>
          <a:noFill/>
        </p:spPr>
        <p:txBody>
          <a:bodyPr wrap="square">
            <a:spAutoFit/>
          </a:bodyPr>
          <a:lstStyle/>
          <a:p>
            <a:pPr>
              <a:lnSpc>
                <a:spcPct val="90000"/>
              </a:lnSpc>
              <a:buNone/>
            </a:pPr>
            <a:endParaRPr lang="en-US" sz="2000">
              <a:latin typeface="Arial" panose="020B0604020202020204" pitchFamily="34" charset="0"/>
              <a:cs typeface="Arial" panose="020B0604020202020204" pitchFamily="34" charset="0"/>
            </a:endParaRPr>
          </a:p>
          <a:p>
            <a:pPr algn="ctr">
              <a:lnSpc>
                <a:spcPct val="90000"/>
              </a:lnSpc>
              <a:buNone/>
            </a:pPr>
            <a:r>
              <a:rPr lang="en-US" sz="2400" b="1">
                <a:latin typeface="Arial" panose="020B0604020202020204" pitchFamily="34" charset="0"/>
                <a:cs typeface="Arial" panose="020B0604020202020204" pitchFamily="34" charset="0"/>
              </a:rPr>
              <a:t>I believe that Cara deserved the opportunity to make her decision to pursue adjuvant pembrolizumab. </a:t>
            </a:r>
          </a:p>
          <a:p>
            <a:pPr algn="ctr">
              <a:lnSpc>
                <a:spcPct val="90000"/>
              </a:lnSpc>
              <a:buNone/>
            </a:pPr>
            <a:endParaRPr lang="en-US" sz="2400" b="1">
              <a:latin typeface="Arial" panose="020B0604020202020204" pitchFamily="34" charset="0"/>
              <a:cs typeface="Arial" panose="020B0604020202020204" pitchFamily="34" charset="0"/>
            </a:endParaRPr>
          </a:p>
          <a:p>
            <a:pPr algn="ctr">
              <a:lnSpc>
                <a:spcPct val="90000"/>
              </a:lnSpc>
              <a:buNone/>
            </a:pPr>
            <a:r>
              <a:rPr lang="en-US" sz="2400" b="1">
                <a:latin typeface="Arial" panose="020B0604020202020204" pitchFamily="34" charset="0"/>
                <a:cs typeface="Arial" panose="020B0604020202020204" pitchFamily="34" charset="0"/>
              </a:rPr>
              <a:t>Do you?</a:t>
            </a:r>
          </a:p>
        </p:txBody>
      </p:sp>
    </p:spTree>
    <p:extLst>
      <p:ext uri="{BB962C8B-B14F-4D97-AF65-F5344CB8AC3E}">
        <p14:creationId xmlns:p14="http://schemas.microsoft.com/office/powerpoint/2010/main" val="3057928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3" name="Freeform: Shape 615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5" name="Freeform: Shape 615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AE02178-0B0E-A975-81B5-E083E2A02ACA}"/>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Thank you!</a:t>
            </a:r>
          </a:p>
        </p:txBody>
      </p:sp>
      <p:sp>
        <p:nvSpPr>
          <p:cNvPr id="6157" name="Rectangle 615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A23128D8-890A-89F4-FA57-8A30432BF15E}"/>
              </a:ext>
            </a:extLst>
          </p:cNvPr>
          <p:cNvSpPr>
            <a:spLocks noGrp="1"/>
          </p:cNvSpPr>
          <p:nvPr>
            <p:ph idx="1"/>
          </p:nvPr>
        </p:nvSpPr>
        <p:spPr>
          <a:xfrm>
            <a:off x="5303520" y="2313117"/>
            <a:ext cx="6206052" cy="1706743"/>
          </a:xfrm>
        </p:spPr>
        <p:txBody>
          <a:bodyPr/>
          <a:lstStyle/>
          <a:p>
            <a:pPr algn="ctr" defTabSz="493776">
              <a:spcAft>
                <a:spcPts val="324"/>
              </a:spcAft>
            </a:pPr>
            <a:r>
              <a:rPr lang="en-US" sz="2800" b="0" kern="1200">
                <a:solidFill>
                  <a:schemeClr val="tx1"/>
                </a:solidFill>
                <a:latin typeface="+mn-lt"/>
                <a:ea typeface="+mn-ea"/>
                <a:cs typeface="+mn-cs"/>
                <a:hlinkClick r:id="rId2"/>
              </a:rPr>
              <a:t>jacqueline.theresa.brown@emory.edu</a:t>
            </a:r>
            <a:endParaRPr lang="en-US" sz="2800" b="0" kern="1200">
              <a:solidFill>
                <a:schemeClr val="tx1"/>
              </a:solidFill>
              <a:latin typeface="+mn-lt"/>
              <a:ea typeface="+mn-ea"/>
              <a:cs typeface="+mn-cs"/>
            </a:endParaRPr>
          </a:p>
          <a:p>
            <a:pPr algn="ctr"/>
            <a:endParaRPr lang="en-US" sz="4800"/>
          </a:p>
        </p:txBody>
      </p:sp>
      <p:sp>
        <p:nvSpPr>
          <p:cNvPr id="2" name="Slide Number Placeholder 1">
            <a:extLst>
              <a:ext uri="{FF2B5EF4-FFF2-40B4-BE49-F238E27FC236}">
                <a16:creationId xmlns:a16="http://schemas.microsoft.com/office/drawing/2014/main" id="{146DA5D8-90AC-C4B6-388F-F50F5420A6EA}"/>
              </a:ext>
            </a:extLst>
          </p:cNvPr>
          <p:cNvSpPr>
            <a:spLocks noGrp="1"/>
          </p:cNvSpPr>
          <p:nvPr>
            <p:ph type="sldNum" sz="quarter" idx="12"/>
          </p:nvPr>
        </p:nvSpPr>
        <p:spPr>
          <a:xfrm>
            <a:off x="11469773" y="4387542"/>
            <a:ext cx="197971" cy="166485"/>
          </a:xfrm>
        </p:spPr>
        <p:txBody>
          <a:bodyPr/>
          <a:lstStyle/>
          <a:p>
            <a:pPr defTabSz="493776">
              <a:spcAft>
                <a:spcPts val="600"/>
              </a:spcAft>
            </a:pPr>
            <a:fld id="{C7CDA862-96DC-4F2E-B8EE-450732EFABAA}" type="slidenum">
              <a:rPr lang="en-GB" sz="540" kern="1200">
                <a:solidFill>
                  <a:schemeClr val="bg1"/>
                </a:solidFill>
                <a:latin typeface="+mn-lt"/>
                <a:ea typeface="+mn-ea"/>
                <a:cs typeface="+mn-cs"/>
              </a:rPr>
              <a:pPr defTabSz="493776">
                <a:spcAft>
                  <a:spcPts val="600"/>
                </a:spcAft>
              </a:pPr>
              <a:t>23</a:t>
            </a:fld>
            <a:endParaRPr lang="en-GB"/>
          </a:p>
        </p:txBody>
      </p:sp>
      <p:pic>
        <p:nvPicPr>
          <p:cNvPr id="6146" name="Picture 2">
            <a:extLst>
              <a:ext uri="{FF2B5EF4-FFF2-40B4-BE49-F238E27FC236}">
                <a16:creationId xmlns:a16="http://schemas.microsoft.com/office/drawing/2014/main" id="{A4ED7C9E-8EC1-6338-BCFC-19A739891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303" y="2980192"/>
            <a:ext cx="1057165" cy="805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D757BD-9060-62F3-90F6-A37C576EEE62}"/>
              </a:ext>
            </a:extLst>
          </p:cNvPr>
          <p:cNvSpPr txBox="1"/>
          <p:nvPr/>
        </p:nvSpPr>
        <p:spPr>
          <a:xfrm>
            <a:off x="7548353" y="3166488"/>
            <a:ext cx="2749532" cy="400110"/>
          </a:xfrm>
          <a:prstGeom prst="rect">
            <a:avLst/>
          </a:prstGeom>
          <a:noFill/>
        </p:spPr>
        <p:txBody>
          <a:bodyPr wrap="square" rtlCol="0">
            <a:spAutoFit/>
          </a:bodyPr>
          <a:lstStyle/>
          <a:p>
            <a:pPr defTabSz="493776">
              <a:spcAft>
                <a:spcPts val="600"/>
              </a:spcAft>
              <a:buClr>
                <a:schemeClr val="accent3"/>
              </a:buClr>
            </a:pPr>
            <a:r>
              <a:rPr lang="en-US" sz="2000" kern="1200">
                <a:solidFill>
                  <a:schemeClr val="tx1"/>
                </a:solidFill>
                <a:latin typeface="+mn-lt"/>
                <a:ea typeface="+mn-ea"/>
                <a:cs typeface="+mn-cs"/>
              </a:rPr>
              <a:t>@jackiebrown_MD</a:t>
            </a:r>
            <a:endParaRPr lang="en-US" sz="4000"/>
          </a:p>
        </p:txBody>
      </p:sp>
    </p:spTree>
    <p:extLst>
      <p:ext uri="{BB962C8B-B14F-4D97-AF65-F5344CB8AC3E}">
        <p14:creationId xmlns:p14="http://schemas.microsoft.com/office/powerpoint/2010/main" val="22888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95A7-CD64-17AB-F851-C382EFA6EAE2}"/>
              </a:ext>
            </a:extLst>
          </p:cNvPr>
          <p:cNvSpPr>
            <a:spLocks noGrp="1"/>
          </p:cNvSpPr>
          <p:nvPr>
            <p:ph type="title"/>
          </p:nvPr>
        </p:nvSpPr>
        <p:spPr/>
        <p:txBody>
          <a:bodyPr/>
          <a:lstStyle/>
          <a:p>
            <a:r>
              <a:rPr lang="en-US"/>
              <a:t>Goals for my 10-12 minutes</a:t>
            </a:r>
          </a:p>
        </p:txBody>
      </p:sp>
      <p:sp>
        <p:nvSpPr>
          <p:cNvPr id="3" name="Content Placeholder 2">
            <a:extLst>
              <a:ext uri="{FF2B5EF4-FFF2-40B4-BE49-F238E27FC236}">
                <a16:creationId xmlns:a16="http://schemas.microsoft.com/office/drawing/2014/main" id="{0537A868-5A7F-E205-9095-63AAC9396DC1}"/>
              </a:ext>
            </a:extLst>
          </p:cNvPr>
          <p:cNvSpPr>
            <a:spLocks noGrp="1"/>
          </p:cNvSpPr>
          <p:nvPr>
            <p:ph idx="1"/>
          </p:nvPr>
        </p:nvSpPr>
        <p:spPr>
          <a:xfrm>
            <a:off x="358775" y="891656"/>
            <a:ext cx="11472863" cy="5289225"/>
          </a:xfrm>
        </p:spPr>
        <p:txBody>
          <a:bodyPr/>
          <a:lstStyle/>
          <a:p>
            <a:pPr marL="285750" indent="-285750">
              <a:buFont typeface="Arial" panose="020B0604020202020204" pitchFamily="34" charset="0"/>
              <a:buChar char="•"/>
            </a:pPr>
            <a:r>
              <a:rPr lang="en-US" sz="2400" dirty="0"/>
              <a:t>Describe the landscape of adjuvant therapy in RCC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Outline the DFS benefit across risk groups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Argue that DFS is a reasonable surrogate endpoint for OS in this setting</a:t>
            </a:r>
          </a:p>
          <a:p>
            <a:pPr>
              <a:buNone/>
            </a:pPr>
            <a:endParaRPr lang="en-US" sz="2400" dirty="0"/>
          </a:p>
          <a:p>
            <a:pPr marL="285750" indent="-285750">
              <a:buFont typeface="Arial" panose="020B0604020202020204" pitchFamily="34" charset="0"/>
              <a:buChar char="•"/>
            </a:pPr>
            <a:r>
              <a:rPr lang="en-US" sz="2400" dirty="0"/>
              <a:t>Review the rates of </a:t>
            </a:r>
            <a:r>
              <a:rPr lang="en-US" sz="2400" dirty="0" err="1"/>
              <a:t>irAEs</a:t>
            </a:r>
            <a:r>
              <a:rPr lang="en-US" sz="2400" dirty="0"/>
              <a:t> with single-agent pembrolizumab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Convince you that a conversation about immunotherapy is appropriate for every eligible patient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Leave you with no choice as to who won this debate  </a:t>
            </a: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2CB0540C-FE8A-C41E-0BCF-999006143525}"/>
              </a:ext>
            </a:extLst>
          </p:cNvPr>
          <p:cNvSpPr>
            <a:spLocks noGrp="1"/>
          </p:cNvSpPr>
          <p:nvPr>
            <p:ph type="sldNum" sz="quarter" idx="12"/>
          </p:nvPr>
        </p:nvSpPr>
        <p:spPr/>
        <p:txBody>
          <a:bodyPr/>
          <a:lstStyle/>
          <a:p>
            <a:fld id="{C7CDA862-96DC-4F2E-B8EE-450732EFABAA}" type="slidenum">
              <a:rPr lang="en-GB" smtClean="0"/>
              <a:t>3</a:t>
            </a:fld>
            <a:endParaRPr lang="en-GB"/>
          </a:p>
        </p:txBody>
      </p:sp>
    </p:spTree>
    <p:extLst>
      <p:ext uri="{BB962C8B-B14F-4D97-AF65-F5344CB8AC3E}">
        <p14:creationId xmlns:p14="http://schemas.microsoft.com/office/powerpoint/2010/main" val="302768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8470751-4046-4A07-86D0-382F36ED5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65102-6950-D508-975F-0E2FD448DA36}"/>
              </a:ext>
            </a:extLst>
          </p:cNvPr>
          <p:cNvSpPr>
            <a:spLocks noGrp="1"/>
          </p:cNvSpPr>
          <p:nvPr>
            <p:ph type="title"/>
          </p:nvPr>
        </p:nvSpPr>
        <p:spPr>
          <a:xfrm>
            <a:off x="1179566" y="81863"/>
            <a:ext cx="10005161" cy="949606"/>
          </a:xfrm>
        </p:spPr>
        <p:txBody>
          <a:bodyPr vert="horz" lIns="91440" tIns="45720" rIns="91440" bIns="45720" rtlCol="0" anchor="ctr">
            <a:normAutofit/>
          </a:bodyPr>
          <a:lstStyle/>
          <a:p>
            <a:pPr algn="ctr"/>
            <a:r>
              <a:rPr lang="en-US" sz="4400" kern="1200">
                <a:solidFill>
                  <a:schemeClr val="tx1"/>
                </a:solidFill>
                <a:latin typeface="+mj-lt"/>
                <a:ea typeface="+mj-ea"/>
                <a:cs typeface="+mj-cs"/>
              </a:rPr>
              <a:t>The patient</a:t>
            </a:r>
          </a:p>
        </p:txBody>
      </p:sp>
      <p:sp>
        <p:nvSpPr>
          <p:cNvPr id="14" name="Freeform: Shape 13">
            <a:extLst>
              <a:ext uri="{FF2B5EF4-FFF2-40B4-BE49-F238E27FC236}">
                <a16:creationId xmlns:a16="http://schemas.microsoft.com/office/drawing/2014/main" id="{798DAB7D-3A31-4ABA-87BC-3DC434358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AB95CEB-1CB1-1A7B-C2A5-E75E29480C38}"/>
              </a:ext>
            </a:extLst>
          </p:cNvPr>
          <p:cNvSpPr>
            <a:spLocks noGrp="1"/>
          </p:cNvSpPr>
          <p:nvPr>
            <p:ph idx="1"/>
          </p:nvPr>
        </p:nvSpPr>
        <p:spPr>
          <a:xfrm>
            <a:off x="169762" y="1260732"/>
            <a:ext cx="11852476" cy="5437780"/>
          </a:xfrm>
        </p:spPr>
        <p:txBody>
          <a:bodyPr/>
          <a:lstStyle/>
          <a:p>
            <a:pPr marL="177165" indent="-177165" defTabSz="566928">
              <a:spcAft>
                <a:spcPts val="372"/>
              </a:spcAft>
              <a:buFont typeface="Arial" panose="020B0604020202020204" pitchFamily="34" charset="0"/>
              <a:buChar char="•"/>
            </a:pPr>
            <a:r>
              <a:rPr lang="en-US" sz="2400" b="0" kern="1200" dirty="0">
                <a:solidFill>
                  <a:schemeClr val="tx1"/>
                </a:solidFill>
                <a:latin typeface="+mn-lt"/>
                <a:ea typeface="+mn-ea"/>
                <a:cs typeface="+mn-cs"/>
              </a:rPr>
              <a:t>Cara is a 46-year-old female found to have a 12 cm right renal mass with prominent RP lymph nodes</a:t>
            </a:r>
            <a:endParaRPr lang="en-US" sz="2400" dirty="0"/>
          </a:p>
          <a:p>
            <a:pPr marL="177165" indent="-177165" defTabSz="566928">
              <a:spcAft>
                <a:spcPts val="372"/>
              </a:spcAft>
              <a:buFont typeface="Arial" panose="020B0604020202020204" pitchFamily="34" charset="0"/>
              <a:buChar char="•"/>
            </a:pPr>
            <a:r>
              <a:rPr lang="en-US" sz="2400" b="0" kern="1200" dirty="0">
                <a:solidFill>
                  <a:schemeClr val="tx1"/>
                </a:solidFill>
                <a:latin typeface="+mn-lt"/>
                <a:ea typeface="+mn-ea"/>
                <a:cs typeface="+mn-cs"/>
              </a:rPr>
              <a:t>Dr. Master took her for radical right nephrectomy, adrenalectomy and regional lymph node dissection </a:t>
            </a:r>
          </a:p>
          <a:p>
            <a:pPr marL="177165" indent="-177165" defTabSz="566928">
              <a:spcAft>
                <a:spcPts val="372"/>
              </a:spcAft>
              <a:buFont typeface="Arial" panose="020B0604020202020204" pitchFamily="34" charset="0"/>
              <a:buChar char="•"/>
            </a:pPr>
            <a:endParaRPr lang="en-US" sz="2400" b="0" kern="1200" dirty="0">
              <a:solidFill>
                <a:schemeClr val="tx1"/>
              </a:solidFill>
              <a:latin typeface="+mn-lt"/>
              <a:ea typeface="+mn-ea"/>
              <a:cs typeface="+mn-cs"/>
            </a:endParaRPr>
          </a:p>
          <a:p>
            <a:pPr defTabSz="566928">
              <a:spcAft>
                <a:spcPts val="372"/>
              </a:spcAft>
              <a:buNone/>
            </a:pPr>
            <a:endParaRPr lang="en-US" sz="2400" b="0" kern="1200" dirty="0">
              <a:solidFill>
                <a:schemeClr val="tx1"/>
              </a:solidFill>
              <a:latin typeface="+mn-lt"/>
              <a:ea typeface="+mn-ea"/>
              <a:cs typeface="+mn-cs"/>
            </a:endParaRPr>
          </a:p>
          <a:p>
            <a:pPr marL="177165" indent="-177165" defTabSz="566928">
              <a:spcAft>
                <a:spcPts val="372"/>
              </a:spcAft>
              <a:buFont typeface="Arial" panose="020B0604020202020204" pitchFamily="34" charset="0"/>
              <a:buChar char="•"/>
            </a:pPr>
            <a:endParaRPr lang="en-US" sz="2400" b="0" kern="1200" dirty="0">
              <a:solidFill>
                <a:schemeClr val="tx1"/>
              </a:solidFill>
              <a:latin typeface="+mn-lt"/>
              <a:ea typeface="+mn-ea"/>
              <a:cs typeface="+mn-cs"/>
            </a:endParaRPr>
          </a:p>
          <a:p>
            <a:pPr marL="177165" indent="-177165" defTabSz="566928">
              <a:spcAft>
                <a:spcPts val="372"/>
              </a:spcAft>
              <a:buFont typeface="Arial" panose="020B0604020202020204" pitchFamily="34" charset="0"/>
              <a:buChar char="•"/>
            </a:pPr>
            <a:endParaRPr lang="en-US" sz="2400" b="0" kern="1200" dirty="0">
              <a:solidFill>
                <a:schemeClr val="tx1"/>
              </a:solidFill>
              <a:latin typeface="+mn-lt"/>
              <a:ea typeface="+mn-ea"/>
              <a:cs typeface="+mn-cs"/>
            </a:endParaRPr>
          </a:p>
          <a:p>
            <a:pPr defTabSz="566928">
              <a:spcAft>
                <a:spcPts val="372"/>
              </a:spcAft>
              <a:buNone/>
            </a:pPr>
            <a:endParaRPr lang="en-US" sz="2400" b="0" kern="1200" dirty="0">
              <a:solidFill>
                <a:schemeClr val="tx1"/>
              </a:solidFill>
              <a:latin typeface="+mn-lt"/>
              <a:ea typeface="+mn-ea"/>
              <a:cs typeface="+mn-cs"/>
            </a:endParaRPr>
          </a:p>
          <a:p>
            <a:pPr defTabSz="566928">
              <a:spcAft>
                <a:spcPts val="372"/>
              </a:spcAft>
              <a:buNone/>
            </a:pPr>
            <a:endParaRPr lang="en-US" sz="2400" b="0" kern="1200" dirty="0">
              <a:solidFill>
                <a:schemeClr val="tx1"/>
              </a:solidFill>
              <a:latin typeface="+mn-lt"/>
              <a:ea typeface="+mn-ea"/>
              <a:cs typeface="+mn-cs"/>
            </a:endParaRPr>
          </a:p>
          <a:p>
            <a:pPr marL="177165" indent="-177165" defTabSz="566928">
              <a:spcAft>
                <a:spcPts val="372"/>
              </a:spcAft>
              <a:buFont typeface="Arial" panose="020B0604020202020204" pitchFamily="34" charset="0"/>
              <a:buChar char="•"/>
            </a:pPr>
            <a:r>
              <a:rPr lang="en-US" sz="2400" b="0" kern="1200" dirty="0">
                <a:solidFill>
                  <a:schemeClr val="tx1"/>
                </a:solidFill>
                <a:latin typeface="+mn-lt"/>
                <a:ea typeface="+mn-ea"/>
                <a:cs typeface="+mn-cs"/>
              </a:rPr>
              <a:t>He explains her risk of recurrence is over 50%</a:t>
            </a:r>
          </a:p>
          <a:p>
            <a:pPr marL="177165" indent="-177165" defTabSz="566928">
              <a:spcAft>
                <a:spcPts val="372"/>
              </a:spcAft>
              <a:buFont typeface="Arial" panose="020B0604020202020204" pitchFamily="34" charset="0"/>
              <a:buChar char="•"/>
            </a:pPr>
            <a:r>
              <a:rPr lang="en-US" sz="2400" b="0" kern="1200" dirty="0">
                <a:solidFill>
                  <a:schemeClr val="tx1"/>
                </a:solidFill>
                <a:latin typeface="+mn-lt"/>
                <a:ea typeface="+mn-ea"/>
                <a:cs typeface="+mn-cs"/>
              </a:rPr>
              <a:t>She is tearful, says she needs to be around for her 2 teenage children</a:t>
            </a:r>
          </a:p>
          <a:p>
            <a:pPr marL="177165" indent="-177165" defTabSz="566928">
              <a:spcAft>
                <a:spcPts val="372"/>
              </a:spcAft>
              <a:buFont typeface="Arial" panose="020B0604020202020204" pitchFamily="34" charset="0"/>
              <a:buChar char="•"/>
            </a:pPr>
            <a:r>
              <a:rPr lang="en-US" sz="2400" b="0" kern="1200" dirty="0">
                <a:solidFill>
                  <a:schemeClr val="tx1"/>
                </a:solidFill>
                <a:latin typeface="+mn-lt"/>
                <a:ea typeface="+mn-ea"/>
                <a:cs typeface="+mn-cs"/>
              </a:rPr>
              <a:t>Referred to me for further discussion of adjuvant pembrolizumab</a:t>
            </a:r>
            <a:endParaRPr lang="en-US" sz="4000" dirty="0"/>
          </a:p>
        </p:txBody>
      </p:sp>
      <p:sp>
        <p:nvSpPr>
          <p:cNvPr id="4" name="Slide Number Placeholder 3">
            <a:extLst>
              <a:ext uri="{FF2B5EF4-FFF2-40B4-BE49-F238E27FC236}">
                <a16:creationId xmlns:a16="http://schemas.microsoft.com/office/drawing/2014/main" id="{E1487453-486F-2714-0C56-A260F6116A7E}"/>
              </a:ext>
            </a:extLst>
          </p:cNvPr>
          <p:cNvSpPr>
            <a:spLocks noGrp="1"/>
          </p:cNvSpPr>
          <p:nvPr>
            <p:ph type="sldNum" sz="quarter" idx="12"/>
          </p:nvPr>
        </p:nvSpPr>
        <p:spPr>
          <a:xfrm>
            <a:off x="9416935" y="5827346"/>
            <a:ext cx="228061" cy="191790"/>
          </a:xfrm>
        </p:spPr>
        <p:txBody>
          <a:bodyPr/>
          <a:lstStyle/>
          <a:p>
            <a:pPr defTabSz="566928">
              <a:spcAft>
                <a:spcPts val="600"/>
              </a:spcAft>
            </a:pPr>
            <a:fld id="{C7CDA862-96DC-4F2E-B8EE-450732EFABAA}" type="slidenum">
              <a:rPr lang="en-GB" sz="620" kern="1200">
                <a:solidFill>
                  <a:schemeClr val="bg1"/>
                </a:solidFill>
                <a:latin typeface="+mn-lt"/>
                <a:ea typeface="+mn-ea"/>
                <a:cs typeface="+mn-cs"/>
              </a:rPr>
              <a:pPr defTabSz="566928">
                <a:spcAft>
                  <a:spcPts val="600"/>
                </a:spcAft>
              </a:pPr>
              <a:t>4</a:t>
            </a:fld>
            <a:endParaRPr lang="en-GB"/>
          </a:p>
        </p:txBody>
      </p:sp>
      <p:sp>
        <p:nvSpPr>
          <p:cNvPr id="7" name="TextBox 6">
            <a:extLst>
              <a:ext uri="{FF2B5EF4-FFF2-40B4-BE49-F238E27FC236}">
                <a16:creationId xmlns:a16="http://schemas.microsoft.com/office/drawing/2014/main" id="{EBB96425-98E2-11F3-6738-090982147CBF}"/>
              </a:ext>
            </a:extLst>
          </p:cNvPr>
          <p:cNvSpPr txBox="1"/>
          <p:nvPr/>
        </p:nvSpPr>
        <p:spPr>
          <a:xfrm>
            <a:off x="2759268" y="2596268"/>
            <a:ext cx="7087581" cy="2600712"/>
          </a:xfrm>
          <a:prstGeom prst="rect">
            <a:avLst/>
          </a:prstGeom>
          <a:solidFill>
            <a:schemeClr val="bg1"/>
          </a:solidFill>
          <a:ln>
            <a:solidFill>
              <a:schemeClr val="accent1"/>
            </a:solidFill>
          </a:ln>
        </p:spPr>
        <p:txBody>
          <a:bodyPr wrap="none" rtlCol="0">
            <a:spAutoFit/>
          </a:bodyPr>
          <a:lstStyle/>
          <a:p>
            <a:pPr defTabSz="566928">
              <a:spcAft>
                <a:spcPts val="600"/>
              </a:spcAft>
            </a:pPr>
            <a:r>
              <a:rPr lang="en-US" sz="1600" kern="1200" dirty="0">
                <a:solidFill>
                  <a:schemeClr val="tx1"/>
                </a:solidFill>
                <a:latin typeface="+mn-lt"/>
                <a:ea typeface="+mn-ea"/>
                <a:cs typeface="+mn-cs"/>
              </a:rPr>
              <a:t>Pathology:</a:t>
            </a:r>
          </a:p>
          <a:p>
            <a:pPr marL="212598" indent="-212598" defTabSz="566928">
              <a:spcAft>
                <a:spcPts val="600"/>
              </a:spcAft>
              <a:buFontTx/>
              <a:buChar char="-"/>
            </a:pPr>
            <a:r>
              <a:rPr lang="en-US" sz="1600" kern="1200" dirty="0">
                <a:solidFill>
                  <a:schemeClr val="tx1"/>
                </a:solidFill>
                <a:latin typeface="+mn-lt"/>
                <a:ea typeface="+mn-ea"/>
                <a:cs typeface="+mn-cs"/>
              </a:rPr>
              <a:t>Clear cell renal cell carcinoma</a:t>
            </a:r>
          </a:p>
          <a:p>
            <a:pPr marL="212598" indent="-212598" defTabSz="566928">
              <a:spcAft>
                <a:spcPts val="600"/>
              </a:spcAft>
              <a:buFontTx/>
              <a:buChar char="-"/>
            </a:pPr>
            <a:r>
              <a:rPr lang="en-US" sz="1600" kern="1200" dirty="0">
                <a:solidFill>
                  <a:schemeClr val="tx1"/>
                </a:solidFill>
                <a:latin typeface="+mn-lt"/>
                <a:ea typeface="+mn-ea"/>
                <a:cs typeface="+mn-cs"/>
              </a:rPr>
              <a:t>12.6 cm</a:t>
            </a:r>
          </a:p>
          <a:p>
            <a:pPr marL="212598" indent="-212598" defTabSz="566928">
              <a:spcAft>
                <a:spcPts val="600"/>
              </a:spcAft>
              <a:buFontTx/>
              <a:buChar char="-"/>
            </a:pPr>
            <a:r>
              <a:rPr lang="en-US" sz="1600" kern="1200" dirty="0">
                <a:solidFill>
                  <a:schemeClr val="tx1"/>
                </a:solidFill>
                <a:latin typeface="+mn-lt"/>
                <a:ea typeface="+mn-ea"/>
                <a:cs typeface="+mn-cs"/>
              </a:rPr>
              <a:t>WHO/ISUP grade 4</a:t>
            </a:r>
          </a:p>
          <a:p>
            <a:pPr marL="212598" indent="-212598" defTabSz="566928">
              <a:spcAft>
                <a:spcPts val="600"/>
              </a:spcAft>
              <a:buFontTx/>
              <a:buChar char="-"/>
            </a:pPr>
            <a:r>
              <a:rPr lang="en-US" sz="1600" kern="1200" dirty="0">
                <a:solidFill>
                  <a:schemeClr val="tx1"/>
                </a:solidFill>
                <a:latin typeface="+mn-lt"/>
                <a:ea typeface="+mn-ea"/>
                <a:cs typeface="+mn-cs"/>
              </a:rPr>
              <a:t>15% </a:t>
            </a:r>
            <a:r>
              <a:rPr lang="en-US" sz="1600" kern="1200" dirty="0" err="1">
                <a:solidFill>
                  <a:schemeClr val="tx1"/>
                </a:solidFill>
                <a:latin typeface="+mn-lt"/>
                <a:ea typeface="+mn-ea"/>
                <a:cs typeface="+mn-cs"/>
              </a:rPr>
              <a:t>sarcomatoid</a:t>
            </a:r>
            <a:r>
              <a:rPr lang="en-US" sz="1600" kern="1200" dirty="0">
                <a:solidFill>
                  <a:schemeClr val="tx1"/>
                </a:solidFill>
                <a:latin typeface="+mn-lt"/>
                <a:ea typeface="+mn-ea"/>
                <a:cs typeface="+mn-cs"/>
              </a:rPr>
              <a:t> differentiation</a:t>
            </a:r>
          </a:p>
          <a:p>
            <a:pPr marL="212598" indent="-212598" defTabSz="566928">
              <a:spcAft>
                <a:spcPts val="600"/>
              </a:spcAft>
              <a:buFontTx/>
              <a:buChar char="-"/>
            </a:pPr>
            <a:r>
              <a:rPr lang="en-US" sz="1600" kern="1200" dirty="0">
                <a:solidFill>
                  <a:schemeClr val="tx1"/>
                </a:solidFill>
                <a:latin typeface="+mn-lt"/>
                <a:ea typeface="+mn-ea"/>
                <a:cs typeface="+mn-cs"/>
              </a:rPr>
              <a:t>Tumor thrombus extends into inferior vena cava to level above diaphragm</a:t>
            </a:r>
          </a:p>
          <a:p>
            <a:pPr marL="212598" indent="-212598" defTabSz="566928">
              <a:spcAft>
                <a:spcPts val="600"/>
              </a:spcAft>
              <a:buFontTx/>
              <a:buChar char="-"/>
            </a:pPr>
            <a:r>
              <a:rPr lang="en-US" sz="1600" kern="1200" dirty="0">
                <a:solidFill>
                  <a:schemeClr val="tx1"/>
                </a:solidFill>
                <a:latin typeface="+mn-lt"/>
                <a:ea typeface="+mn-ea"/>
                <a:cs typeface="+mn-cs"/>
              </a:rPr>
              <a:t>1/3 LN positive</a:t>
            </a:r>
          </a:p>
          <a:p>
            <a:pPr algn="ctr" defTabSz="566928">
              <a:spcAft>
                <a:spcPts val="600"/>
              </a:spcAft>
              <a:buClr>
                <a:schemeClr val="accent3"/>
              </a:buClr>
            </a:pPr>
            <a:r>
              <a:rPr lang="en-US" sz="1600" b="1" kern="1200" dirty="0">
                <a:solidFill>
                  <a:schemeClr val="tx1"/>
                </a:solidFill>
                <a:latin typeface="+mn-lt"/>
                <a:ea typeface="+mn-ea"/>
                <a:cs typeface="+mn-cs"/>
              </a:rPr>
              <a:t>pT3cN1M0 = stage III </a:t>
            </a:r>
            <a:r>
              <a:rPr lang="en-US" sz="1600" b="1" kern="1200" dirty="0" err="1">
                <a:solidFill>
                  <a:schemeClr val="tx1"/>
                </a:solidFill>
                <a:latin typeface="+mn-lt"/>
                <a:ea typeface="+mn-ea"/>
                <a:cs typeface="+mn-cs"/>
              </a:rPr>
              <a:t>ccRCC</a:t>
            </a:r>
            <a:endParaRPr lang="en-US" sz="2800" b="1" dirty="0"/>
          </a:p>
        </p:txBody>
      </p:sp>
    </p:spTree>
    <p:extLst>
      <p:ext uri="{BB962C8B-B14F-4D97-AF65-F5344CB8AC3E}">
        <p14:creationId xmlns:p14="http://schemas.microsoft.com/office/powerpoint/2010/main" val="423075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58A-9A4F-DB01-B9E2-0D3BE36CAC8F}"/>
              </a:ext>
            </a:extLst>
          </p:cNvPr>
          <p:cNvSpPr>
            <a:spLocks noGrp="1"/>
          </p:cNvSpPr>
          <p:nvPr>
            <p:ph type="title"/>
          </p:nvPr>
        </p:nvSpPr>
        <p:spPr/>
        <p:txBody>
          <a:bodyPr/>
          <a:lstStyle/>
          <a:p>
            <a:r>
              <a:rPr lang="en-US"/>
              <a:t>The land before immunotherapy</a:t>
            </a:r>
          </a:p>
        </p:txBody>
      </p:sp>
      <p:graphicFrame>
        <p:nvGraphicFramePr>
          <p:cNvPr id="5" name="Table 5">
            <a:extLst>
              <a:ext uri="{FF2B5EF4-FFF2-40B4-BE49-F238E27FC236}">
                <a16:creationId xmlns:a16="http://schemas.microsoft.com/office/drawing/2014/main" id="{F8199B8C-BFCC-F428-E6BE-9D10B1950C7D}"/>
              </a:ext>
            </a:extLst>
          </p:cNvPr>
          <p:cNvGraphicFramePr>
            <a:graphicFrameLocks noGrp="1"/>
          </p:cNvGraphicFramePr>
          <p:nvPr>
            <p:ph idx="1"/>
            <p:extLst>
              <p:ext uri="{D42A27DB-BD31-4B8C-83A1-F6EECF244321}">
                <p14:modId xmlns:p14="http://schemas.microsoft.com/office/powerpoint/2010/main" val="1315785766"/>
              </p:ext>
            </p:extLst>
          </p:nvPr>
        </p:nvGraphicFramePr>
        <p:xfrm>
          <a:off x="453367" y="1280538"/>
          <a:ext cx="11472864" cy="4480560"/>
        </p:xfrm>
        <a:graphic>
          <a:graphicData uri="http://schemas.openxmlformats.org/drawingml/2006/table">
            <a:tbl>
              <a:tblPr firstRow="1" bandRow="1">
                <a:tableStyleId>{5C22544A-7EE6-4342-B048-85BDC9FD1C3A}</a:tableStyleId>
              </a:tblPr>
              <a:tblGrid>
                <a:gridCol w="1434108">
                  <a:extLst>
                    <a:ext uri="{9D8B030D-6E8A-4147-A177-3AD203B41FA5}">
                      <a16:colId xmlns:a16="http://schemas.microsoft.com/office/drawing/2014/main" val="4150124750"/>
                    </a:ext>
                  </a:extLst>
                </a:gridCol>
                <a:gridCol w="1434108">
                  <a:extLst>
                    <a:ext uri="{9D8B030D-6E8A-4147-A177-3AD203B41FA5}">
                      <a16:colId xmlns:a16="http://schemas.microsoft.com/office/drawing/2014/main" val="2558585839"/>
                    </a:ext>
                  </a:extLst>
                </a:gridCol>
                <a:gridCol w="1208375">
                  <a:extLst>
                    <a:ext uri="{9D8B030D-6E8A-4147-A177-3AD203B41FA5}">
                      <a16:colId xmlns:a16="http://schemas.microsoft.com/office/drawing/2014/main" val="601872717"/>
                    </a:ext>
                  </a:extLst>
                </a:gridCol>
                <a:gridCol w="1659841">
                  <a:extLst>
                    <a:ext uri="{9D8B030D-6E8A-4147-A177-3AD203B41FA5}">
                      <a16:colId xmlns:a16="http://schemas.microsoft.com/office/drawing/2014/main" val="3188566398"/>
                    </a:ext>
                  </a:extLst>
                </a:gridCol>
                <a:gridCol w="1272545">
                  <a:extLst>
                    <a:ext uri="{9D8B030D-6E8A-4147-A177-3AD203B41FA5}">
                      <a16:colId xmlns:a16="http://schemas.microsoft.com/office/drawing/2014/main" val="3198959458"/>
                    </a:ext>
                  </a:extLst>
                </a:gridCol>
                <a:gridCol w="977462">
                  <a:extLst>
                    <a:ext uri="{9D8B030D-6E8A-4147-A177-3AD203B41FA5}">
                      <a16:colId xmlns:a16="http://schemas.microsoft.com/office/drawing/2014/main" val="3628869358"/>
                    </a:ext>
                  </a:extLst>
                </a:gridCol>
                <a:gridCol w="924911">
                  <a:extLst>
                    <a:ext uri="{9D8B030D-6E8A-4147-A177-3AD203B41FA5}">
                      <a16:colId xmlns:a16="http://schemas.microsoft.com/office/drawing/2014/main" val="3154938379"/>
                    </a:ext>
                  </a:extLst>
                </a:gridCol>
                <a:gridCol w="1127406">
                  <a:extLst>
                    <a:ext uri="{9D8B030D-6E8A-4147-A177-3AD203B41FA5}">
                      <a16:colId xmlns:a16="http://schemas.microsoft.com/office/drawing/2014/main" val="633772454"/>
                    </a:ext>
                  </a:extLst>
                </a:gridCol>
                <a:gridCol w="1434108">
                  <a:extLst>
                    <a:ext uri="{9D8B030D-6E8A-4147-A177-3AD203B41FA5}">
                      <a16:colId xmlns:a16="http://schemas.microsoft.com/office/drawing/2014/main" val="1539699947"/>
                    </a:ext>
                  </a:extLst>
                </a:gridCol>
              </a:tblGrid>
              <a:tr h="370840">
                <a:tc>
                  <a:txBody>
                    <a:bodyPr/>
                    <a:lstStyle/>
                    <a:p>
                      <a:r>
                        <a:rPr lang="en-US"/>
                        <a:t>Trial</a:t>
                      </a:r>
                    </a:p>
                  </a:txBody>
                  <a:tcPr/>
                </a:tc>
                <a:tc>
                  <a:txBody>
                    <a:bodyPr/>
                    <a:lstStyle/>
                    <a:p>
                      <a:r>
                        <a:rPr lang="en-US"/>
                        <a:t>Therapy</a:t>
                      </a:r>
                    </a:p>
                  </a:txBody>
                  <a:tcPr/>
                </a:tc>
                <a:tc>
                  <a:txBody>
                    <a:bodyPr/>
                    <a:lstStyle/>
                    <a:p>
                      <a:r>
                        <a:rPr lang="en-US"/>
                        <a:t>Duration (y)</a:t>
                      </a:r>
                    </a:p>
                  </a:txBody>
                  <a:tcPr/>
                </a:tc>
                <a:tc>
                  <a:txBody>
                    <a:bodyPr/>
                    <a:lstStyle/>
                    <a:p>
                      <a:r>
                        <a:rPr lang="en-US"/>
                        <a:t>Eligibility</a:t>
                      </a:r>
                    </a:p>
                  </a:txBody>
                  <a:tcPr/>
                </a:tc>
                <a:tc>
                  <a:txBody>
                    <a:bodyPr/>
                    <a:lstStyle/>
                    <a:p>
                      <a:r>
                        <a:rPr lang="en-US"/>
                        <a:t>Histology</a:t>
                      </a:r>
                    </a:p>
                  </a:txBody>
                  <a:tcPr/>
                </a:tc>
                <a:tc>
                  <a:txBody>
                    <a:bodyPr/>
                    <a:lstStyle/>
                    <a:p>
                      <a:r>
                        <a:rPr lang="en-US"/>
                        <a:t>N</a:t>
                      </a:r>
                    </a:p>
                  </a:txBody>
                  <a:tcPr/>
                </a:tc>
                <a:tc>
                  <a:txBody>
                    <a:bodyPr/>
                    <a:lstStyle/>
                    <a:p>
                      <a:r>
                        <a:rPr lang="en-US"/>
                        <a:t>Endpoint</a:t>
                      </a:r>
                    </a:p>
                  </a:txBody>
                  <a:tcPr/>
                </a:tc>
                <a:tc>
                  <a:txBody>
                    <a:bodyPr/>
                    <a:lstStyle/>
                    <a:p>
                      <a:r>
                        <a:rPr lang="en-US"/>
                        <a:t>HR</a:t>
                      </a:r>
                    </a:p>
                  </a:txBody>
                  <a:tcPr/>
                </a:tc>
                <a:tc>
                  <a:txBody>
                    <a:bodyPr/>
                    <a:lstStyle/>
                    <a:p>
                      <a:r>
                        <a:rPr lang="en-US"/>
                        <a:t>P-value</a:t>
                      </a:r>
                    </a:p>
                  </a:txBody>
                  <a:tcPr/>
                </a:tc>
                <a:extLst>
                  <a:ext uri="{0D108BD9-81ED-4DB2-BD59-A6C34878D82A}">
                    <a16:rowId xmlns:a16="http://schemas.microsoft.com/office/drawing/2014/main" val="1165482727"/>
                  </a:ext>
                </a:extLst>
              </a:tr>
              <a:tr h="370840">
                <a:tc>
                  <a:txBody>
                    <a:bodyPr/>
                    <a:lstStyle/>
                    <a:p>
                      <a:r>
                        <a:rPr lang="en-US"/>
                        <a:t>ASSURE</a:t>
                      </a:r>
                    </a:p>
                  </a:txBody>
                  <a:tcPr/>
                </a:tc>
                <a:tc>
                  <a:txBody>
                    <a:bodyPr/>
                    <a:lstStyle/>
                    <a:p>
                      <a:r>
                        <a:rPr lang="en-US"/>
                        <a:t>Sunitinib or sorafenib</a:t>
                      </a:r>
                    </a:p>
                  </a:txBody>
                  <a:tcPr/>
                </a:tc>
                <a:tc>
                  <a:txBody>
                    <a:bodyPr/>
                    <a:lstStyle/>
                    <a:p>
                      <a:r>
                        <a:rPr lang="en-US"/>
                        <a:t>1</a:t>
                      </a:r>
                    </a:p>
                  </a:txBody>
                  <a:tcPr/>
                </a:tc>
                <a:tc>
                  <a:txBody>
                    <a:bodyPr/>
                    <a:lstStyle/>
                    <a:p>
                      <a:r>
                        <a:rPr lang="en-US"/>
                        <a:t>≥T1bNxM0</a:t>
                      </a:r>
                    </a:p>
                  </a:txBody>
                  <a:tcPr/>
                </a:tc>
                <a:tc>
                  <a:txBody>
                    <a:bodyPr/>
                    <a:lstStyle/>
                    <a:p>
                      <a:r>
                        <a:rPr lang="en-US"/>
                        <a:t>Any</a:t>
                      </a:r>
                    </a:p>
                  </a:txBody>
                  <a:tcPr/>
                </a:tc>
                <a:tc>
                  <a:txBody>
                    <a:bodyPr/>
                    <a:lstStyle/>
                    <a:p>
                      <a:r>
                        <a:rPr lang="en-US"/>
                        <a:t>1943</a:t>
                      </a:r>
                    </a:p>
                  </a:txBody>
                  <a:tcPr/>
                </a:tc>
                <a:tc>
                  <a:txBody>
                    <a:bodyPr/>
                    <a:lstStyle/>
                    <a:p>
                      <a:r>
                        <a:rPr lang="en-US"/>
                        <a:t>DFS</a:t>
                      </a:r>
                    </a:p>
                  </a:txBody>
                  <a:tcPr/>
                </a:tc>
                <a:tc>
                  <a:txBody>
                    <a:bodyPr/>
                    <a:lstStyle/>
                    <a:p>
                      <a:r>
                        <a:rPr lang="en-US"/>
                        <a:t>1.02 (</a:t>
                      </a:r>
                      <a:r>
                        <a:rPr lang="en-US" err="1"/>
                        <a:t>su</a:t>
                      </a:r>
                      <a:r>
                        <a:rPr lang="en-US"/>
                        <a:t>)</a:t>
                      </a:r>
                    </a:p>
                    <a:p>
                      <a:r>
                        <a:rPr lang="en-US"/>
                        <a:t>0.97 (so)</a:t>
                      </a:r>
                    </a:p>
                  </a:txBody>
                  <a:tcPr/>
                </a:tc>
                <a:tc>
                  <a:txBody>
                    <a:bodyPr/>
                    <a:lstStyle/>
                    <a:p>
                      <a:r>
                        <a:rPr lang="en-US"/>
                        <a:t>0.80 (</a:t>
                      </a:r>
                      <a:r>
                        <a:rPr lang="en-US" err="1"/>
                        <a:t>su</a:t>
                      </a:r>
                      <a:r>
                        <a:rPr lang="en-US"/>
                        <a:t>)</a:t>
                      </a:r>
                    </a:p>
                    <a:p>
                      <a:r>
                        <a:rPr lang="en-US"/>
                        <a:t>0.72 (so)</a:t>
                      </a:r>
                    </a:p>
                  </a:txBody>
                  <a:tcPr/>
                </a:tc>
                <a:extLst>
                  <a:ext uri="{0D108BD9-81ED-4DB2-BD59-A6C34878D82A}">
                    <a16:rowId xmlns:a16="http://schemas.microsoft.com/office/drawing/2014/main" val="1568046413"/>
                  </a:ext>
                </a:extLst>
              </a:tr>
              <a:tr h="354987">
                <a:tc>
                  <a:txBody>
                    <a:bodyPr/>
                    <a:lstStyle/>
                    <a:p>
                      <a:r>
                        <a:rPr lang="en-US"/>
                        <a:t>SORCE</a:t>
                      </a:r>
                    </a:p>
                  </a:txBody>
                  <a:tcPr/>
                </a:tc>
                <a:tc>
                  <a:txBody>
                    <a:bodyPr/>
                    <a:lstStyle/>
                    <a:p>
                      <a:r>
                        <a:rPr lang="en-US"/>
                        <a:t>Sorafenib</a:t>
                      </a:r>
                    </a:p>
                  </a:txBody>
                  <a:tcPr/>
                </a:tc>
                <a:tc>
                  <a:txBody>
                    <a:bodyPr/>
                    <a:lstStyle/>
                    <a:p>
                      <a:r>
                        <a:rPr lang="en-US"/>
                        <a:t>3</a:t>
                      </a:r>
                    </a:p>
                  </a:txBody>
                  <a:tcPr/>
                </a:tc>
                <a:tc>
                  <a:txBody>
                    <a:bodyPr/>
                    <a:lstStyle/>
                    <a:p>
                      <a:r>
                        <a:rPr lang="en-US"/>
                        <a:t>Leibovich 3-11</a:t>
                      </a:r>
                    </a:p>
                  </a:txBody>
                  <a:tcPr/>
                </a:tc>
                <a:tc>
                  <a:txBody>
                    <a:bodyPr/>
                    <a:lstStyle/>
                    <a:p>
                      <a:r>
                        <a:rPr lang="en-US"/>
                        <a:t>Any</a:t>
                      </a:r>
                    </a:p>
                  </a:txBody>
                  <a:tcPr/>
                </a:tc>
                <a:tc>
                  <a:txBody>
                    <a:bodyPr/>
                    <a:lstStyle/>
                    <a:p>
                      <a:r>
                        <a:rPr lang="en-US"/>
                        <a:t>1656</a:t>
                      </a:r>
                    </a:p>
                  </a:txBody>
                  <a:tcPr/>
                </a:tc>
                <a:tc>
                  <a:txBody>
                    <a:bodyPr/>
                    <a:lstStyle/>
                    <a:p>
                      <a:r>
                        <a:rPr lang="en-US"/>
                        <a:t>DFS</a:t>
                      </a:r>
                    </a:p>
                  </a:txBody>
                  <a:tcPr/>
                </a:tc>
                <a:tc>
                  <a:txBody>
                    <a:bodyPr/>
                    <a:lstStyle/>
                    <a:p>
                      <a:r>
                        <a:rPr lang="en-US"/>
                        <a:t>1.01</a:t>
                      </a:r>
                    </a:p>
                  </a:txBody>
                  <a:tcPr/>
                </a:tc>
                <a:tc>
                  <a:txBody>
                    <a:bodyPr/>
                    <a:lstStyle/>
                    <a:p>
                      <a:r>
                        <a:rPr lang="en-US"/>
                        <a:t>0.95</a:t>
                      </a:r>
                    </a:p>
                  </a:txBody>
                  <a:tcPr/>
                </a:tc>
                <a:extLst>
                  <a:ext uri="{0D108BD9-81ED-4DB2-BD59-A6C34878D82A}">
                    <a16:rowId xmlns:a16="http://schemas.microsoft.com/office/drawing/2014/main" val="818843910"/>
                  </a:ext>
                </a:extLst>
              </a:tr>
              <a:tr h="370840">
                <a:tc>
                  <a:txBody>
                    <a:bodyPr/>
                    <a:lstStyle/>
                    <a:p>
                      <a:r>
                        <a:rPr lang="en-US"/>
                        <a:t>PROTECT</a:t>
                      </a:r>
                    </a:p>
                  </a:txBody>
                  <a:tcPr/>
                </a:tc>
                <a:tc>
                  <a:txBody>
                    <a:bodyPr/>
                    <a:lstStyle/>
                    <a:p>
                      <a:r>
                        <a:rPr lang="en-US"/>
                        <a:t>Pazopanib</a:t>
                      </a:r>
                    </a:p>
                  </a:txBody>
                  <a:tcPr/>
                </a:tc>
                <a:tc>
                  <a:txBody>
                    <a:bodyPr/>
                    <a:lstStyle/>
                    <a:p>
                      <a:r>
                        <a:rPr lang="en-US"/>
                        <a:t>1</a:t>
                      </a:r>
                    </a:p>
                  </a:txBody>
                  <a:tcPr/>
                </a:tc>
                <a:tc>
                  <a:txBody>
                    <a:bodyPr/>
                    <a:lstStyle/>
                    <a:p>
                      <a:r>
                        <a:rPr lang="en-US"/>
                        <a:t>pT2, pT3-4N0, N+</a:t>
                      </a:r>
                    </a:p>
                  </a:txBody>
                  <a:tcPr/>
                </a:tc>
                <a:tc>
                  <a:txBody>
                    <a:bodyPr/>
                    <a:lstStyle/>
                    <a:p>
                      <a:r>
                        <a:rPr lang="en-US" err="1"/>
                        <a:t>ccRCC</a:t>
                      </a:r>
                      <a:endParaRPr lang="en-US"/>
                    </a:p>
                  </a:txBody>
                  <a:tcPr/>
                </a:tc>
                <a:tc>
                  <a:txBody>
                    <a:bodyPr/>
                    <a:lstStyle/>
                    <a:p>
                      <a:r>
                        <a:rPr lang="en-US"/>
                        <a:t>1583</a:t>
                      </a:r>
                    </a:p>
                  </a:txBody>
                  <a:tcPr/>
                </a:tc>
                <a:tc>
                  <a:txBody>
                    <a:bodyPr/>
                    <a:lstStyle/>
                    <a:p>
                      <a:r>
                        <a:rPr lang="en-US"/>
                        <a:t>DFS</a:t>
                      </a:r>
                    </a:p>
                  </a:txBody>
                  <a:tcPr/>
                </a:tc>
                <a:tc>
                  <a:txBody>
                    <a:bodyPr/>
                    <a:lstStyle/>
                    <a:p>
                      <a:r>
                        <a:rPr lang="en-US"/>
                        <a:t>0.86</a:t>
                      </a:r>
                    </a:p>
                  </a:txBody>
                  <a:tcPr/>
                </a:tc>
                <a:tc>
                  <a:txBody>
                    <a:bodyPr/>
                    <a:lstStyle/>
                    <a:p>
                      <a:r>
                        <a:rPr lang="en-US"/>
                        <a:t>0.17</a:t>
                      </a:r>
                    </a:p>
                  </a:txBody>
                  <a:tcPr/>
                </a:tc>
                <a:extLst>
                  <a:ext uri="{0D108BD9-81ED-4DB2-BD59-A6C34878D82A}">
                    <a16:rowId xmlns:a16="http://schemas.microsoft.com/office/drawing/2014/main" val="602132852"/>
                  </a:ext>
                </a:extLst>
              </a:tr>
              <a:tr h="370840">
                <a:tc>
                  <a:txBody>
                    <a:bodyPr/>
                    <a:lstStyle/>
                    <a:p>
                      <a:r>
                        <a:rPr lang="en-US"/>
                        <a:t>ATLAS</a:t>
                      </a:r>
                    </a:p>
                  </a:txBody>
                  <a:tcPr/>
                </a:tc>
                <a:tc>
                  <a:txBody>
                    <a:bodyPr/>
                    <a:lstStyle/>
                    <a:p>
                      <a:r>
                        <a:rPr lang="en-US" err="1"/>
                        <a:t>Axitinib</a:t>
                      </a:r>
                      <a:endParaRPr lang="en-US"/>
                    </a:p>
                  </a:txBody>
                  <a:tcPr/>
                </a:tc>
                <a:tc>
                  <a:txBody>
                    <a:bodyPr/>
                    <a:lstStyle/>
                    <a:p>
                      <a:r>
                        <a:rPr lang="en-US"/>
                        <a:t>3</a:t>
                      </a:r>
                    </a:p>
                  </a:txBody>
                  <a:tcPr/>
                </a:tc>
                <a:tc>
                  <a:txBody>
                    <a:bodyPr/>
                    <a:lstStyle/>
                    <a:p>
                      <a:r>
                        <a:rPr lang="en-US"/>
                        <a:t>pT2, pT3-4N0, N+</a:t>
                      </a:r>
                    </a:p>
                  </a:txBody>
                  <a:tcPr/>
                </a:tc>
                <a:tc>
                  <a:txBody>
                    <a:bodyPr/>
                    <a:lstStyle/>
                    <a:p>
                      <a:r>
                        <a:rPr lang="en-US" err="1"/>
                        <a:t>ccRCC</a:t>
                      </a:r>
                      <a:endParaRPr lang="en-US"/>
                    </a:p>
                  </a:txBody>
                  <a:tcPr/>
                </a:tc>
                <a:tc>
                  <a:txBody>
                    <a:bodyPr/>
                    <a:lstStyle/>
                    <a:p>
                      <a:r>
                        <a:rPr lang="en-US"/>
                        <a:t>592</a:t>
                      </a:r>
                    </a:p>
                  </a:txBody>
                  <a:tcPr/>
                </a:tc>
                <a:tc>
                  <a:txBody>
                    <a:bodyPr/>
                    <a:lstStyle/>
                    <a:p>
                      <a:r>
                        <a:rPr lang="en-US"/>
                        <a:t>DFS</a:t>
                      </a:r>
                    </a:p>
                  </a:txBody>
                  <a:tcPr/>
                </a:tc>
                <a:tc>
                  <a:txBody>
                    <a:bodyPr/>
                    <a:lstStyle/>
                    <a:p>
                      <a:r>
                        <a:rPr lang="en-US"/>
                        <a:t>0.87</a:t>
                      </a:r>
                    </a:p>
                  </a:txBody>
                  <a:tcPr/>
                </a:tc>
                <a:tc>
                  <a:txBody>
                    <a:bodyPr/>
                    <a:lstStyle/>
                    <a:p>
                      <a:r>
                        <a:rPr lang="en-US"/>
                        <a:t>0.32</a:t>
                      </a:r>
                    </a:p>
                  </a:txBody>
                  <a:tcPr/>
                </a:tc>
                <a:extLst>
                  <a:ext uri="{0D108BD9-81ED-4DB2-BD59-A6C34878D82A}">
                    <a16:rowId xmlns:a16="http://schemas.microsoft.com/office/drawing/2014/main" val="2499813653"/>
                  </a:ext>
                </a:extLst>
              </a:tr>
              <a:tr h="370840">
                <a:tc>
                  <a:txBody>
                    <a:bodyPr/>
                    <a:lstStyle/>
                    <a:p>
                      <a:r>
                        <a:rPr lang="en-US"/>
                        <a:t>S-TRAC</a:t>
                      </a:r>
                    </a:p>
                  </a:txBody>
                  <a:tcPr>
                    <a:solidFill>
                      <a:srgbClr val="00B050"/>
                    </a:solidFill>
                  </a:tcPr>
                </a:tc>
                <a:tc>
                  <a:txBody>
                    <a:bodyPr/>
                    <a:lstStyle/>
                    <a:p>
                      <a:r>
                        <a:rPr lang="en-US"/>
                        <a:t>Sunitinib</a:t>
                      </a:r>
                    </a:p>
                  </a:txBody>
                  <a:tcPr>
                    <a:solidFill>
                      <a:srgbClr val="00B050"/>
                    </a:solidFill>
                  </a:tcPr>
                </a:tc>
                <a:tc>
                  <a:txBody>
                    <a:bodyPr/>
                    <a:lstStyle/>
                    <a:p>
                      <a:r>
                        <a:rPr lang="en-US"/>
                        <a:t>1</a:t>
                      </a:r>
                    </a:p>
                  </a:txBody>
                  <a:tcPr>
                    <a:solidFill>
                      <a:srgbClr val="00B050"/>
                    </a:solidFill>
                  </a:tcPr>
                </a:tc>
                <a:tc>
                  <a:txBody>
                    <a:bodyPr/>
                    <a:lstStyle/>
                    <a:p>
                      <a:r>
                        <a:rPr lang="en-US"/>
                        <a:t>High risk per UISS</a:t>
                      </a:r>
                    </a:p>
                  </a:txBody>
                  <a:tcPr>
                    <a:solidFill>
                      <a:srgbClr val="00B050"/>
                    </a:solidFill>
                  </a:tcPr>
                </a:tc>
                <a:tc>
                  <a:txBody>
                    <a:bodyPr/>
                    <a:lstStyle/>
                    <a:p>
                      <a:r>
                        <a:rPr lang="en-US" err="1"/>
                        <a:t>ccRCC</a:t>
                      </a:r>
                      <a:endParaRPr lang="en-US"/>
                    </a:p>
                  </a:txBody>
                  <a:tcPr>
                    <a:solidFill>
                      <a:srgbClr val="00B050"/>
                    </a:solidFill>
                  </a:tcPr>
                </a:tc>
                <a:tc>
                  <a:txBody>
                    <a:bodyPr/>
                    <a:lstStyle/>
                    <a:p>
                      <a:r>
                        <a:rPr lang="en-US"/>
                        <a:t>674</a:t>
                      </a:r>
                    </a:p>
                  </a:txBody>
                  <a:tcPr>
                    <a:solidFill>
                      <a:srgbClr val="00B050"/>
                    </a:solidFill>
                  </a:tcPr>
                </a:tc>
                <a:tc>
                  <a:txBody>
                    <a:bodyPr/>
                    <a:lstStyle/>
                    <a:p>
                      <a:r>
                        <a:rPr lang="en-US"/>
                        <a:t>DFS</a:t>
                      </a:r>
                    </a:p>
                  </a:txBody>
                  <a:tcPr>
                    <a:solidFill>
                      <a:srgbClr val="00B050"/>
                    </a:solidFill>
                  </a:tcPr>
                </a:tc>
                <a:tc>
                  <a:txBody>
                    <a:bodyPr/>
                    <a:lstStyle/>
                    <a:p>
                      <a:r>
                        <a:rPr lang="en-US"/>
                        <a:t>0.76</a:t>
                      </a:r>
                    </a:p>
                  </a:txBody>
                  <a:tcPr>
                    <a:solidFill>
                      <a:srgbClr val="00B050"/>
                    </a:solidFill>
                  </a:tcPr>
                </a:tc>
                <a:tc>
                  <a:txBody>
                    <a:bodyPr/>
                    <a:lstStyle/>
                    <a:p>
                      <a:r>
                        <a:rPr lang="en-US"/>
                        <a:t>0.03</a:t>
                      </a:r>
                    </a:p>
                  </a:txBody>
                  <a:tcPr>
                    <a:solidFill>
                      <a:srgbClr val="00B050"/>
                    </a:solidFill>
                  </a:tcPr>
                </a:tc>
                <a:extLst>
                  <a:ext uri="{0D108BD9-81ED-4DB2-BD59-A6C34878D82A}">
                    <a16:rowId xmlns:a16="http://schemas.microsoft.com/office/drawing/2014/main" val="529534224"/>
                  </a:ext>
                </a:extLst>
              </a:tr>
              <a:tr h="370840">
                <a:tc>
                  <a:txBody>
                    <a:bodyPr/>
                    <a:lstStyle/>
                    <a:p>
                      <a:r>
                        <a:rPr lang="en-US"/>
                        <a:t>EVEREST</a:t>
                      </a:r>
                    </a:p>
                  </a:txBody>
                  <a:tcPr/>
                </a:tc>
                <a:tc>
                  <a:txBody>
                    <a:bodyPr/>
                    <a:lstStyle/>
                    <a:p>
                      <a:r>
                        <a:rPr lang="en-US" err="1"/>
                        <a:t>Everolimus</a:t>
                      </a:r>
                      <a:endParaRPr lang="en-US"/>
                    </a:p>
                  </a:txBody>
                  <a:tcPr/>
                </a:tc>
                <a:tc>
                  <a:txBody>
                    <a:bodyPr/>
                    <a:lstStyle/>
                    <a:p>
                      <a:r>
                        <a:rPr lang="en-US"/>
                        <a:t>1</a:t>
                      </a:r>
                    </a:p>
                  </a:txBody>
                  <a:tcPr/>
                </a:tc>
                <a:tc>
                  <a:txBody>
                    <a:bodyPr/>
                    <a:lstStyle/>
                    <a:p>
                      <a:r>
                        <a:rPr lang="en-US"/>
                        <a:t>pT1bG3-4</a:t>
                      </a:r>
                    </a:p>
                    <a:p>
                      <a:r>
                        <a:rPr lang="en-US"/>
                        <a:t>pT2-4 </a:t>
                      </a:r>
                      <a:r>
                        <a:rPr lang="en-US" err="1"/>
                        <a:t>anyG</a:t>
                      </a:r>
                      <a:endParaRPr lang="en-US"/>
                    </a:p>
                    <a:p>
                      <a:r>
                        <a:rPr lang="en-US"/>
                        <a:t>N+</a:t>
                      </a:r>
                    </a:p>
                  </a:txBody>
                  <a:tcPr/>
                </a:tc>
                <a:tc>
                  <a:txBody>
                    <a:bodyPr/>
                    <a:lstStyle/>
                    <a:p>
                      <a:r>
                        <a:rPr lang="en-US"/>
                        <a:t>Any</a:t>
                      </a:r>
                    </a:p>
                  </a:txBody>
                  <a:tcPr/>
                </a:tc>
                <a:tc>
                  <a:txBody>
                    <a:bodyPr/>
                    <a:lstStyle/>
                    <a:p>
                      <a:r>
                        <a:rPr lang="en-US"/>
                        <a:t>1545</a:t>
                      </a:r>
                    </a:p>
                  </a:txBody>
                  <a:tcPr/>
                </a:tc>
                <a:tc>
                  <a:txBody>
                    <a:bodyPr/>
                    <a:lstStyle/>
                    <a:p>
                      <a:r>
                        <a:rPr lang="en-US"/>
                        <a:t>DFS</a:t>
                      </a:r>
                    </a:p>
                  </a:txBody>
                  <a:tcPr/>
                </a:tc>
                <a:tc>
                  <a:txBody>
                    <a:bodyPr/>
                    <a:lstStyle/>
                    <a:p>
                      <a:r>
                        <a:rPr lang="en-US"/>
                        <a:t>0.85</a:t>
                      </a:r>
                    </a:p>
                  </a:txBody>
                  <a:tcPr/>
                </a:tc>
                <a:tc>
                  <a:txBody>
                    <a:bodyPr/>
                    <a:lstStyle/>
                    <a:p>
                      <a:r>
                        <a:rPr lang="en-US"/>
                        <a:t>0.0246*</a:t>
                      </a:r>
                    </a:p>
                  </a:txBody>
                  <a:tcPr/>
                </a:tc>
                <a:extLst>
                  <a:ext uri="{0D108BD9-81ED-4DB2-BD59-A6C34878D82A}">
                    <a16:rowId xmlns:a16="http://schemas.microsoft.com/office/drawing/2014/main" val="3750495747"/>
                  </a:ext>
                </a:extLst>
              </a:tr>
            </a:tbl>
          </a:graphicData>
        </a:graphic>
      </p:graphicFrame>
      <p:sp>
        <p:nvSpPr>
          <p:cNvPr id="4" name="Slide Number Placeholder 3">
            <a:extLst>
              <a:ext uri="{FF2B5EF4-FFF2-40B4-BE49-F238E27FC236}">
                <a16:creationId xmlns:a16="http://schemas.microsoft.com/office/drawing/2014/main" id="{9D7BFA60-DD6A-539A-D715-79B1153AB9E7}"/>
              </a:ext>
            </a:extLst>
          </p:cNvPr>
          <p:cNvSpPr>
            <a:spLocks noGrp="1"/>
          </p:cNvSpPr>
          <p:nvPr>
            <p:ph type="sldNum" sz="quarter" idx="12"/>
          </p:nvPr>
        </p:nvSpPr>
        <p:spPr/>
        <p:txBody>
          <a:bodyPr/>
          <a:lstStyle/>
          <a:p>
            <a:fld id="{C7CDA862-96DC-4F2E-B8EE-450732EFABAA}" type="slidenum">
              <a:rPr lang="en-GB" smtClean="0"/>
              <a:t>5</a:t>
            </a:fld>
            <a:endParaRPr lang="en-GB"/>
          </a:p>
        </p:txBody>
      </p:sp>
    </p:spTree>
    <p:extLst>
      <p:ext uri="{BB962C8B-B14F-4D97-AF65-F5344CB8AC3E}">
        <p14:creationId xmlns:p14="http://schemas.microsoft.com/office/powerpoint/2010/main" val="399020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1D73E5-705F-DE91-AFEA-26F6EFF8D22F}"/>
              </a:ext>
            </a:extLst>
          </p:cNvPr>
          <p:cNvSpPr>
            <a:spLocks noGrp="1"/>
          </p:cNvSpPr>
          <p:nvPr>
            <p:ph type="title"/>
          </p:nvPr>
        </p:nvSpPr>
        <p:spPr>
          <a:xfrm>
            <a:off x="336997" y="341275"/>
            <a:ext cx="11550203" cy="949606"/>
          </a:xfrm>
        </p:spPr>
        <p:txBody>
          <a:bodyPr vert="horz" lIns="91440" tIns="45720" rIns="91440" bIns="45720" rtlCol="0" anchor="ctr">
            <a:normAutofit/>
          </a:bodyPr>
          <a:lstStyle/>
          <a:p>
            <a:r>
              <a:rPr lang="en-US" sz="3100" kern="1200">
                <a:solidFill>
                  <a:schemeClr val="tx1"/>
                </a:solidFill>
                <a:latin typeface="+mj-lt"/>
                <a:ea typeface="+mj-ea"/>
                <a:cs typeface="+mj-cs"/>
              </a:rPr>
              <a:t>Sunitinib toxicity: not worth the hassle</a:t>
            </a:r>
          </a:p>
        </p:txBody>
      </p:sp>
      <p:sp>
        <p:nvSpPr>
          <p:cNvPr id="21" name="Freeform: Shape 20">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B120E1-1C89-CB83-FBB2-324DC2A1A7F6}"/>
              </a:ext>
            </a:extLst>
          </p:cNvPr>
          <p:cNvPicPr>
            <a:picLocks noGrp="1" noChangeAspect="1"/>
          </p:cNvPicPr>
          <p:nvPr>
            <p:ph idx="1"/>
          </p:nvPr>
        </p:nvPicPr>
        <p:blipFill>
          <a:blip r:embed="rId3"/>
          <a:stretch>
            <a:fillRect/>
          </a:stretch>
        </p:blipFill>
        <p:spPr>
          <a:xfrm>
            <a:off x="336997" y="1361528"/>
            <a:ext cx="6558134" cy="4893222"/>
          </a:xfrm>
        </p:spPr>
      </p:pic>
      <p:sp>
        <p:nvSpPr>
          <p:cNvPr id="4" name="Slide Number Placeholder 3">
            <a:extLst>
              <a:ext uri="{FF2B5EF4-FFF2-40B4-BE49-F238E27FC236}">
                <a16:creationId xmlns:a16="http://schemas.microsoft.com/office/drawing/2014/main" id="{AF5E548E-0C91-1337-3AD1-A87CBB0D4943}"/>
              </a:ext>
            </a:extLst>
          </p:cNvPr>
          <p:cNvSpPr>
            <a:spLocks noGrp="1"/>
          </p:cNvSpPr>
          <p:nvPr>
            <p:ph type="sldNum" sz="quarter" idx="12"/>
          </p:nvPr>
        </p:nvSpPr>
        <p:spPr>
          <a:xfrm>
            <a:off x="10115304" y="6031469"/>
            <a:ext cx="265508" cy="223281"/>
          </a:xfrm>
        </p:spPr>
        <p:txBody>
          <a:bodyPr/>
          <a:lstStyle/>
          <a:p>
            <a:pPr defTabSz="658368">
              <a:spcAft>
                <a:spcPts val="600"/>
              </a:spcAft>
            </a:pPr>
            <a:fld id="{C7CDA862-96DC-4F2E-B8EE-450732EFABAA}" type="slidenum">
              <a:rPr lang="en-GB" sz="720" kern="1200">
                <a:solidFill>
                  <a:schemeClr val="bg1"/>
                </a:solidFill>
                <a:latin typeface="+mn-lt"/>
                <a:ea typeface="+mn-ea"/>
                <a:cs typeface="+mn-cs"/>
              </a:rPr>
              <a:pPr defTabSz="658368">
                <a:spcAft>
                  <a:spcPts val="600"/>
                </a:spcAft>
              </a:pPr>
              <a:t>6</a:t>
            </a:fld>
            <a:endParaRPr lang="en-GB"/>
          </a:p>
        </p:txBody>
      </p:sp>
      <p:sp>
        <p:nvSpPr>
          <p:cNvPr id="8" name="Content Placeholder 2">
            <a:extLst>
              <a:ext uri="{FF2B5EF4-FFF2-40B4-BE49-F238E27FC236}">
                <a16:creationId xmlns:a16="http://schemas.microsoft.com/office/drawing/2014/main" id="{6C0FBE9F-05F2-41E3-D217-26A1D4CCFF49}"/>
              </a:ext>
            </a:extLst>
          </p:cNvPr>
          <p:cNvSpPr txBox="1">
            <a:spLocks/>
          </p:cNvSpPr>
          <p:nvPr/>
        </p:nvSpPr>
        <p:spPr>
          <a:xfrm>
            <a:off x="7039676" y="1290881"/>
            <a:ext cx="5038910" cy="2138119"/>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a:solidFill>
                  <a:schemeClr val="tx1"/>
                </a:solidFill>
                <a:latin typeface="+mn-lt"/>
                <a:ea typeface="+mn-ea"/>
                <a:cs typeface="+mn-cs"/>
              </a:defRPr>
            </a:lvl2pPr>
            <a:lvl3pPr marL="399600" indent="-172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a:solidFill>
                  <a:schemeClr val="tx1"/>
                </a:solidFill>
                <a:latin typeface="+mn-lt"/>
                <a:ea typeface="+mn-ea"/>
                <a:cs typeface="+mn-cs"/>
              </a:defRPr>
            </a:lvl3pPr>
            <a:lvl4pPr marL="6300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4pPr>
            <a:lvl5pPr marL="856800" indent="-172800" algn="l" defTabSz="914400" rtl="0" eaLnBrk="1" latinLnBrk="0" hangingPunct="1">
              <a:lnSpc>
                <a:spcPct val="100000"/>
              </a:lnSpc>
              <a:spcBef>
                <a:spcPts val="0"/>
              </a:spcBef>
              <a:spcAft>
                <a:spcPts val="600"/>
              </a:spcAft>
              <a:buClr>
                <a:schemeClr val="accent3"/>
              </a:buClr>
              <a:buFont typeface="Calibri" panose="020F0502020204030204" pitchFamily="34" charset="0"/>
              <a:buChar char="‐"/>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 indent="-205740" defTabSz="658368">
              <a:spcAft>
                <a:spcPts val="432"/>
              </a:spcAft>
              <a:buFont typeface="Arial" panose="020B0604020202020204" pitchFamily="34" charset="0"/>
              <a:buChar char="•"/>
            </a:pPr>
            <a:r>
              <a:rPr lang="en-US" sz="2400" b="0" kern="1200">
                <a:solidFill>
                  <a:schemeClr val="tx1"/>
                </a:solidFill>
                <a:latin typeface="+mn-lt"/>
                <a:ea typeface="+mn-ea"/>
                <a:cs typeface="+mn-cs"/>
              </a:rPr>
              <a:t>No demonstrated overall survival benefit</a:t>
            </a:r>
          </a:p>
          <a:p>
            <a:pPr marL="205740" indent="-205740" defTabSz="658368">
              <a:spcAft>
                <a:spcPts val="432"/>
              </a:spcAft>
              <a:buFont typeface="Arial" panose="020B0604020202020204" pitchFamily="34" charset="0"/>
              <a:buChar char="•"/>
            </a:pPr>
            <a:r>
              <a:rPr lang="en-US" sz="2400" b="0" kern="1200">
                <a:solidFill>
                  <a:schemeClr val="tx1"/>
                </a:solidFill>
                <a:latin typeface="+mn-lt"/>
                <a:ea typeface="+mn-ea"/>
                <a:cs typeface="+mn-cs"/>
              </a:rPr>
              <a:t>Category 3 recommendation in NCCN</a:t>
            </a:r>
          </a:p>
          <a:p>
            <a:pPr marL="205740" indent="-205740" defTabSz="658368">
              <a:spcAft>
                <a:spcPts val="432"/>
              </a:spcAft>
              <a:buFont typeface="Arial" panose="020B0604020202020204" pitchFamily="34" charset="0"/>
              <a:buChar char="•"/>
            </a:pPr>
            <a:r>
              <a:rPr lang="en-US" sz="2400" b="0" kern="1200">
                <a:solidFill>
                  <a:schemeClr val="tx1"/>
                </a:solidFill>
                <a:latin typeface="+mn-lt"/>
                <a:ea typeface="+mn-ea"/>
                <a:cs typeface="+mn-cs"/>
              </a:rPr>
              <a:t>Low uptake in </a:t>
            </a:r>
            <a:r>
              <a:rPr lang="en-US" sz="2400" b="0" kern="1200" dirty="0">
                <a:solidFill>
                  <a:schemeClr val="tx1"/>
                </a:solidFill>
                <a:latin typeface="+mn-lt"/>
                <a:ea typeface="+mn-ea"/>
                <a:cs typeface="+mn-cs"/>
              </a:rPr>
              <a:t>clinical</a:t>
            </a:r>
            <a:r>
              <a:rPr lang="en-US" sz="2400" b="0" kern="1200">
                <a:solidFill>
                  <a:schemeClr val="tx1"/>
                </a:solidFill>
                <a:latin typeface="+mn-lt"/>
                <a:ea typeface="+mn-ea"/>
                <a:cs typeface="+mn-cs"/>
              </a:rPr>
              <a:t> practice</a:t>
            </a:r>
          </a:p>
          <a:p>
            <a:pPr marL="285750" indent="-285750">
              <a:buFont typeface="Arial" panose="020B0604020202020204" pitchFamily="34" charset="0"/>
              <a:buChar char="•"/>
            </a:pPr>
            <a:endParaRPr lang="en-US" sz="3600"/>
          </a:p>
        </p:txBody>
      </p:sp>
      <p:sp>
        <p:nvSpPr>
          <p:cNvPr id="9" name="Rectangle 8">
            <a:extLst>
              <a:ext uri="{FF2B5EF4-FFF2-40B4-BE49-F238E27FC236}">
                <a16:creationId xmlns:a16="http://schemas.microsoft.com/office/drawing/2014/main" id="{76697125-D80B-AB96-E9BA-D88DA47F425B}"/>
              </a:ext>
            </a:extLst>
          </p:cNvPr>
          <p:cNvSpPr/>
          <p:nvPr/>
        </p:nvSpPr>
        <p:spPr>
          <a:xfrm>
            <a:off x="336996" y="2388036"/>
            <a:ext cx="6558134" cy="118450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1B6527-5E16-36DE-FC6E-A6655C500C40}"/>
              </a:ext>
            </a:extLst>
          </p:cNvPr>
          <p:cNvSpPr txBox="1"/>
          <p:nvPr/>
        </p:nvSpPr>
        <p:spPr>
          <a:xfrm>
            <a:off x="-1" y="6547234"/>
            <a:ext cx="1982216" cy="435119"/>
          </a:xfrm>
          <a:prstGeom prst="rect">
            <a:avLst/>
          </a:prstGeom>
          <a:noFill/>
        </p:spPr>
        <p:txBody>
          <a:bodyPr wrap="square" rtlCol="0">
            <a:spAutoFit/>
          </a:bodyPr>
          <a:lstStyle/>
          <a:p>
            <a:pPr defTabSz="658368">
              <a:buClr>
                <a:schemeClr val="accent3"/>
              </a:buClr>
            </a:pPr>
            <a:r>
              <a:rPr lang="en-US" sz="576" kern="1200" err="1">
                <a:solidFill>
                  <a:schemeClr val="tx1"/>
                </a:solidFill>
                <a:latin typeface="+mn-lt"/>
                <a:ea typeface="+mn-ea"/>
                <a:cs typeface="+mn-cs"/>
              </a:rPr>
              <a:t>Ravaud</a:t>
            </a:r>
            <a:r>
              <a:rPr lang="en-US" sz="576" kern="1200">
                <a:solidFill>
                  <a:schemeClr val="tx1"/>
                </a:solidFill>
                <a:latin typeface="+mn-lt"/>
                <a:ea typeface="+mn-ea"/>
                <a:cs typeface="+mn-cs"/>
              </a:rPr>
              <a:t> et al. (2016). NEJM.</a:t>
            </a:r>
          </a:p>
          <a:p>
            <a:pPr defTabSz="658368">
              <a:spcAft>
                <a:spcPts val="600"/>
              </a:spcAft>
              <a:buClr>
                <a:schemeClr val="accent3"/>
              </a:buClr>
            </a:pPr>
            <a:r>
              <a:rPr lang="en-US" sz="576" kern="1200" err="1">
                <a:solidFill>
                  <a:schemeClr val="tx1"/>
                </a:solidFill>
                <a:latin typeface="+mn-lt"/>
                <a:ea typeface="+mn-ea"/>
                <a:cs typeface="+mn-cs"/>
              </a:rPr>
              <a:t>Motzer</a:t>
            </a:r>
            <a:r>
              <a:rPr lang="en-US" sz="576" kern="1200">
                <a:solidFill>
                  <a:schemeClr val="tx1"/>
                </a:solidFill>
                <a:latin typeface="+mn-lt"/>
                <a:ea typeface="+mn-ea"/>
                <a:cs typeface="+mn-cs"/>
              </a:rPr>
              <a:t> et al. (2018). </a:t>
            </a:r>
            <a:r>
              <a:rPr lang="en-US" sz="576" kern="1200" err="1">
                <a:solidFill>
                  <a:schemeClr val="tx1"/>
                </a:solidFill>
                <a:latin typeface="+mn-lt"/>
                <a:ea typeface="+mn-ea"/>
                <a:cs typeface="+mn-cs"/>
              </a:rPr>
              <a:t>Eur</a:t>
            </a:r>
            <a:r>
              <a:rPr lang="en-US" sz="576" kern="1200">
                <a:solidFill>
                  <a:schemeClr val="tx1"/>
                </a:solidFill>
                <a:latin typeface="+mn-lt"/>
                <a:ea typeface="+mn-ea"/>
                <a:cs typeface="+mn-cs"/>
              </a:rPr>
              <a:t> Urol. </a:t>
            </a:r>
          </a:p>
          <a:p>
            <a:pPr defTabSz="658368">
              <a:spcAft>
                <a:spcPts val="600"/>
              </a:spcAft>
              <a:buClr>
                <a:schemeClr val="accent3"/>
              </a:buClr>
            </a:pPr>
            <a:r>
              <a:rPr lang="en-US" sz="576" kern="1200">
                <a:solidFill>
                  <a:schemeClr val="tx1"/>
                </a:solidFill>
                <a:latin typeface="+mn-lt"/>
                <a:ea typeface="+mn-ea"/>
                <a:cs typeface="+mn-cs"/>
              </a:rPr>
              <a:t> </a:t>
            </a:r>
            <a:endParaRPr lang="en-US" sz="800"/>
          </a:p>
        </p:txBody>
      </p:sp>
      <p:pic>
        <p:nvPicPr>
          <p:cNvPr id="12" name="Picture 11">
            <a:extLst>
              <a:ext uri="{FF2B5EF4-FFF2-40B4-BE49-F238E27FC236}">
                <a16:creationId xmlns:a16="http://schemas.microsoft.com/office/drawing/2014/main" id="{88B59452-94D5-F0FD-A728-203A9453A846}"/>
              </a:ext>
            </a:extLst>
          </p:cNvPr>
          <p:cNvPicPr>
            <a:picLocks noChangeAspect="1"/>
          </p:cNvPicPr>
          <p:nvPr/>
        </p:nvPicPr>
        <p:blipFill>
          <a:blip r:embed="rId4"/>
          <a:stretch>
            <a:fillRect/>
          </a:stretch>
        </p:blipFill>
        <p:spPr>
          <a:xfrm>
            <a:off x="7039676" y="3505369"/>
            <a:ext cx="4960222" cy="2749381"/>
          </a:xfrm>
          <a:prstGeom prst="rect">
            <a:avLst/>
          </a:prstGeom>
          <a:ln>
            <a:solidFill>
              <a:schemeClr val="tx1"/>
            </a:solidFill>
          </a:ln>
        </p:spPr>
      </p:pic>
    </p:spTree>
    <p:extLst>
      <p:ext uri="{BB962C8B-B14F-4D97-AF65-F5344CB8AC3E}">
        <p14:creationId xmlns:p14="http://schemas.microsoft.com/office/powerpoint/2010/main" val="300030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8BD63348-D293-6130-71EB-2808AE8D1C28}"/>
              </a:ext>
            </a:extLst>
          </p:cNvPr>
          <p:cNvSpPr>
            <a:spLocks noGrp="1"/>
          </p:cNvSpPr>
          <p:nvPr>
            <p:ph type="title"/>
          </p:nvPr>
        </p:nvSpPr>
        <p:spPr>
          <a:xfrm>
            <a:off x="256810" y="139540"/>
            <a:ext cx="7649239" cy="742951"/>
          </a:xfrm>
        </p:spPr>
        <p:txBody>
          <a:bodyPr vert="horz" lIns="91440" tIns="45720" rIns="91440" bIns="45720" rtlCol="0" anchor="ctr">
            <a:normAutofit/>
          </a:bodyPr>
          <a:lstStyle/>
          <a:p>
            <a:r>
              <a:rPr lang="en-US" sz="3600" kern="1200">
                <a:solidFill>
                  <a:schemeClr val="tx1"/>
                </a:solidFill>
                <a:latin typeface="+mj-lt"/>
                <a:ea typeface="+mj-ea"/>
                <a:cs typeface="+mj-cs"/>
              </a:rPr>
              <a:t>Phase III KEYNOTE-564</a:t>
            </a:r>
          </a:p>
        </p:txBody>
      </p:sp>
      <p:sp>
        <p:nvSpPr>
          <p:cNvPr id="3083" name="Freeform: Shape 3082">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BEFA3FF-64A6-9542-3FB3-7248BBDD5D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7CDA862-96DC-4F2E-B8EE-450732EFABAA}" type="slidenum">
              <a:rPr lang="en-US">
                <a:solidFill>
                  <a:schemeClr val="tx1">
                    <a:tint val="75000"/>
                  </a:schemeClr>
                </a:solidFill>
              </a:rPr>
              <a:pPr algn="r">
                <a:spcAft>
                  <a:spcPts val="600"/>
                </a:spcAft>
              </a:pPr>
              <a:t>7</a:t>
            </a:fld>
            <a:endParaRPr lang="en-US">
              <a:solidFill>
                <a:schemeClr val="tx1">
                  <a:tint val="75000"/>
                </a:schemeClr>
              </a:solidFill>
            </a:endParaRPr>
          </a:p>
        </p:txBody>
      </p:sp>
      <p:pic>
        <p:nvPicPr>
          <p:cNvPr id="11" name="Picture 10">
            <a:extLst>
              <a:ext uri="{FF2B5EF4-FFF2-40B4-BE49-F238E27FC236}">
                <a16:creationId xmlns:a16="http://schemas.microsoft.com/office/drawing/2014/main" id="{302556D0-953E-849B-FC23-FDA2662852B4}"/>
              </a:ext>
            </a:extLst>
          </p:cNvPr>
          <p:cNvPicPr>
            <a:picLocks noChangeAspect="1"/>
          </p:cNvPicPr>
          <p:nvPr/>
        </p:nvPicPr>
        <p:blipFill>
          <a:blip r:embed="rId3"/>
          <a:stretch>
            <a:fillRect/>
          </a:stretch>
        </p:blipFill>
        <p:spPr>
          <a:xfrm>
            <a:off x="922664" y="960870"/>
            <a:ext cx="10563404" cy="5523676"/>
          </a:xfrm>
          <a:prstGeom prst="rect">
            <a:avLst/>
          </a:prstGeom>
          <a:ln>
            <a:solidFill>
              <a:schemeClr val="accent1"/>
            </a:solidFill>
          </a:ln>
        </p:spPr>
      </p:pic>
      <p:sp>
        <p:nvSpPr>
          <p:cNvPr id="3" name="TextBox 2">
            <a:extLst>
              <a:ext uri="{FF2B5EF4-FFF2-40B4-BE49-F238E27FC236}">
                <a16:creationId xmlns:a16="http://schemas.microsoft.com/office/drawing/2014/main" id="{210E383A-B2A6-5D6E-EC03-5C57A05FB0A7}"/>
              </a:ext>
            </a:extLst>
          </p:cNvPr>
          <p:cNvSpPr txBox="1"/>
          <p:nvPr/>
        </p:nvSpPr>
        <p:spPr>
          <a:xfrm>
            <a:off x="-33656" y="6642557"/>
            <a:ext cx="2554942" cy="215444"/>
          </a:xfrm>
          <a:prstGeom prst="rect">
            <a:avLst/>
          </a:prstGeom>
          <a:noFill/>
        </p:spPr>
        <p:txBody>
          <a:bodyPr wrap="square" rtlCol="0">
            <a:spAutoFit/>
          </a:bodyPr>
          <a:lstStyle/>
          <a:p>
            <a:pPr defTabSz="658368">
              <a:spcAft>
                <a:spcPts val="600"/>
              </a:spcAft>
              <a:buClr>
                <a:schemeClr val="accent3"/>
              </a:buClr>
            </a:pPr>
            <a:r>
              <a:rPr lang="en-US" sz="800"/>
              <a:t>Choueiri, et al. ASCO 2022. (Abstract 290) </a:t>
            </a:r>
          </a:p>
        </p:txBody>
      </p:sp>
      <p:pic>
        <p:nvPicPr>
          <p:cNvPr id="9" name="Picture 4" descr="ASCO GU 2022: Pembrolizumab As Post Nephrectomy Adjuvant Therapy for  Patients With Renal Cell Carcinoma: Results From 30-Month Follow-Up of  KEYNOTE-564">
            <a:extLst>
              <a:ext uri="{FF2B5EF4-FFF2-40B4-BE49-F238E27FC236}">
                <a16:creationId xmlns:a16="http://schemas.microsoft.com/office/drawing/2014/main" id="{711504A3-3A62-8745-AC66-F631E28B8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87" y="1512447"/>
            <a:ext cx="11898213" cy="488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28E5-15A7-960A-60E9-0385BD2BC175}"/>
              </a:ext>
            </a:extLst>
          </p:cNvPr>
          <p:cNvSpPr>
            <a:spLocks noGrp="1"/>
          </p:cNvSpPr>
          <p:nvPr>
            <p:ph type="title"/>
          </p:nvPr>
        </p:nvSpPr>
        <p:spPr>
          <a:xfrm>
            <a:off x="269657" y="214133"/>
            <a:ext cx="11472863" cy="677523"/>
          </a:xfrm>
        </p:spPr>
        <p:txBody>
          <a:bodyPr>
            <a:normAutofit/>
          </a:bodyPr>
          <a:lstStyle/>
          <a:p>
            <a:r>
              <a:rPr lang="en-US"/>
              <a:t>Primary endpoint: disease-free survival in IIT population</a:t>
            </a:r>
          </a:p>
        </p:txBody>
      </p:sp>
      <p:sp>
        <p:nvSpPr>
          <p:cNvPr id="5" name="Slide Number Placeholder 4">
            <a:extLst>
              <a:ext uri="{FF2B5EF4-FFF2-40B4-BE49-F238E27FC236}">
                <a16:creationId xmlns:a16="http://schemas.microsoft.com/office/drawing/2014/main" id="{8CA9CD3A-0510-7DAB-2CD8-940EC56DE2D8}"/>
              </a:ext>
            </a:extLst>
          </p:cNvPr>
          <p:cNvSpPr>
            <a:spLocks noGrp="1"/>
          </p:cNvSpPr>
          <p:nvPr>
            <p:ph type="sldNum" sz="quarter" idx="12"/>
          </p:nvPr>
        </p:nvSpPr>
        <p:spPr>
          <a:xfrm>
            <a:off x="12192000" y="6009573"/>
            <a:ext cx="365980" cy="307774"/>
          </a:xfrm>
        </p:spPr>
        <p:txBody>
          <a:bodyPr/>
          <a:lstStyle/>
          <a:p>
            <a:fld id="{C7CDA862-96DC-4F2E-B8EE-450732EFABAA}" type="slidenum">
              <a:rPr lang="en-GB" smtClean="0"/>
              <a:t>8</a:t>
            </a:fld>
            <a:endParaRPr lang="en-GB"/>
          </a:p>
        </p:txBody>
      </p:sp>
      <p:sp>
        <p:nvSpPr>
          <p:cNvPr id="12" name="TextBox 11">
            <a:extLst>
              <a:ext uri="{FF2B5EF4-FFF2-40B4-BE49-F238E27FC236}">
                <a16:creationId xmlns:a16="http://schemas.microsoft.com/office/drawing/2014/main" id="{F7736C59-5D89-5C26-A731-2C59D8C43BF5}"/>
              </a:ext>
            </a:extLst>
          </p:cNvPr>
          <p:cNvSpPr txBox="1"/>
          <p:nvPr/>
        </p:nvSpPr>
        <p:spPr>
          <a:xfrm>
            <a:off x="5145422" y="6478876"/>
            <a:ext cx="6130636" cy="215444"/>
          </a:xfrm>
          <a:prstGeom prst="rect">
            <a:avLst/>
          </a:prstGeom>
          <a:noFill/>
        </p:spPr>
        <p:txBody>
          <a:bodyPr wrap="square" rtlCol="0">
            <a:spAutoFit/>
          </a:bodyPr>
          <a:lstStyle/>
          <a:p>
            <a:pPr algn="l">
              <a:buClr>
                <a:schemeClr val="accent3"/>
              </a:buClr>
            </a:pPr>
            <a:r>
              <a:rPr lang="en-US" sz="800">
                <a:solidFill>
                  <a:schemeClr val="bg1"/>
                </a:solidFill>
              </a:rPr>
              <a:t>Choueiri et al. (2021). NEJM.  </a:t>
            </a:r>
          </a:p>
        </p:txBody>
      </p:sp>
      <p:pic>
        <p:nvPicPr>
          <p:cNvPr id="4" name="Picture 3">
            <a:extLst>
              <a:ext uri="{FF2B5EF4-FFF2-40B4-BE49-F238E27FC236}">
                <a16:creationId xmlns:a16="http://schemas.microsoft.com/office/drawing/2014/main" id="{DD8797A5-748D-003D-16D1-F19667A4A70C}"/>
              </a:ext>
            </a:extLst>
          </p:cNvPr>
          <p:cNvPicPr>
            <a:picLocks noChangeAspect="1"/>
          </p:cNvPicPr>
          <p:nvPr/>
        </p:nvPicPr>
        <p:blipFill>
          <a:blip r:embed="rId3"/>
          <a:stretch>
            <a:fillRect/>
          </a:stretch>
        </p:blipFill>
        <p:spPr>
          <a:xfrm>
            <a:off x="0" y="1156619"/>
            <a:ext cx="5843700" cy="4096781"/>
          </a:xfrm>
          <a:prstGeom prst="rect">
            <a:avLst/>
          </a:prstGeom>
        </p:spPr>
      </p:pic>
      <p:sp>
        <p:nvSpPr>
          <p:cNvPr id="8" name="Rectangle: Rounded Corners 10">
            <a:extLst>
              <a:ext uri="{FF2B5EF4-FFF2-40B4-BE49-F238E27FC236}">
                <a16:creationId xmlns:a16="http://schemas.microsoft.com/office/drawing/2014/main" id="{8FF93826-587C-0E3E-410D-3411C57167F0}"/>
              </a:ext>
            </a:extLst>
          </p:cNvPr>
          <p:cNvSpPr/>
          <p:nvPr/>
        </p:nvSpPr>
        <p:spPr>
          <a:xfrm>
            <a:off x="3383867" y="3279057"/>
            <a:ext cx="2618448" cy="590384"/>
          </a:xfrm>
          <a:prstGeom prst="roundRect">
            <a:avLst/>
          </a:prstGeom>
          <a:noFill/>
          <a:ln w="127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defTabSz="456828">
              <a:defRPr/>
            </a:pPr>
            <a:r>
              <a:rPr lang="it-IT" sz="1399" b="1" kern="600" spc="31">
                <a:solidFill>
                  <a:srgbClr val="000000"/>
                </a:solidFill>
                <a:latin typeface="Arial"/>
              </a:rPr>
              <a:t>HR 0.68 (95% CI 0.53−0.87)</a:t>
            </a:r>
          </a:p>
          <a:p>
            <a:pPr defTabSz="456828">
              <a:defRPr/>
            </a:pPr>
            <a:r>
              <a:rPr lang="it-IT" sz="1399" b="1" i="1" kern="600" spc="31">
                <a:solidFill>
                  <a:srgbClr val="000000"/>
                </a:solidFill>
                <a:latin typeface="Arial"/>
              </a:rPr>
              <a:t>P </a:t>
            </a:r>
            <a:r>
              <a:rPr lang="it-IT" sz="1399" b="1" kern="600" spc="31">
                <a:solidFill>
                  <a:srgbClr val="000000"/>
                </a:solidFill>
                <a:latin typeface="Arial"/>
              </a:rPr>
              <a:t>= 0.001*</a:t>
            </a:r>
          </a:p>
        </p:txBody>
      </p:sp>
      <p:sp>
        <p:nvSpPr>
          <p:cNvPr id="9" name="TextBox 8">
            <a:extLst>
              <a:ext uri="{FF2B5EF4-FFF2-40B4-BE49-F238E27FC236}">
                <a16:creationId xmlns:a16="http://schemas.microsoft.com/office/drawing/2014/main" id="{4135EB1C-5E3D-B313-023A-1142E7D50202}"/>
              </a:ext>
            </a:extLst>
          </p:cNvPr>
          <p:cNvSpPr txBox="1"/>
          <p:nvPr/>
        </p:nvSpPr>
        <p:spPr>
          <a:xfrm>
            <a:off x="3262631" y="1662051"/>
            <a:ext cx="960519" cy="1199431"/>
          </a:xfrm>
          <a:prstGeom prst="rect">
            <a:avLst/>
          </a:prstGeom>
          <a:noFill/>
        </p:spPr>
        <p:txBody>
          <a:bodyPr wrap="none" rtlCol="0">
            <a:spAutoFit/>
          </a:bodyPr>
          <a:lstStyle/>
          <a:p>
            <a:pPr defTabSz="456828">
              <a:lnSpc>
                <a:spcPct val="90000"/>
              </a:lnSpc>
              <a:defRPr/>
            </a:pPr>
            <a:r>
              <a:rPr lang="en-US" sz="1199" b="1">
                <a:solidFill>
                  <a:prstClr val="black"/>
                </a:solidFill>
                <a:latin typeface="Arial" panose="020B0604020202020204" pitchFamily="34" charset="0"/>
                <a:cs typeface="Arial" panose="020B0604020202020204" pitchFamily="34" charset="0"/>
              </a:rPr>
              <a:t>24-mo rate</a:t>
            </a:r>
          </a:p>
          <a:p>
            <a:pPr defTabSz="456828">
              <a:lnSpc>
                <a:spcPct val="90000"/>
              </a:lnSpc>
              <a:defRPr/>
            </a:pPr>
            <a:endParaRPr lang="en-US" sz="1199" b="1">
              <a:solidFill>
                <a:srgbClr val="00877C"/>
              </a:solidFill>
              <a:latin typeface="Arial" panose="020B0604020202020204" pitchFamily="34" charset="0"/>
              <a:cs typeface="Arial" panose="020B0604020202020204" pitchFamily="34" charset="0"/>
            </a:endParaRPr>
          </a:p>
          <a:p>
            <a:pPr defTabSz="456828">
              <a:lnSpc>
                <a:spcPct val="90000"/>
              </a:lnSpc>
              <a:defRPr/>
            </a:pPr>
            <a:r>
              <a:rPr lang="en-US" sz="1199" b="1">
                <a:solidFill>
                  <a:srgbClr val="00877C"/>
                </a:solidFill>
                <a:latin typeface="Arial" panose="020B0604020202020204" pitchFamily="34" charset="0"/>
                <a:cs typeface="Arial" panose="020B0604020202020204" pitchFamily="34" charset="0"/>
              </a:rPr>
              <a:t>77.3%</a:t>
            </a:r>
          </a:p>
          <a:p>
            <a:pPr defTabSz="456828">
              <a:lnSpc>
                <a:spcPct val="90000"/>
              </a:lnSpc>
              <a:defRPr/>
            </a:pPr>
            <a:endParaRPr lang="en-US" sz="1199" b="1">
              <a:solidFill>
                <a:srgbClr val="66203A"/>
              </a:solidFill>
              <a:latin typeface="Arial" panose="020B0604020202020204" pitchFamily="34" charset="0"/>
              <a:cs typeface="Arial" panose="020B0604020202020204" pitchFamily="34" charset="0"/>
            </a:endParaRPr>
          </a:p>
          <a:p>
            <a:pPr defTabSz="456828">
              <a:lnSpc>
                <a:spcPct val="90000"/>
              </a:lnSpc>
              <a:defRPr/>
            </a:pPr>
            <a:endParaRPr lang="en-US" sz="1998" b="1">
              <a:solidFill>
                <a:srgbClr val="66203A"/>
              </a:solidFill>
              <a:latin typeface="Arial" panose="020B0604020202020204" pitchFamily="34" charset="0"/>
              <a:cs typeface="Arial" panose="020B0604020202020204" pitchFamily="34" charset="0"/>
            </a:endParaRPr>
          </a:p>
          <a:p>
            <a:pPr defTabSz="456828">
              <a:lnSpc>
                <a:spcPct val="90000"/>
              </a:lnSpc>
              <a:defRPr/>
            </a:pPr>
            <a:r>
              <a:rPr lang="en-US" sz="1199" b="1">
                <a:solidFill>
                  <a:srgbClr val="66203A"/>
                </a:solidFill>
                <a:latin typeface="Arial" panose="020B0604020202020204" pitchFamily="34" charset="0"/>
                <a:cs typeface="Arial" panose="020B0604020202020204" pitchFamily="34" charset="0"/>
              </a:rPr>
              <a:t>68.1%</a:t>
            </a:r>
          </a:p>
        </p:txBody>
      </p:sp>
      <p:graphicFrame>
        <p:nvGraphicFramePr>
          <p:cNvPr id="10" name="Table 9">
            <a:extLst>
              <a:ext uri="{FF2B5EF4-FFF2-40B4-BE49-F238E27FC236}">
                <a16:creationId xmlns:a16="http://schemas.microsoft.com/office/drawing/2014/main" id="{20196F55-B79B-A028-D075-715BC9CD873E}"/>
              </a:ext>
            </a:extLst>
          </p:cNvPr>
          <p:cNvGraphicFramePr>
            <a:graphicFrameLocks/>
          </p:cNvGraphicFramePr>
          <p:nvPr>
            <p:extLst>
              <p:ext uri="{D42A27DB-BD31-4B8C-83A1-F6EECF244321}">
                <p14:modId xmlns:p14="http://schemas.microsoft.com/office/powerpoint/2010/main" val="1506298951"/>
              </p:ext>
            </p:extLst>
          </p:nvPr>
        </p:nvGraphicFramePr>
        <p:xfrm>
          <a:off x="440737" y="5397715"/>
          <a:ext cx="5313963" cy="828804"/>
        </p:xfrm>
        <a:graphic>
          <a:graphicData uri="http://schemas.openxmlformats.org/drawingml/2006/table">
            <a:tbl>
              <a:tblPr firstRow="1" bandRow="1">
                <a:tableStyleId>{2D5ABB26-0587-4C30-8999-92F81FD0307C}</a:tableStyleId>
              </a:tblPr>
              <a:tblGrid>
                <a:gridCol w="1153320">
                  <a:extLst>
                    <a:ext uri="{9D8B030D-6E8A-4147-A177-3AD203B41FA5}">
                      <a16:colId xmlns:a16="http://schemas.microsoft.com/office/drawing/2014/main" val="1043208143"/>
                    </a:ext>
                  </a:extLst>
                </a:gridCol>
                <a:gridCol w="1757599">
                  <a:extLst>
                    <a:ext uri="{9D8B030D-6E8A-4147-A177-3AD203B41FA5}">
                      <a16:colId xmlns:a16="http://schemas.microsoft.com/office/drawing/2014/main" val="2466751192"/>
                    </a:ext>
                  </a:extLst>
                </a:gridCol>
                <a:gridCol w="2403044">
                  <a:extLst>
                    <a:ext uri="{9D8B030D-6E8A-4147-A177-3AD203B41FA5}">
                      <a16:colId xmlns:a16="http://schemas.microsoft.com/office/drawing/2014/main" val="2634492464"/>
                    </a:ext>
                  </a:extLst>
                </a:gridCol>
              </a:tblGrid>
              <a:tr h="274066">
                <a:tc>
                  <a:txBody>
                    <a:bodyPr/>
                    <a:lstStyle/>
                    <a:p>
                      <a:endParaRPr lang="en-US" sz="1400"/>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400" b="1" i="0">
                          <a:solidFill>
                            <a:schemeClr val="tx1"/>
                          </a:solidFill>
                          <a:latin typeface="Arial" panose="020B0604020202020204" pitchFamily="34" charset="0"/>
                          <a:cs typeface="Arial" panose="020B0604020202020204" pitchFamily="34" charset="0"/>
                        </a:rPr>
                        <a:t>Pts w/ Event</a:t>
                      </a:r>
                    </a:p>
                  </a:txBody>
                  <a:tcPr marL="91355" marR="91355" marT="45678" marB="4567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tc>
                  <a:txBody>
                    <a:bodyPr/>
                    <a:lstStyle/>
                    <a:p>
                      <a:pPr algn="ctr">
                        <a:lnSpc>
                          <a:spcPct val="80000"/>
                        </a:lnSpc>
                      </a:pPr>
                      <a:r>
                        <a:rPr lang="en-US" sz="1400" b="1" i="0">
                          <a:solidFill>
                            <a:schemeClr val="tx1"/>
                          </a:solidFill>
                          <a:latin typeface="Arial" panose="020B0604020202020204" pitchFamily="34" charset="0"/>
                          <a:cs typeface="Arial" panose="020B0604020202020204" pitchFamily="34" charset="0"/>
                        </a:rPr>
                        <a:t>Median, </a:t>
                      </a:r>
                      <a:r>
                        <a:rPr lang="en-US" sz="1400" b="1" i="0" err="1">
                          <a:solidFill>
                            <a:schemeClr val="tx1"/>
                          </a:solidFill>
                          <a:latin typeface="Arial" panose="020B0604020202020204" pitchFamily="34" charset="0"/>
                          <a:cs typeface="Arial" panose="020B0604020202020204" pitchFamily="34" charset="0"/>
                        </a:rPr>
                        <a:t>mo</a:t>
                      </a:r>
                      <a:r>
                        <a:rPr lang="en-US" sz="1400" b="1" i="0">
                          <a:solidFill>
                            <a:schemeClr val="tx1"/>
                          </a:solidFill>
                          <a:latin typeface="Arial" panose="020B0604020202020204" pitchFamily="34" charset="0"/>
                          <a:cs typeface="Arial" panose="020B0604020202020204" pitchFamily="34" charset="0"/>
                        </a:rPr>
                        <a:t> (95% CI)</a:t>
                      </a:r>
                    </a:p>
                  </a:txBody>
                  <a:tcPr marL="91355" marR="91355" marT="45678" marB="4567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extLst>
                  <a:ext uri="{0D108BD9-81ED-4DB2-BD59-A6C34878D82A}">
                    <a16:rowId xmlns:a16="http://schemas.microsoft.com/office/drawing/2014/main" val="3740023375"/>
                  </a:ext>
                </a:extLst>
              </a:tr>
              <a:tr h="2375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80000"/>
                        </a:lnSpc>
                      </a:pPr>
                      <a:r>
                        <a:rPr lang="en-US" sz="1400" b="1" err="1">
                          <a:solidFill>
                            <a:srgbClr val="00877C"/>
                          </a:solidFill>
                          <a:latin typeface="Arial" panose="020B0604020202020204" pitchFamily="34" charset="0"/>
                          <a:cs typeface="Arial" panose="020B0604020202020204" pitchFamily="34" charset="0"/>
                        </a:rPr>
                        <a:t>Pembro</a:t>
                      </a:r>
                      <a:endParaRPr lang="en-US" sz="1400" b="1">
                        <a:solidFill>
                          <a:srgbClr val="00877C"/>
                        </a:solidFill>
                        <a:latin typeface="Arial" panose="020B0604020202020204" pitchFamily="34" charset="0"/>
                        <a:cs typeface="Arial" panose="020B0604020202020204" pitchFamily="34" charset="0"/>
                      </a:endParaRP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400" b="0">
                          <a:solidFill>
                            <a:srgbClr val="00877C"/>
                          </a:solidFill>
                          <a:latin typeface="Arial" panose="020B0604020202020204" pitchFamily="34" charset="0"/>
                          <a:cs typeface="Arial" panose="020B0604020202020204" pitchFamily="34" charset="0"/>
                        </a:rPr>
                        <a:t>109</a:t>
                      </a: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00877C"/>
                          </a:solidFill>
                          <a:latin typeface="Arial" panose="020B0604020202020204" pitchFamily="34" charset="0"/>
                          <a:cs typeface="Arial" panose="020B0604020202020204" pitchFamily="34" charset="0"/>
                        </a:rPr>
                        <a:t>NR (NR–NR)</a:t>
                      </a: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522559749"/>
                  </a:ext>
                </a:extLst>
              </a:tr>
              <a:tr h="237524">
                <a:tc>
                  <a:txBody>
                    <a:bodyPr/>
                    <a:lstStyle/>
                    <a:p>
                      <a:pPr algn="l">
                        <a:lnSpc>
                          <a:spcPct val="80000"/>
                        </a:lnSpc>
                      </a:pPr>
                      <a:r>
                        <a:rPr lang="en-US" sz="1400" b="1">
                          <a:solidFill>
                            <a:srgbClr val="66203A"/>
                          </a:solidFill>
                          <a:latin typeface="Arial" panose="020B0604020202020204" pitchFamily="34" charset="0"/>
                          <a:cs typeface="Arial" panose="020B0604020202020204" pitchFamily="34" charset="0"/>
                        </a:rPr>
                        <a:t>Placebo</a:t>
                      </a: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66203A"/>
                          </a:solidFill>
                          <a:latin typeface="Arial" panose="020B0604020202020204" pitchFamily="34" charset="0"/>
                          <a:cs typeface="Arial" panose="020B0604020202020204" pitchFamily="34" charset="0"/>
                        </a:rPr>
                        <a:t>151</a:t>
                      </a: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66203A"/>
                          </a:solidFill>
                          <a:latin typeface="Arial" panose="020B0604020202020204" pitchFamily="34" charset="0"/>
                          <a:cs typeface="Arial" panose="020B0604020202020204" pitchFamily="34" charset="0"/>
                        </a:rPr>
                        <a:t>NR (NR–NR)</a:t>
                      </a:r>
                    </a:p>
                  </a:txBody>
                  <a:tcPr marL="91355" marR="91355" marT="45678" marB="4567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496905052"/>
                  </a:ext>
                </a:extLst>
              </a:tr>
            </a:tbl>
          </a:graphicData>
        </a:graphic>
      </p:graphicFrame>
      <p:grpSp>
        <p:nvGrpSpPr>
          <p:cNvPr id="11" name="Group 10">
            <a:extLst>
              <a:ext uri="{FF2B5EF4-FFF2-40B4-BE49-F238E27FC236}">
                <a16:creationId xmlns:a16="http://schemas.microsoft.com/office/drawing/2014/main" id="{F537996B-AB41-46DB-0C75-EFBA3D319CDB}"/>
              </a:ext>
            </a:extLst>
          </p:cNvPr>
          <p:cNvGrpSpPr/>
          <p:nvPr/>
        </p:nvGrpSpPr>
        <p:grpSpPr>
          <a:xfrm>
            <a:off x="6285459" y="1139479"/>
            <a:ext cx="5843700" cy="5108967"/>
            <a:chOff x="6290411" y="1421506"/>
            <a:chExt cx="5921854" cy="4992575"/>
          </a:xfrm>
        </p:grpSpPr>
        <p:pic>
          <p:nvPicPr>
            <p:cNvPr id="14" name="Picture 13">
              <a:extLst>
                <a:ext uri="{FF2B5EF4-FFF2-40B4-BE49-F238E27FC236}">
                  <a16:creationId xmlns:a16="http://schemas.microsoft.com/office/drawing/2014/main" id="{6D94A10E-9FF3-553B-0125-F21C02669521}"/>
                </a:ext>
              </a:extLst>
            </p:cNvPr>
            <p:cNvPicPr>
              <a:picLocks noChangeAspect="1"/>
            </p:cNvPicPr>
            <p:nvPr/>
          </p:nvPicPr>
          <p:blipFill>
            <a:blip r:embed="rId4"/>
            <a:stretch>
              <a:fillRect/>
            </a:stretch>
          </p:blipFill>
          <p:spPr>
            <a:xfrm>
              <a:off x="6290411" y="1421506"/>
              <a:ext cx="5921854" cy="4100574"/>
            </a:xfrm>
            <a:prstGeom prst="rect">
              <a:avLst/>
            </a:prstGeom>
          </p:spPr>
        </p:pic>
        <p:sp>
          <p:nvSpPr>
            <p:cNvPr id="15" name="TextBox 14">
              <a:extLst>
                <a:ext uri="{FF2B5EF4-FFF2-40B4-BE49-F238E27FC236}">
                  <a16:creationId xmlns:a16="http://schemas.microsoft.com/office/drawing/2014/main" id="{C053AD2C-D78E-6C9F-B659-EB7A5A31ACF3}"/>
                </a:ext>
              </a:extLst>
            </p:cNvPr>
            <p:cNvSpPr txBox="1"/>
            <p:nvPr/>
          </p:nvSpPr>
          <p:spPr>
            <a:xfrm>
              <a:off x="9337384" y="1869578"/>
              <a:ext cx="1039488" cy="1252389"/>
            </a:xfrm>
            <a:prstGeom prst="rect">
              <a:avLst/>
            </a:prstGeom>
            <a:noFill/>
          </p:spPr>
          <p:txBody>
            <a:bodyPr wrap="none" rtlCol="0">
              <a:spAutoFit/>
            </a:bodyPr>
            <a:lstStyle/>
            <a:p>
              <a:pPr defTabSz="456828">
                <a:lnSpc>
                  <a:spcPct val="90000"/>
                </a:lnSpc>
                <a:defRPr/>
              </a:pPr>
              <a:r>
                <a:rPr lang="en-US" sz="1199" b="1">
                  <a:solidFill>
                    <a:prstClr val="black"/>
                  </a:solidFill>
                  <a:latin typeface="Arial" panose="020B0604020202020204" pitchFamily="34" charset="0"/>
                  <a:cs typeface="Arial" panose="020B0604020202020204" pitchFamily="34" charset="0"/>
                </a:rPr>
                <a:t>24-mo rate</a:t>
              </a:r>
            </a:p>
            <a:p>
              <a:pPr defTabSz="456828">
                <a:lnSpc>
                  <a:spcPct val="90000"/>
                </a:lnSpc>
                <a:defRPr/>
              </a:pPr>
              <a:endParaRPr lang="en-US" sz="1199" b="1">
                <a:solidFill>
                  <a:srgbClr val="00877C"/>
                </a:solidFill>
                <a:latin typeface="Arial" panose="020B0604020202020204" pitchFamily="34" charset="0"/>
                <a:cs typeface="Arial" panose="020B0604020202020204" pitchFamily="34" charset="0"/>
              </a:endParaRPr>
            </a:p>
            <a:p>
              <a:pPr defTabSz="456828">
                <a:lnSpc>
                  <a:spcPct val="90000"/>
                </a:lnSpc>
                <a:defRPr/>
              </a:pPr>
              <a:r>
                <a:rPr lang="en-US" sz="1199" b="1">
                  <a:solidFill>
                    <a:srgbClr val="00877C"/>
                  </a:solidFill>
                  <a:latin typeface="Arial" panose="020B0604020202020204" pitchFamily="34" charset="0"/>
                  <a:cs typeface="Arial" panose="020B0604020202020204" pitchFamily="34" charset="0"/>
                </a:rPr>
                <a:t>78.3%</a:t>
              </a:r>
            </a:p>
            <a:p>
              <a:pPr defTabSz="456828">
                <a:lnSpc>
                  <a:spcPct val="90000"/>
                </a:lnSpc>
                <a:defRPr/>
              </a:pPr>
              <a:endParaRPr lang="en-US" sz="1199" b="1">
                <a:solidFill>
                  <a:srgbClr val="66203A"/>
                </a:solidFill>
                <a:latin typeface="Arial" panose="020B0604020202020204" pitchFamily="34" charset="0"/>
                <a:cs typeface="Arial" panose="020B0604020202020204" pitchFamily="34" charset="0"/>
              </a:endParaRPr>
            </a:p>
            <a:p>
              <a:pPr defTabSz="456828">
                <a:lnSpc>
                  <a:spcPct val="90000"/>
                </a:lnSpc>
                <a:defRPr/>
              </a:pPr>
              <a:endParaRPr lang="en-US" sz="1998" b="1">
                <a:solidFill>
                  <a:srgbClr val="66203A"/>
                </a:solidFill>
                <a:latin typeface="Arial" panose="020B0604020202020204" pitchFamily="34" charset="0"/>
                <a:cs typeface="Arial" panose="020B0604020202020204" pitchFamily="34" charset="0"/>
              </a:endParaRPr>
            </a:p>
            <a:p>
              <a:pPr defTabSz="456828">
                <a:lnSpc>
                  <a:spcPct val="90000"/>
                </a:lnSpc>
                <a:defRPr/>
              </a:pPr>
              <a:r>
                <a:rPr lang="en-US" sz="1199" b="1">
                  <a:solidFill>
                    <a:srgbClr val="66203A"/>
                  </a:solidFill>
                  <a:latin typeface="Arial" panose="020B0604020202020204" pitchFamily="34" charset="0"/>
                  <a:cs typeface="Arial" panose="020B0604020202020204" pitchFamily="34" charset="0"/>
                </a:rPr>
                <a:t>67.3%</a:t>
              </a:r>
            </a:p>
          </p:txBody>
        </p:sp>
        <p:sp>
          <p:nvSpPr>
            <p:cNvPr id="18" name="Rectangle: Rounded Corners 8">
              <a:extLst>
                <a:ext uri="{FF2B5EF4-FFF2-40B4-BE49-F238E27FC236}">
                  <a16:creationId xmlns:a16="http://schemas.microsoft.com/office/drawing/2014/main" id="{0EE40F06-E7FC-75AF-088C-C85D96ACA47B}"/>
                </a:ext>
              </a:extLst>
            </p:cNvPr>
            <p:cNvSpPr/>
            <p:nvPr/>
          </p:nvSpPr>
          <p:spPr>
            <a:xfrm>
              <a:off x="9468589" y="3488083"/>
              <a:ext cx="2620872" cy="590931"/>
            </a:xfrm>
            <a:prstGeom prst="roundRect">
              <a:avLst/>
            </a:prstGeom>
            <a:noFill/>
            <a:ln w="127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defTabSz="456828">
                <a:defRPr/>
              </a:pPr>
              <a:r>
                <a:rPr lang="it-IT" sz="1399" b="1" kern="600" spc="31">
                  <a:solidFill>
                    <a:srgbClr val="000000"/>
                  </a:solidFill>
                  <a:latin typeface="Arial"/>
                </a:rPr>
                <a:t>HR 0.63 (95% CI 0.50–0.80)</a:t>
              </a:r>
            </a:p>
            <a:p>
              <a:pPr defTabSz="456828">
                <a:defRPr/>
              </a:pPr>
              <a:r>
                <a:rPr lang="it-IT" sz="1399" b="1" kern="600" spc="31">
                  <a:solidFill>
                    <a:srgbClr val="000000"/>
                  </a:solidFill>
                  <a:latin typeface="Arial"/>
                </a:rPr>
                <a:t>Nominal </a:t>
              </a:r>
              <a:r>
                <a:rPr lang="it-IT" sz="1399" b="1" i="1" kern="600" spc="31">
                  <a:solidFill>
                    <a:srgbClr val="000000"/>
                  </a:solidFill>
                  <a:latin typeface="Arial"/>
                </a:rPr>
                <a:t>P</a:t>
              </a:r>
              <a:r>
                <a:rPr lang="it-IT" sz="1399" b="1" kern="600" spc="31">
                  <a:solidFill>
                    <a:srgbClr val="000000"/>
                  </a:solidFill>
                  <a:latin typeface="Arial"/>
                </a:rPr>
                <a:t> &lt; 0.0001</a:t>
              </a:r>
            </a:p>
          </p:txBody>
        </p:sp>
        <p:graphicFrame>
          <p:nvGraphicFramePr>
            <p:cNvPr id="20" name="Table 9">
              <a:extLst>
                <a:ext uri="{FF2B5EF4-FFF2-40B4-BE49-F238E27FC236}">
                  <a16:creationId xmlns:a16="http://schemas.microsoft.com/office/drawing/2014/main" id="{D229E81D-F739-D730-AEC1-E03D1C556740}"/>
                </a:ext>
              </a:extLst>
            </p:cNvPr>
            <p:cNvGraphicFramePr>
              <a:graphicFrameLocks/>
            </p:cNvGraphicFramePr>
            <p:nvPr>
              <p:extLst>
                <p:ext uri="{D42A27DB-BD31-4B8C-83A1-F6EECF244321}">
                  <p14:modId xmlns:p14="http://schemas.microsoft.com/office/powerpoint/2010/main" val="1261743341"/>
                </p:ext>
              </p:extLst>
            </p:nvPr>
          </p:nvGraphicFramePr>
          <p:xfrm>
            <a:off x="6701037" y="5603912"/>
            <a:ext cx="5272692" cy="810169"/>
          </p:xfrm>
          <a:graphic>
            <a:graphicData uri="http://schemas.openxmlformats.org/drawingml/2006/table">
              <a:tbl>
                <a:tblPr firstRow="1" bandRow="1">
                  <a:tableStyleId>{2D5ABB26-0587-4C30-8999-92F81FD0307C}</a:tableStyleId>
                </a:tblPr>
                <a:tblGrid>
                  <a:gridCol w="1129260">
                    <a:extLst>
                      <a:ext uri="{9D8B030D-6E8A-4147-A177-3AD203B41FA5}">
                        <a16:colId xmlns:a16="http://schemas.microsoft.com/office/drawing/2014/main" val="1043208143"/>
                      </a:ext>
                    </a:extLst>
                  </a:gridCol>
                  <a:gridCol w="1720933">
                    <a:extLst>
                      <a:ext uri="{9D8B030D-6E8A-4147-A177-3AD203B41FA5}">
                        <a16:colId xmlns:a16="http://schemas.microsoft.com/office/drawing/2014/main" val="2466751192"/>
                      </a:ext>
                    </a:extLst>
                  </a:gridCol>
                  <a:gridCol w="2352912">
                    <a:extLst>
                      <a:ext uri="{9D8B030D-6E8A-4147-A177-3AD203B41FA5}">
                        <a16:colId xmlns:a16="http://schemas.microsoft.com/office/drawing/2014/main" val="2634492464"/>
                      </a:ext>
                    </a:extLst>
                  </a:gridCol>
                </a:tblGrid>
                <a:tr h="274228">
                  <a:tc>
                    <a:txBody>
                      <a:bodyPr/>
                      <a:lstStyle/>
                      <a:p>
                        <a:endParaRPr lang="en-US" sz="140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400" b="1" i="0">
                            <a:solidFill>
                              <a:schemeClr val="tx1"/>
                            </a:solidFill>
                            <a:latin typeface="Arial" panose="020B0604020202020204" pitchFamily="34" charset="0"/>
                            <a:cs typeface="Arial" panose="020B0604020202020204" pitchFamily="34" charset="0"/>
                          </a:rPr>
                          <a:t>Pts w/ Event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tc>
                    <a:txBody>
                      <a:bodyPr/>
                      <a:lstStyle/>
                      <a:p>
                        <a:pPr algn="ctr">
                          <a:lnSpc>
                            <a:spcPct val="80000"/>
                          </a:lnSpc>
                        </a:pPr>
                        <a:r>
                          <a:rPr lang="en-US" sz="1400" b="1" i="0">
                            <a:solidFill>
                              <a:schemeClr val="tx1"/>
                            </a:solidFill>
                            <a:latin typeface="Arial" panose="020B0604020202020204" pitchFamily="34" charset="0"/>
                            <a:cs typeface="Arial" panose="020B0604020202020204" pitchFamily="34" charset="0"/>
                          </a:rPr>
                          <a:t>Median, </a:t>
                        </a:r>
                        <a:r>
                          <a:rPr lang="en-US" sz="1400" b="1" i="0" err="1">
                            <a:solidFill>
                              <a:schemeClr val="tx1"/>
                            </a:solidFill>
                            <a:latin typeface="Arial" panose="020B0604020202020204" pitchFamily="34" charset="0"/>
                            <a:cs typeface="Arial" panose="020B0604020202020204" pitchFamily="34" charset="0"/>
                          </a:rPr>
                          <a:t>mo</a:t>
                        </a:r>
                        <a:r>
                          <a:rPr lang="en-US" sz="1400" b="1" i="0">
                            <a:solidFill>
                              <a:schemeClr val="tx1"/>
                            </a:solidFill>
                            <a:latin typeface="Arial" panose="020B0604020202020204" pitchFamily="34" charset="0"/>
                            <a:cs typeface="Arial" panose="020B0604020202020204" pitchFamily="34" charset="0"/>
                          </a:rPr>
                          <a:t> (95% CI)</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ECEB2">
                          <a:alpha val="40000"/>
                        </a:srgbClr>
                      </a:solidFill>
                    </a:tcPr>
                  </a:tc>
                  <a:extLst>
                    <a:ext uri="{0D108BD9-81ED-4DB2-BD59-A6C34878D82A}">
                      <a16:rowId xmlns:a16="http://schemas.microsoft.com/office/drawing/2014/main" val="3740023375"/>
                    </a:ext>
                  </a:extLst>
                </a:tr>
                <a:tr h="2376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80000"/>
                          </a:lnSpc>
                        </a:pPr>
                        <a:r>
                          <a:rPr lang="en-US" sz="1400" b="1" err="1">
                            <a:solidFill>
                              <a:srgbClr val="00877C"/>
                            </a:solidFill>
                            <a:latin typeface="Arial" panose="020B0604020202020204" pitchFamily="34" charset="0"/>
                            <a:cs typeface="Arial" panose="020B0604020202020204" pitchFamily="34" charset="0"/>
                          </a:rPr>
                          <a:t>Pembro</a:t>
                        </a:r>
                        <a:endParaRPr lang="en-US" sz="1400" b="1">
                          <a:solidFill>
                            <a:srgbClr val="00877C"/>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400" b="0">
                            <a:solidFill>
                              <a:srgbClr val="00877C"/>
                            </a:solidFill>
                            <a:latin typeface="Arial" panose="020B0604020202020204" pitchFamily="34" charset="0"/>
                            <a:cs typeface="Arial" panose="020B0604020202020204" pitchFamily="34" charset="0"/>
                          </a:rPr>
                          <a:t>114</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00877C"/>
                            </a:solidFill>
                            <a:latin typeface="Arial" panose="020B0604020202020204" pitchFamily="34" charset="0"/>
                            <a:cs typeface="Arial" panose="020B0604020202020204" pitchFamily="34" charset="0"/>
                          </a:rPr>
                          <a:t>NR (NR–NR)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522559749"/>
                    </a:ext>
                  </a:extLst>
                </a:tr>
                <a:tr h="237664">
                  <a:tc>
                    <a:txBody>
                      <a:bodyPr/>
                      <a:lstStyle/>
                      <a:p>
                        <a:pPr algn="l">
                          <a:lnSpc>
                            <a:spcPct val="80000"/>
                          </a:lnSpc>
                        </a:pPr>
                        <a:r>
                          <a:rPr lang="en-US" sz="1400" b="1">
                            <a:solidFill>
                              <a:srgbClr val="66203A"/>
                            </a:solidFill>
                            <a:latin typeface="Arial" panose="020B0604020202020204" pitchFamily="34" charset="0"/>
                            <a:cs typeface="Arial" panose="020B0604020202020204" pitchFamily="34" charset="0"/>
                          </a:rPr>
                          <a:t>Placebo</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66203A"/>
                            </a:solidFill>
                            <a:latin typeface="Arial" panose="020B0604020202020204" pitchFamily="34" charset="0"/>
                            <a:cs typeface="Arial" panose="020B0604020202020204" pitchFamily="34" charset="0"/>
                          </a:rPr>
                          <a:t>169</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tc>
                    <a:txBody>
                      <a:bodyPr/>
                      <a:lstStyle/>
                      <a:p>
                        <a:pPr algn="ctr">
                          <a:lnSpc>
                            <a:spcPct val="80000"/>
                          </a:lnSpc>
                        </a:pPr>
                        <a:r>
                          <a:rPr lang="en-US" sz="1400" b="0">
                            <a:solidFill>
                              <a:srgbClr val="66203A"/>
                            </a:solidFill>
                            <a:latin typeface="Arial" panose="020B0604020202020204" pitchFamily="34" charset="0"/>
                            <a:cs typeface="Arial" panose="020B0604020202020204" pitchFamily="34" charset="0"/>
                          </a:rPr>
                          <a:t>NR (40.5–NR)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496905052"/>
                    </a:ext>
                  </a:extLst>
                </a:tr>
              </a:tbl>
            </a:graphicData>
          </a:graphic>
        </p:graphicFrame>
      </p:grpSp>
      <p:cxnSp>
        <p:nvCxnSpPr>
          <p:cNvPr id="26" name="Straight Connector 25">
            <a:extLst>
              <a:ext uri="{FF2B5EF4-FFF2-40B4-BE49-F238E27FC236}">
                <a16:creationId xmlns:a16="http://schemas.microsoft.com/office/drawing/2014/main" id="{194DF978-8795-327D-804A-48D322A90ADF}"/>
              </a:ext>
            </a:extLst>
          </p:cNvPr>
          <p:cNvCxnSpPr>
            <a:cxnSpLocks/>
          </p:cNvCxnSpPr>
          <p:nvPr/>
        </p:nvCxnSpPr>
        <p:spPr>
          <a:xfrm flipH="1">
            <a:off x="6164276" y="906817"/>
            <a:ext cx="3774" cy="5334863"/>
          </a:xfrm>
          <a:prstGeom prst="line">
            <a:avLst/>
          </a:prstGeom>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D5DB894-CBAB-875C-65A5-20070A49BCE9}"/>
              </a:ext>
            </a:extLst>
          </p:cNvPr>
          <p:cNvSpPr txBox="1"/>
          <p:nvPr/>
        </p:nvSpPr>
        <p:spPr>
          <a:xfrm>
            <a:off x="5145422" y="6612070"/>
            <a:ext cx="6130636" cy="215444"/>
          </a:xfrm>
          <a:prstGeom prst="rect">
            <a:avLst/>
          </a:prstGeom>
          <a:noFill/>
        </p:spPr>
        <p:txBody>
          <a:bodyPr wrap="square" rtlCol="0">
            <a:spAutoFit/>
          </a:bodyPr>
          <a:lstStyle/>
          <a:p>
            <a:pPr algn="l">
              <a:buClr>
                <a:schemeClr val="accent3"/>
              </a:buClr>
            </a:pPr>
            <a:r>
              <a:rPr lang="en-US" sz="800">
                <a:solidFill>
                  <a:schemeClr val="bg1"/>
                </a:solidFill>
              </a:rPr>
              <a:t>Powles et al. (2022). Lancet Oncology. </a:t>
            </a:r>
          </a:p>
        </p:txBody>
      </p:sp>
    </p:spTree>
    <p:extLst>
      <p:ext uri="{BB962C8B-B14F-4D97-AF65-F5344CB8AC3E}">
        <p14:creationId xmlns:p14="http://schemas.microsoft.com/office/powerpoint/2010/main" val="344942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0FDB-6EEC-BEF2-939D-F9255E6C5BC8}"/>
              </a:ext>
            </a:extLst>
          </p:cNvPr>
          <p:cNvSpPr>
            <a:spLocks noGrp="1"/>
          </p:cNvSpPr>
          <p:nvPr>
            <p:ph type="title"/>
          </p:nvPr>
        </p:nvSpPr>
        <p:spPr>
          <a:xfrm>
            <a:off x="358774" y="285570"/>
            <a:ext cx="11472863" cy="677523"/>
          </a:xfrm>
        </p:spPr>
        <p:txBody>
          <a:bodyPr/>
          <a:lstStyle/>
          <a:p>
            <a:r>
              <a:rPr lang="en-US"/>
              <a:t>Post-hoc analysis of DFS per subgroup</a:t>
            </a:r>
          </a:p>
        </p:txBody>
      </p:sp>
      <p:sp>
        <p:nvSpPr>
          <p:cNvPr id="4" name="Slide Number Placeholder 3">
            <a:extLst>
              <a:ext uri="{FF2B5EF4-FFF2-40B4-BE49-F238E27FC236}">
                <a16:creationId xmlns:a16="http://schemas.microsoft.com/office/drawing/2014/main" id="{6D199278-C3A6-0ED6-F71E-BBE7B2599623}"/>
              </a:ext>
            </a:extLst>
          </p:cNvPr>
          <p:cNvSpPr>
            <a:spLocks noGrp="1"/>
          </p:cNvSpPr>
          <p:nvPr>
            <p:ph type="sldNum" sz="quarter" idx="12"/>
          </p:nvPr>
        </p:nvSpPr>
        <p:spPr/>
        <p:txBody>
          <a:bodyPr/>
          <a:lstStyle/>
          <a:p>
            <a:fld id="{C7CDA862-96DC-4F2E-B8EE-450732EFABAA}" type="slidenum">
              <a:rPr lang="en-GB" smtClean="0"/>
              <a:t>9</a:t>
            </a:fld>
            <a:endParaRPr lang="en-GB"/>
          </a:p>
        </p:txBody>
      </p:sp>
      <p:sp>
        <p:nvSpPr>
          <p:cNvPr id="6" name="TextBox 5">
            <a:extLst>
              <a:ext uri="{FF2B5EF4-FFF2-40B4-BE49-F238E27FC236}">
                <a16:creationId xmlns:a16="http://schemas.microsoft.com/office/drawing/2014/main" id="{0A79D4DB-100B-7C04-556C-BF5BA50E3544}"/>
              </a:ext>
            </a:extLst>
          </p:cNvPr>
          <p:cNvSpPr txBox="1"/>
          <p:nvPr/>
        </p:nvSpPr>
        <p:spPr>
          <a:xfrm>
            <a:off x="0" y="6137503"/>
            <a:ext cx="2928552" cy="215444"/>
          </a:xfrm>
          <a:prstGeom prst="rect">
            <a:avLst/>
          </a:prstGeom>
          <a:noFill/>
        </p:spPr>
        <p:txBody>
          <a:bodyPr wrap="square" rtlCol="0">
            <a:spAutoFit/>
          </a:bodyPr>
          <a:lstStyle/>
          <a:p>
            <a:pPr algn="l">
              <a:buClr>
                <a:schemeClr val="accent3"/>
              </a:buClr>
            </a:pPr>
            <a:r>
              <a:rPr lang="en-US" sz="800"/>
              <a:t>Choueiri et al. GU ASCO 2022</a:t>
            </a:r>
          </a:p>
        </p:txBody>
      </p:sp>
      <p:graphicFrame>
        <p:nvGraphicFramePr>
          <p:cNvPr id="3" name="Table 7">
            <a:extLst>
              <a:ext uri="{FF2B5EF4-FFF2-40B4-BE49-F238E27FC236}">
                <a16:creationId xmlns:a16="http://schemas.microsoft.com/office/drawing/2014/main" id="{E6AB8F41-22D1-E416-E3DD-6F52BD37035E}"/>
              </a:ext>
            </a:extLst>
          </p:cNvPr>
          <p:cNvGraphicFramePr>
            <a:graphicFrameLocks noGrp="1"/>
          </p:cNvGraphicFramePr>
          <p:nvPr>
            <p:extLst>
              <p:ext uri="{D42A27DB-BD31-4B8C-83A1-F6EECF244321}">
                <p14:modId xmlns:p14="http://schemas.microsoft.com/office/powerpoint/2010/main" val="550237143"/>
              </p:ext>
            </p:extLst>
          </p:nvPr>
        </p:nvGraphicFramePr>
        <p:xfrm>
          <a:off x="734731" y="1481369"/>
          <a:ext cx="10722538" cy="3669363"/>
        </p:xfrm>
        <a:graphic>
          <a:graphicData uri="http://schemas.openxmlformats.org/drawingml/2006/table">
            <a:tbl>
              <a:tblPr firstRow="1" bandRow="1">
                <a:tableStyleId>{5940675A-B579-460E-94D1-54222C63F5DA}</a:tableStyleId>
              </a:tblPr>
              <a:tblGrid>
                <a:gridCol w="2059395">
                  <a:extLst>
                    <a:ext uri="{9D8B030D-6E8A-4147-A177-3AD203B41FA5}">
                      <a16:colId xmlns:a16="http://schemas.microsoft.com/office/drawing/2014/main" val="481086721"/>
                    </a:ext>
                  </a:extLst>
                </a:gridCol>
                <a:gridCol w="1821921">
                  <a:extLst>
                    <a:ext uri="{9D8B030D-6E8A-4147-A177-3AD203B41FA5}">
                      <a16:colId xmlns:a16="http://schemas.microsoft.com/office/drawing/2014/main" val="939661774"/>
                    </a:ext>
                  </a:extLst>
                </a:gridCol>
                <a:gridCol w="1761126">
                  <a:extLst>
                    <a:ext uri="{9D8B030D-6E8A-4147-A177-3AD203B41FA5}">
                      <a16:colId xmlns:a16="http://schemas.microsoft.com/office/drawing/2014/main" val="670881971"/>
                    </a:ext>
                  </a:extLst>
                </a:gridCol>
                <a:gridCol w="1652050">
                  <a:extLst>
                    <a:ext uri="{9D8B030D-6E8A-4147-A177-3AD203B41FA5}">
                      <a16:colId xmlns:a16="http://schemas.microsoft.com/office/drawing/2014/main" val="2991749077"/>
                    </a:ext>
                  </a:extLst>
                </a:gridCol>
                <a:gridCol w="3428046">
                  <a:extLst>
                    <a:ext uri="{9D8B030D-6E8A-4147-A177-3AD203B41FA5}">
                      <a16:colId xmlns:a16="http://schemas.microsoft.com/office/drawing/2014/main" val="4127683306"/>
                    </a:ext>
                  </a:extLst>
                </a:gridCol>
              </a:tblGrid>
              <a:tr h="642358">
                <a:tc gridSpan="2">
                  <a:txBody>
                    <a:bodyPr/>
                    <a:lstStyle/>
                    <a:p>
                      <a:pPr algn="ctr"/>
                      <a:r>
                        <a:rPr lang="en-US" sz="2800" dirty="0">
                          <a:solidFill>
                            <a:srgbClr val="00B050"/>
                          </a:solidFill>
                        </a:rPr>
                        <a:t>Intermediate-high risk</a:t>
                      </a:r>
                    </a:p>
                  </a:txBody>
                  <a:tcPr>
                    <a:solidFill>
                      <a:schemeClr val="bg1"/>
                    </a:solidFill>
                  </a:tcPr>
                </a:tc>
                <a:tc hMerge="1">
                  <a:txBody>
                    <a:bodyPr/>
                    <a:lstStyle/>
                    <a:p>
                      <a:endParaRPr lang="en-US"/>
                    </a:p>
                  </a:txBody>
                  <a:tcPr/>
                </a:tc>
                <a:tc gridSpan="2">
                  <a:txBody>
                    <a:bodyPr/>
                    <a:lstStyle/>
                    <a:p>
                      <a:pPr algn="ctr"/>
                      <a:r>
                        <a:rPr lang="en-US" sz="2800" dirty="0">
                          <a:solidFill>
                            <a:srgbClr val="0070C0"/>
                          </a:solidFill>
                        </a:rPr>
                        <a:t>High risk</a:t>
                      </a:r>
                    </a:p>
                  </a:txBody>
                  <a:tcPr>
                    <a:solidFill>
                      <a:schemeClr val="bg1"/>
                    </a:solidFill>
                  </a:tcPr>
                </a:tc>
                <a:tc hMerge="1">
                  <a:txBody>
                    <a:bodyPr/>
                    <a:lstStyle/>
                    <a:p>
                      <a:endParaRPr lang="en-US"/>
                    </a:p>
                  </a:txBody>
                  <a:tcPr/>
                </a:tc>
                <a:tc>
                  <a:txBody>
                    <a:bodyPr/>
                    <a:lstStyle/>
                    <a:p>
                      <a:pPr algn="ctr"/>
                      <a:r>
                        <a:rPr lang="en-US" sz="2800" dirty="0">
                          <a:solidFill>
                            <a:srgbClr val="FF0000"/>
                          </a:solidFill>
                        </a:rPr>
                        <a:t>M1 NED</a:t>
                      </a:r>
                    </a:p>
                  </a:txBody>
                  <a:tcPr>
                    <a:solidFill>
                      <a:schemeClr val="bg1"/>
                    </a:solidFill>
                  </a:tcPr>
                </a:tc>
                <a:extLst>
                  <a:ext uri="{0D108BD9-81ED-4DB2-BD59-A6C34878D82A}">
                    <a16:rowId xmlns:a16="http://schemas.microsoft.com/office/drawing/2014/main" val="3778443162"/>
                  </a:ext>
                </a:extLst>
              </a:tr>
              <a:tr h="642358">
                <a:tc>
                  <a:txBody>
                    <a:bodyPr/>
                    <a:lstStyle/>
                    <a:p>
                      <a:r>
                        <a:rPr lang="en-US"/>
                        <a:t>pT2</a:t>
                      </a:r>
                    </a:p>
                  </a:txBody>
                  <a:tcPr>
                    <a:solidFill>
                      <a:schemeClr val="bg1"/>
                    </a:solidFill>
                  </a:tcPr>
                </a:tc>
                <a:tc>
                  <a:txBody>
                    <a:bodyPr/>
                    <a:lstStyle/>
                    <a:p>
                      <a:r>
                        <a:rPr lang="en-US"/>
                        <a:t>pT3</a:t>
                      </a:r>
                    </a:p>
                  </a:txBody>
                  <a:tcPr>
                    <a:solidFill>
                      <a:schemeClr val="bg1"/>
                    </a:solidFill>
                  </a:tcPr>
                </a:tc>
                <a:tc>
                  <a:txBody>
                    <a:bodyPr/>
                    <a:lstStyle/>
                    <a:p>
                      <a:r>
                        <a:rPr lang="en-US"/>
                        <a:t>pT4</a:t>
                      </a:r>
                    </a:p>
                  </a:txBody>
                  <a:tcPr>
                    <a:solidFill>
                      <a:schemeClr val="bg1"/>
                    </a:solidFill>
                  </a:tcPr>
                </a:tc>
                <a:tc>
                  <a:txBody>
                    <a:bodyPr/>
                    <a:lstStyle/>
                    <a:p>
                      <a:r>
                        <a:rPr lang="en-US"/>
                        <a:t>Any </a:t>
                      </a:r>
                      <a:r>
                        <a:rPr lang="en-US" err="1"/>
                        <a:t>pT</a:t>
                      </a:r>
                      <a:endParaRPr lang="en-US"/>
                    </a:p>
                  </a:txBody>
                  <a:tcPr>
                    <a:solidFill>
                      <a:schemeClr val="bg1"/>
                    </a:solidFill>
                  </a:tcPr>
                </a:tc>
                <a:tc rowSpan="4">
                  <a:txBody>
                    <a:bodyPr/>
                    <a:lstStyle/>
                    <a:p>
                      <a:pPr algn="ctr"/>
                      <a:endParaRPr lang="en-US" dirty="0"/>
                    </a:p>
                    <a:p>
                      <a:pPr algn="ctr"/>
                      <a:endParaRPr lang="en-US" dirty="0"/>
                    </a:p>
                    <a:p>
                      <a:pPr algn="ctr"/>
                      <a:endParaRPr lang="en-US" dirty="0"/>
                    </a:p>
                    <a:p>
                      <a:pPr algn="ctr"/>
                      <a:endParaRPr lang="en-US" dirty="0"/>
                    </a:p>
                    <a:p>
                      <a:pPr algn="ctr"/>
                      <a:r>
                        <a:rPr lang="en-US" dirty="0"/>
                        <a:t>NED after resection of oligometastatic sites 1 year from nephrectomy</a:t>
                      </a:r>
                    </a:p>
                  </a:txBody>
                  <a:tcPr>
                    <a:solidFill>
                      <a:schemeClr val="bg1"/>
                    </a:solidFill>
                  </a:tcPr>
                </a:tc>
                <a:extLst>
                  <a:ext uri="{0D108BD9-81ED-4DB2-BD59-A6C34878D82A}">
                    <a16:rowId xmlns:a16="http://schemas.microsoft.com/office/drawing/2014/main" val="3422230921"/>
                  </a:ext>
                </a:extLst>
              </a:tr>
              <a:tr h="1108729">
                <a:tc>
                  <a:txBody>
                    <a:bodyPr/>
                    <a:lstStyle/>
                    <a:p>
                      <a:r>
                        <a:rPr lang="en-US"/>
                        <a:t>G4 or </a:t>
                      </a:r>
                      <a:r>
                        <a:rPr lang="en-US" err="1"/>
                        <a:t>sarcomatoid</a:t>
                      </a:r>
                      <a:endParaRPr lang="en-US"/>
                    </a:p>
                  </a:txBody>
                  <a:tcPr>
                    <a:solidFill>
                      <a:schemeClr val="bg1"/>
                    </a:solidFill>
                  </a:tcPr>
                </a:tc>
                <a:tc>
                  <a:txBody>
                    <a:bodyPr/>
                    <a:lstStyle/>
                    <a:p>
                      <a:r>
                        <a:rPr lang="en-US"/>
                        <a:t>Any grade</a:t>
                      </a:r>
                    </a:p>
                  </a:txBody>
                  <a:tcPr>
                    <a:solidFill>
                      <a:schemeClr val="bg1"/>
                    </a:solidFill>
                  </a:tcPr>
                </a:tc>
                <a:tc>
                  <a:txBody>
                    <a:bodyPr/>
                    <a:lstStyle/>
                    <a:p>
                      <a:r>
                        <a:rPr lang="en-US"/>
                        <a:t>Any grade</a:t>
                      </a:r>
                    </a:p>
                  </a:txBody>
                  <a:tcPr>
                    <a:solidFill>
                      <a:schemeClr val="bg1"/>
                    </a:solidFill>
                  </a:tcPr>
                </a:tc>
                <a:tc>
                  <a:txBody>
                    <a:bodyPr/>
                    <a:lstStyle/>
                    <a:p>
                      <a:r>
                        <a:rPr lang="en-US"/>
                        <a:t>Any grade</a:t>
                      </a:r>
                    </a:p>
                  </a:txBody>
                  <a:tcPr>
                    <a:solidFill>
                      <a:schemeClr val="bg1"/>
                    </a:solidFill>
                  </a:tcPr>
                </a:tc>
                <a:tc vMerge="1">
                  <a:txBody>
                    <a:bodyPr/>
                    <a:lstStyle/>
                    <a:p>
                      <a:endParaRPr lang="en-US"/>
                    </a:p>
                  </a:txBody>
                  <a:tcPr/>
                </a:tc>
                <a:extLst>
                  <a:ext uri="{0D108BD9-81ED-4DB2-BD59-A6C34878D82A}">
                    <a16:rowId xmlns:a16="http://schemas.microsoft.com/office/drawing/2014/main" val="977929948"/>
                  </a:ext>
                </a:extLst>
              </a:tr>
              <a:tr h="642358">
                <a:tc>
                  <a:txBody>
                    <a:bodyPr/>
                    <a:lstStyle/>
                    <a:p>
                      <a:r>
                        <a:rPr lang="en-US"/>
                        <a:t>N0</a:t>
                      </a:r>
                    </a:p>
                  </a:txBody>
                  <a:tcPr>
                    <a:solidFill>
                      <a:schemeClr val="bg1"/>
                    </a:solidFill>
                  </a:tcPr>
                </a:tc>
                <a:tc>
                  <a:txBody>
                    <a:bodyPr/>
                    <a:lstStyle/>
                    <a:p>
                      <a:r>
                        <a:rPr lang="en-US"/>
                        <a:t>N0</a:t>
                      </a:r>
                    </a:p>
                  </a:txBody>
                  <a:tcPr>
                    <a:solidFill>
                      <a:schemeClr val="bg1"/>
                    </a:solidFill>
                  </a:tcPr>
                </a:tc>
                <a:tc>
                  <a:txBody>
                    <a:bodyPr/>
                    <a:lstStyle/>
                    <a:p>
                      <a:r>
                        <a:rPr lang="en-US"/>
                        <a:t>N0</a:t>
                      </a:r>
                    </a:p>
                  </a:txBody>
                  <a:tcPr>
                    <a:solidFill>
                      <a:schemeClr val="bg1"/>
                    </a:solidFill>
                  </a:tcPr>
                </a:tc>
                <a:tc>
                  <a:txBody>
                    <a:bodyPr/>
                    <a:lstStyle/>
                    <a:p>
                      <a:r>
                        <a:rPr lang="en-US"/>
                        <a:t>N+</a:t>
                      </a:r>
                    </a:p>
                  </a:txBody>
                  <a:tcPr>
                    <a:solidFill>
                      <a:schemeClr val="bg1"/>
                    </a:solidFill>
                  </a:tcPr>
                </a:tc>
                <a:tc vMerge="1">
                  <a:txBody>
                    <a:bodyPr/>
                    <a:lstStyle/>
                    <a:p>
                      <a:endParaRPr lang="en-US"/>
                    </a:p>
                  </a:txBody>
                  <a:tcPr/>
                </a:tc>
                <a:extLst>
                  <a:ext uri="{0D108BD9-81ED-4DB2-BD59-A6C34878D82A}">
                    <a16:rowId xmlns:a16="http://schemas.microsoft.com/office/drawing/2014/main" val="2713847191"/>
                  </a:ext>
                </a:extLst>
              </a:tr>
              <a:tr h="633560">
                <a:tc>
                  <a:txBody>
                    <a:bodyPr/>
                    <a:lstStyle/>
                    <a:p>
                      <a:r>
                        <a:rPr lang="en-US"/>
                        <a:t>M0</a:t>
                      </a:r>
                    </a:p>
                  </a:txBody>
                  <a:tcPr>
                    <a:solidFill>
                      <a:schemeClr val="bg1"/>
                    </a:solidFill>
                  </a:tcPr>
                </a:tc>
                <a:tc>
                  <a:txBody>
                    <a:bodyPr/>
                    <a:lstStyle/>
                    <a:p>
                      <a:r>
                        <a:rPr lang="en-US"/>
                        <a:t>M0</a:t>
                      </a:r>
                    </a:p>
                  </a:txBody>
                  <a:tcPr>
                    <a:solidFill>
                      <a:schemeClr val="bg1"/>
                    </a:solidFill>
                  </a:tcPr>
                </a:tc>
                <a:tc>
                  <a:txBody>
                    <a:bodyPr/>
                    <a:lstStyle/>
                    <a:p>
                      <a:r>
                        <a:rPr lang="en-US"/>
                        <a:t>M0</a:t>
                      </a:r>
                    </a:p>
                  </a:txBody>
                  <a:tcPr>
                    <a:solidFill>
                      <a:schemeClr val="bg1"/>
                    </a:solidFill>
                  </a:tcPr>
                </a:tc>
                <a:tc>
                  <a:txBody>
                    <a:bodyPr/>
                    <a:lstStyle/>
                    <a:p>
                      <a:r>
                        <a:rPr lang="en-US" dirty="0"/>
                        <a:t>M0</a:t>
                      </a:r>
                    </a:p>
                  </a:txBody>
                  <a:tcPr>
                    <a:solidFill>
                      <a:schemeClr val="bg1"/>
                    </a:solidFill>
                  </a:tcPr>
                </a:tc>
                <a:tc vMerge="1">
                  <a:txBody>
                    <a:bodyPr/>
                    <a:lstStyle/>
                    <a:p>
                      <a:endParaRPr lang="en-US"/>
                    </a:p>
                  </a:txBody>
                  <a:tcPr/>
                </a:tc>
                <a:extLst>
                  <a:ext uri="{0D108BD9-81ED-4DB2-BD59-A6C34878D82A}">
                    <a16:rowId xmlns:a16="http://schemas.microsoft.com/office/drawing/2014/main" val="4164351452"/>
                  </a:ext>
                </a:extLst>
              </a:tr>
            </a:tbl>
          </a:graphicData>
        </a:graphic>
      </p:graphicFrame>
    </p:spTree>
    <p:extLst>
      <p:ext uri="{BB962C8B-B14F-4D97-AF65-F5344CB8AC3E}">
        <p14:creationId xmlns:p14="http://schemas.microsoft.com/office/powerpoint/2010/main" val="1735269668"/>
      </p:ext>
    </p:extLst>
  </p:cSld>
  <p:clrMapOvr>
    <a:masterClrMapping/>
  </p:clrMapOvr>
</p:sld>
</file>

<file path=ppt/theme/theme1.xml><?xml version="1.0" encoding="utf-8"?>
<a:theme xmlns:a="http://schemas.openxmlformats.org/drawingml/2006/main" name="Emory Healthcare Title Slides, Section Headers and Mission Statement ">
  <a:themeElements>
    <a:clrScheme name="Office">
      <a:dk1>
        <a:sysClr val="windowText" lastClr="000000"/>
      </a:dk1>
      <a:lt1>
        <a:sysClr val="window" lastClr="FFFFFF"/>
      </a:lt1>
      <a:dk2>
        <a:srgbClr val="44546A"/>
      </a:dk2>
      <a:lt2>
        <a:srgbClr val="E7E6E6"/>
      </a:lt2>
      <a:accent1>
        <a:srgbClr val="012169"/>
      </a:accent1>
      <a:accent2>
        <a:srgbClr val="0033A0"/>
      </a:accent2>
      <a:accent3>
        <a:srgbClr val="007DBA"/>
      </a:accent3>
      <a:accent4>
        <a:srgbClr val="F2A900"/>
      </a:accent4>
      <a:accent5>
        <a:srgbClr val="B58500"/>
      </a:accent5>
      <a:accent6>
        <a:srgbClr val="00AEEF"/>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buClr>
            <a:schemeClr val="accent3"/>
          </a:buCl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mory Healthcare 1 - Helix">
  <a:themeElements>
    <a:clrScheme name="Office">
      <a:dk1>
        <a:sysClr val="windowText" lastClr="000000"/>
      </a:dk1>
      <a:lt1>
        <a:sysClr val="window" lastClr="FFFFFF"/>
      </a:lt1>
      <a:dk2>
        <a:srgbClr val="44546A"/>
      </a:dk2>
      <a:lt2>
        <a:srgbClr val="E7E6E6"/>
      </a:lt2>
      <a:accent1>
        <a:srgbClr val="012169"/>
      </a:accent1>
      <a:accent2>
        <a:srgbClr val="0033A0"/>
      </a:accent2>
      <a:accent3>
        <a:srgbClr val="007DBA"/>
      </a:accent3>
      <a:accent4>
        <a:srgbClr val="F2A900"/>
      </a:accent4>
      <a:accent5>
        <a:srgbClr val="B58500"/>
      </a:accent5>
      <a:accent6>
        <a:srgbClr val="00AEEF"/>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buClr>
            <a:schemeClr val="accent3"/>
          </a:buCl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mory Healthcare 2 - Vials">
  <a:themeElements>
    <a:clrScheme name="Office">
      <a:dk1>
        <a:sysClr val="windowText" lastClr="000000"/>
      </a:dk1>
      <a:lt1>
        <a:sysClr val="window" lastClr="FFFFFF"/>
      </a:lt1>
      <a:dk2>
        <a:srgbClr val="44546A"/>
      </a:dk2>
      <a:lt2>
        <a:srgbClr val="E7E6E6"/>
      </a:lt2>
      <a:accent1>
        <a:srgbClr val="012169"/>
      </a:accent1>
      <a:accent2>
        <a:srgbClr val="0033A0"/>
      </a:accent2>
      <a:accent3>
        <a:srgbClr val="007DBA"/>
      </a:accent3>
      <a:accent4>
        <a:srgbClr val="F2A900"/>
      </a:accent4>
      <a:accent5>
        <a:srgbClr val="B58500"/>
      </a:accent5>
      <a:accent6>
        <a:srgbClr val="00AEEF"/>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buClr>
            <a:schemeClr val="accent3"/>
          </a:buCl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mory Healthcare 3 - Circos Plot">
  <a:themeElements>
    <a:clrScheme name="Office">
      <a:dk1>
        <a:sysClr val="windowText" lastClr="000000"/>
      </a:dk1>
      <a:lt1>
        <a:sysClr val="window" lastClr="FFFFFF"/>
      </a:lt1>
      <a:dk2>
        <a:srgbClr val="44546A"/>
      </a:dk2>
      <a:lt2>
        <a:srgbClr val="E7E6E6"/>
      </a:lt2>
      <a:accent1>
        <a:srgbClr val="012169"/>
      </a:accent1>
      <a:accent2>
        <a:srgbClr val="0033A0"/>
      </a:accent2>
      <a:accent3>
        <a:srgbClr val="007DBA"/>
      </a:accent3>
      <a:accent4>
        <a:srgbClr val="F2A900"/>
      </a:accent4>
      <a:accent5>
        <a:srgbClr val="B58500"/>
      </a:accent5>
      <a:accent6>
        <a:srgbClr val="00AEEF"/>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buClr>
            <a:schemeClr val="accent3"/>
          </a:buCl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0a0c6d-199a-4070-b466-88d1236a7a90">
      <UserInfo>
        <DisplayName>Allen, Connie Lynn</DisplayName>
        <AccountId>6949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B6F1098F773D4BB06B8EF76AB02512" ma:contentTypeVersion="4" ma:contentTypeDescription="Create a new document." ma:contentTypeScope="" ma:versionID="4f9ce03fbb8605610e370b868491b3fe">
  <xsd:schema xmlns:xsd="http://www.w3.org/2001/XMLSchema" xmlns:xs="http://www.w3.org/2001/XMLSchema" xmlns:p="http://schemas.microsoft.com/office/2006/metadata/properties" xmlns:ns2="68ae6dac-a21c-424d-92ac-42e9a4b0baea" xmlns:ns3="1b0a0c6d-199a-4070-b466-88d1236a7a90" targetNamespace="http://schemas.microsoft.com/office/2006/metadata/properties" ma:root="true" ma:fieldsID="8691f4f1a52dcc1b452bd9b17061e139" ns2:_="" ns3:_="">
    <xsd:import namespace="68ae6dac-a21c-424d-92ac-42e9a4b0baea"/>
    <xsd:import namespace="1b0a0c6d-199a-4070-b466-88d1236a7a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e6dac-a21c-424d-92ac-42e9a4b0ba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0a0c6d-199a-4070-b466-88d1236a7a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14395-E40B-43B6-9A9C-757AE2ED408E}">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1b0a0c6d-199a-4070-b466-88d1236a7a90"/>
    <ds:schemaRef ds:uri="http://www.w3.org/XML/1998/namespace"/>
    <ds:schemaRef ds:uri="http://purl.org/dc/elements/1.1/"/>
    <ds:schemaRef ds:uri="68ae6dac-a21c-424d-92ac-42e9a4b0bae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1766F5F-350D-4263-BD75-5368AAD9B997}">
  <ds:schemaRefs>
    <ds:schemaRef ds:uri="1b0a0c6d-199a-4070-b466-88d1236a7a90"/>
    <ds:schemaRef ds:uri="68ae6dac-a21c-424d-92ac-42e9a4b0ba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B9847A-217E-45A0-B7BD-EF3EAECBBD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2939</Words>
  <Application>Microsoft Macintosh PowerPoint</Application>
  <PresentationFormat>Widescreen</PresentationFormat>
  <Paragraphs>469</Paragraphs>
  <Slides>23</Slides>
  <Notes>22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ff-scala-sans-pro</vt:lpstr>
      <vt:lpstr>Titillium Web</vt:lpstr>
      <vt:lpstr>Emory Healthcare Title Slides, Section Headers and Mission Statement </vt:lpstr>
      <vt:lpstr>Emory Healthcare 1 - Helix</vt:lpstr>
      <vt:lpstr>Emory Healthcare 2 - Vials</vt:lpstr>
      <vt:lpstr>Emory Healthcare 3 - Circos Plot</vt:lpstr>
      <vt:lpstr>Adjuvant pembrolizumab in renal cell carcinoma: The case for immunotherapy</vt:lpstr>
      <vt:lpstr>Disclosures</vt:lpstr>
      <vt:lpstr>Goals for my 10-12 minutes</vt:lpstr>
      <vt:lpstr>The patient</vt:lpstr>
      <vt:lpstr>The land before immunotherapy</vt:lpstr>
      <vt:lpstr>Sunitinib toxicity: not worth the hassle</vt:lpstr>
      <vt:lpstr>Phase III KEYNOTE-564</vt:lpstr>
      <vt:lpstr>Primary endpoint: disease-free survival in IIT population</vt:lpstr>
      <vt:lpstr>Post-hoc analysis of DFS per subgroup</vt:lpstr>
      <vt:lpstr>Benefit maintained across risk groups (30-month follow-up)</vt:lpstr>
      <vt:lpstr>by the numbers: a tool for clinical conversations</vt:lpstr>
      <vt:lpstr>Overall survival: Immature but early signal is encouraging</vt:lpstr>
      <vt:lpstr>DFS is a reasonable surrogate endpoint for OS</vt:lpstr>
      <vt:lpstr>what about the negative perioperative trials? </vt:lpstr>
      <vt:lpstr>These are different trials!</vt:lpstr>
      <vt:lpstr>Treatment related adverse events from pembrolizumab</vt:lpstr>
      <vt:lpstr>However, Most common adverse events are quite manageable</vt:lpstr>
      <vt:lpstr>Immune related adverse events were uncommon</vt:lpstr>
      <vt:lpstr>Adjuvant pembrolizumab is new, immunotherapy is not</vt:lpstr>
      <vt:lpstr>Number of immunotherapy-related adverse events Dr. Master has managed in his exceptional career as a surgeon-scientist </vt:lpstr>
      <vt:lpstr>Patient-centric care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Brown</dc:creator>
  <cp:lastModifiedBy>Dru Dace</cp:lastModifiedBy>
  <cp:revision>3</cp:revision>
  <dcterms:created xsi:type="dcterms:W3CDTF">2020-07-16T12:53:21Z</dcterms:created>
  <dcterms:modified xsi:type="dcterms:W3CDTF">2023-07-20T11:31:38Z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0x010100DDB6F1098F773D4BB06B8EF76AB02512</vt:lpwstr>
  </property>
</Properties>
</file>