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Lst>
  <p:notesMasterIdLst>
    <p:notesMasterId r:id="rId98"/>
  </p:notesMasterIdLst>
  <p:sldIdLst>
    <p:sldId id="257" r:id="rId2"/>
    <p:sldId id="261" r:id="rId3"/>
    <p:sldId id="263" r:id="rId4"/>
    <p:sldId id="321" r:id="rId5"/>
    <p:sldId id="2135714306" r:id="rId6"/>
    <p:sldId id="2135714307" r:id="rId7"/>
    <p:sldId id="2135714312" r:id="rId8"/>
    <p:sldId id="1443" r:id="rId9"/>
    <p:sldId id="1444" r:id="rId10"/>
    <p:sldId id="1445" r:id="rId11"/>
    <p:sldId id="1446" r:id="rId12"/>
    <p:sldId id="1447" r:id="rId13"/>
    <p:sldId id="280" r:id="rId14"/>
    <p:sldId id="2135714315" r:id="rId15"/>
    <p:sldId id="2135714316" r:id="rId16"/>
    <p:sldId id="2135714325" r:id="rId17"/>
    <p:sldId id="384" r:id="rId18"/>
    <p:sldId id="2135714331" r:id="rId19"/>
    <p:sldId id="2135714334" r:id="rId20"/>
    <p:sldId id="441" r:id="rId21"/>
    <p:sldId id="424" r:id="rId22"/>
    <p:sldId id="2135714327" r:id="rId23"/>
    <p:sldId id="2135714345" r:id="rId24"/>
    <p:sldId id="387" r:id="rId25"/>
    <p:sldId id="2135714324" r:id="rId26"/>
    <p:sldId id="390" r:id="rId27"/>
    <p:sldId id="2135714346" r:id="rId28"/>
    <p:sldId id="2135714319" r:id="rId29"/>
    <p:sldId id="2135714322" r:id="rId30"/>
    <p:sldId id="404" r:id="rId31"/>
    <p:sldId id="405" r:id="rId32"/>
    <p:sldId id="407" r:id="rId33"/>
    <p:sldId id="2135714332" r:id="rId34"/>
    <p:sldId id="2135714323" r:id="rId35"/>
    <p:sldId id="411" r:id="rId36"/>
    <p:sldId id="412" r:id="rId37"/>
    <p:sldId id="413" r:id="rId38"/>
    <p:sldId id="414" r:id="rId39"/>
    <p:sldId id="415" r:id="rId40"/>
    <p:sldId id="416" r:id="rId41"/>
    <p:sldId id="417" r:id="rId42"/>
    <p:sldId id="418" r:id="rId43"/>
    <p:sldId id="419" r:id="rId44"/>
    <p:sldId id="420" r:id="rId45"/>
    <p:sldId id="2135714333" r:id="rId46"/>
    <p:sldId id="2135714328" r:id="rId47"/>
    <p:sldId id="392" r:id="rId48"/>
    <p:sldId id="393" r:id="rId49"/>
    <p:sldId id="394" r:id="rId50"/>
    <p:sldId id="395" r:id="rId51"/>
    <p:sldId id="396" r:id="rId52"/>
    <p:sldId id="397" r:id="rId53"/>
    <p:sldId id="398" r:id="rId54"/>
    <p:sldId id="399" r:id="rId55"/>
    <p:sldId id="2135714326" r:id="rId56"/>
    <p:sldId id="2135714329" r:id="rId57"/>
    <p:sldId id="2135714356" r:id="rId58"/>
    <p:sldId id="2135714359" r:id="rId59"/>
    <p:sldId id="2135714357" r:id="rId60"/>
    <p:sldId id="2135714358" r:id="rId61"/>
    <p:sldId id="2135714360" r:id="rId62"/>
    <p:sldId id="2135714361" r:id="rId63"/>
    <p:sldId id="2135714362" r:id="rId64"/>
    <p:sldId id="2135714363" r:id="rId65"/>
    <p:sldId id="2135714335" r:id="rId66"/>
    <p:sldId id="2135714336" r:id="rId67"/>
    <p:sldId id="2135714337" r:id="rId68"/>
    <p:sldId id="2135714338" r:id="rId69"/>
    <p:sldId id="298" r:id="rId70"/>
    <p:sldId id="299" r:id="rId71"/>
    <p:sldId id="319" r:id="rId72"/>
    <p:sldId id="317" r:id="rId73"/>
    <p:sldId id="2135714352" r:id="rId74"/>
    <p:sldId id="2135714353" r:id="rId75"/>
    <p:sldId id="2135714351" r:id="rId76"/>
    <p:sldId id="2135714354" r:id="rId77"/>
    <p:sldId id="2135714339" r:id="rId78"/>
    <p:sldId id="5271" r:id="rId79"/>
    <p:sldId id="2135714340" r:id="rId80"/>
    <p:sldId id="5235" r:id="rId81"/>
    <p:sldId id="2135714347" r:id="rId82"/>
    <p:sldId id="5240" r:id="rId83"/>
    <p:sldId id="2135714344" r:id="rId84"/>
    <p:sldId id="2135714343" r:id="rId85"/>
    <p:sldId id="2135714355" r:id="rId86"/>
    <p:sldId id="400" r:id="rId87"/>
    <p:sldId id="258" r:id="rId88"/>
    <p:sldId id="259" r:id="rId89"/>
    <p:sldId id="2135714349" r:id="rId90"/>
    <p:sldId id="2135714350" r:id="rId91"/>
    <p:sldId id="2135714341" r:id="rId92"/>
    <p:sldId id="2135714364" r:id="rId93"/>
    <p:sldId id="2135714365" r:id="rId94"/>
    <p:sldId id="2135714366" r:id="rId95"/>
    <p:sldId id="1437" r:id="rId96"/>
    <p:sldId id="323" r:id="rId97"/>
  </p:sldIdLst>
  <p:sldSz cx="9144000" cy="5143500" type="screen16x9"/>
  <p:notesSz cx="7019925" cy="9305925"/>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98" userDrawn="1">
          <p15:clr>
            <a:srgbClr val="A4A3A4"/>
          </p15:clr>
        </p15:guide>
        <p15:guide id="2" orient="horz" pos="3137" userDrawn="1">
          <p15:clr>
            <a:srgbClr val="A4A3A4"/>
          </p15:clr>
        </p15:guide>
        <p15:guide id="3" orient="horz" pos="476" userDrawn="1">
          <p15:clr>
            <a:srgbClr val="A4A3A4"/>
          </p15:clr>
        </p15:guide>
        <p15:guide id="4" orient="horz" pos="875" userDrawn="1">
          <p15:clr>
            <a:srgbClr val="A4A3A4"/>
          </p15:clr>
        </p15:guide>
        <p15:guide id="5" orient="horz" pos="2645" userDrawn="1">
          <p15:clr>
            <a:srgbClr val="A4A3A4"/>
          </p15:clr>
        </p15:guide>
        <p15:guide id="6" orient="horz" pos="2838" userDrawn="1">
          <p15:clr>
            <a:srgbClr val="A4A3A4"/>
          </p15:clr>
        </p15:guide>
        <p15:guide id="7" pos="425" userDrawn="1">
          <p15:clr>
            <a:srgbClr val="A4A3A4"/>
          </p15:clr>
        </p15:guide>
        <p15:guide id="8" pos="1782" userDrawn="1">
          <p15:clr>
            <a:srgbClr val="A4A3A4"/>
          </p15:clr>
        </p15:guide>
        <p15:guide id="9" pos="2879" userDrawn="1">
          <p15:clr>
            <a:srgbClr val="A4A3A4"/>
          </p15:clr>
        </p15:guide>
        <p15:guide id="10" pos="148" userDrawn="1">
          <p15:clr>
            <a:srgbClr val="A4A3A4"/>
          </p15:clr>
        </p15:guide>
        <p15:guide id="11" pos="5285" userDrawn="1">
          <p15:clr>
            <a:srgbClr val="A4A3A4"/>
          </p15:clr>
        </p15:guide>
        <p15:guide id="12" pos="23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5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ti Bunyasaranand, MS" initials="PBM" lastIdx="3" clrIdx="0">
    <p:extLst>
      <p:ext uri="{19B8F6BF-5375-455C-9EA6-DF929625EA0E}">
        <p15:presenceInfo xmlns:p15="http://schemas.microsoft.com/office/powerpoint/2012/main" userId="S::patti@vaniamgroup.com::dcc25bd2-a30c-4642-8797-c8dbee219878" providerId="AD"/>
      </p:ext>
    </p:extLst>
  </p:cmAuthor>
  <p:cmAuthor id="2" name="Dru Dace" initials="DD" lastIdx="9" clrIdx="1">
    <p:extLst>
      <p:ext uri="{19B8F6BF-5375-455C-9EA6-DF929625EA0E}">
        <p15:presenceInfo xmlns:p15="http://schemas.microsoft.com/office/powerpoint/2012/main" userId="S::dru@dacescientific.com::6522c563-1b69-4b06-8fc5-09ec6e534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36"/>
    <p:restoredTop sz="94674"/>
  </p:normalViewPr>
  <p:slideViewPr>
    <p:cSldViewPr snapToGrid="0" snapToObjects="1">
      <p:cViewPr varScale="1">
        <p:scale>
          <a:sx n="171" d="100"/>
          <a:sy n="171" d="100"/>
        </p:scale>
        <p:origin x="720" y="168"/>
      </p:cViewPr>
      <p:guideLst>
        <p:guide orient="horz" pos="3198"/>
        <p:guide orient="horz" pos="3137"/>
        <p:guide orient="horz" pos="476"/>
        <p:guide orient="horz" pos="875"/>
        <p:guide orient="horz" pos="2645"/>
        <p:guide orient="horz" pos="2838"/>
        <p:guide pos="425"/>
        <p:guide pos="1782"/>
        <p:guide pos="2879"/>
        <p:guide pos="148"/>
        <p:guide pos="5285"/>
        <p:guide pos="237"/>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0" y="0"/>
      </p:cViewPr>
      <p:guideLst>
        <p:guide orient="horz" pos="2880"/>
        <p:guide pos="215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2-07T08:15:00.555" idx="2">
    <p:pos x="10" y="10"/>
    <p:text/>
    <p:extLst>
      <p:ext uri="{C676402C-5697-4E1C-873F-D02D1690AC5C}">
        <p15:threadingInfo xmlns:p15="http://schemas.microsoft.com/office/powerpoint/2012/main" timeZoneBias="360"/>
      </p:ext>
    </p:extLst>
  </p:cm>
  <p:cm authorId="2" dt="2021-12-07T08:16:53.744" idx="3">
    <p:pos x="10" y="106"/>
    <p:text>Can Dr. Gordon add the approval of zanubrutinib on 9/14/21?</p:text>
    <p:extLst>
      <p:ext uri="{C676402C-5697-4E1C-873F-D02D1690AC5C}">
        <p15:threadingInfo xmlns:p15="http://schemas.microsoft.com/office/powerpoint/2012/main" timeZoneBias="360">
          <p15:parentCm authorId="2"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2-07T08:22:55.077" idx="4">
    <p:pos x="10" y="10"/>
    <p:text>I combined CT and PET scan into one option in order to limit it to 5 options total </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12-07T08:25:23.868" idx="5">
    <p:pos x="10" y="10"/>
    <p:text>combined rituximab and radiation to the stomach into one answer to limit it to 5 options</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12-07T08:32:02.800" idx="6">
    <p:pos x="599" y="880"/>
    <p:text>combined the rituximab-based therapies into one option</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12-07T08:39:57.309" idx="8">
    <p:pos x="10" y="10"/>
    <p:text>Trade names changed to generic on this slide and throughout</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12-07T08:41:09.987" idx="9">
    <p:pos x="10" y="10"/>
    <p:text>Zanubrutinib approval needs to be added</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6688" y="0"/>
            <a:ext cx="3041650" cy="466725"/>
          </a:xfrm>
          <a:prstGeom prst="rect">
            <a:avLst/>
          </a:prstGeom>
        </p:spPr>
        <p:txBody>
          <a:bodyPr vert="horz" lIns="91440" tIns="45720" rIns="91440" bIns="45720" rtlCol="0"/>
          <a:lstStyle>
            <a:lvl1pPr algn="r">
              <a:defRPr sz="1200"/>
            </a:lvl1pPr>
          </a:lstStyle>
          <a:p>
            <a:fld id="{DCDE577E-FC56-F34F-BA34-479551CB4EEE}" type="datetimeFigureOut">
              <a:rPr lang="en-US" smtClean="0"/>
              <a:t>1/4/22</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8338"/>
            <a:ext cx="5616575" cy="36639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6688" y="8839200"/>
            <a:ext cx="3041650" cy="466725"/>
          </a:xfrm>
          <a:prstGeom prst="rect">
            <a:avLst/>
          </a:prstGeom>
        </p:spPr>
        <p:txBody>
          <a:bodyPr vert="horz" lIns="91440" tIns="45720" rIns="91440" bIns="45720" rtlCol="0" anchor="b"/>
          <a:lstStyle>
            <a:lvl1pPr algn="r">
              <a:defRPr sz="1200"/>
            </a:lvl1pPr>
          </a:lstStyle>
          <a:p>
            <a:fld id="{52B9CBF9-F031-214E-B75F-FD02C946284F}" type="slidenum">
              <a:rPr lang="en-US" smtClean="0"/>
              <a:t>‹#›</a:t>
            </a:fld>
            <a:endParaRPr lang="en-US"/>
          </a:p>
        </p:txBody>
      </p:sp>
    </p:spTree>
    <p:extLst>
      <p:ext uri="{BB962C8B-B14F-4D97-AF65-F5344CB8AC3E}">
        <p14:creationId xmlns:p14="http://schemas.microsoft.com/office/powerpoint/2010/main" val="220599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61EB6C-D1EE-7845-B7EC-EC51419F5BF8}"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64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35</a:t>
            </a:fld>
            <a:endParaRPr lang="en-US"/>
          </a:p>
        </p:txBody>
      </p:sp>
    </p:spTree>
    <p:extLst>
      <p:ext uri="{BB962C8B-B14F-4D97-AF65-F5344CB8AC3E}">
        <p14:creationId xmlns:p14="http://schemas.microsoft.com/office/powerpoint/2010/main" val="171176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36</a:t>
            </a:fld>
            <a:endParaRPr lang="en-US"/>
          </a:p>
        </p:txBody>
      </p:sp>
    </p:spTree>
    <p:extLst>
      <p:ext uri="{BB962C8B-B14F-4D97-AF65-F5344CB8AC3E}">
        <p14:creationId xmlns:p14="http://schemas.microsoft.com/office/powerpoint/2010/main" val="4249739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37</a:t>
            </a:fld>
            <a:endParaRPr lang="en-US"/>
          </a:p>
        </p:txBody>
      </p:sp>
    </p:spTree>
    <p:extLst>
      <p:ext uri="{BB962C8B-B14F-4D97-AF65-F5344CB8AC3E}">
        <p14:creationId xmlns:p14="http://schemas.microsoft.com/office/powerpoint/2010/main" val="585721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38</a:t>
            </a:fld>
            <a:endParaRPr lang="en-US"/>
          </a:p>
        </p:txBody>
      </p:sp>
    </p:spTree>
    <p:extLst>
      <p:ext uri="{BB962C8B-B14F-4D97-AF65-F5344CB8AC3E}">
        <p14:creationId xmlns:p14="http://schemas.microsoft.com/office/powerpoint/2010/main" val="2870277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39</a:t>
            </a:fld>
            <a:endParaRPr lang="en-US"/>
          </a:p>
        </p:txBody>
      </p:sp>
    </p:spTree>
    <p:extLst>
      <p:ext uri="{BB962C8B-B14F-4D97-AF65-F5344CB8AC3E}">
        <p14:creationId xmlns:p14="http://schemas.microsoft.com/office/powerpoint/2010/main" val="2257546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40</a:t>
            </a:fld>
            <a:endParaRPr lang="en-US"/>
          </a:p>
        </p:txBody>
      </p:sp>
    </p:spTree>
    <p:extLst>
      <p:ext uri="{BB962C8B-B14F-4D97-AF65-F5344CB8AC3E}">
        <p14:creationId xmlns:p14="http://schemas.microsoft.com/office/powerpoint/2010/main" val="2808986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a:t>
            </a:r>
            <a:r>
              <a:rPr lang="en-US" baseline="0"/>
              <a:t> from NCCN: changed ‘Rituxan’ to ‘rituximab’. </a:t>
            </a:r>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41</a:t>
            </a:fld>
            <a:endParaRPr lang="en-US"/>
          </a:p>
        </p:txBody>
      </p:sp>
    </p:spTree>
    <p:extLst>
      <p:ext uri="{BB962C8B-B14F-4D97-AF65-F5344CB8AC3E}">
        <p14:creationId xmlns:p14="http://schemas.microsoft.com/office/powerpoint/2010/main" val="3705310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from NCCN: </a:t>
            </a:r>
            <a:r>
              <a:rPr lang="en-US" b="1" dirty="0"/>
              <a:t>Query for Dr Gordon </a:t>
            </a:r>
            <a:r>
              <a:rPr lang="en-US" dirty="0"/>
              <a:t>– for the purpose of story</a:t>
            </a:r>
            <a:r>
              <a:rPr lang="en-US" baseline="0" dirty="0"/>
              <a:t> </a:t>
            </a:r>
            <a:r>
              <a:rPr lang="en-US" dirty="0"/>
              <a:t>flow, should the next slide be shown BEFORE the</a:t>
            </a:r>
            <a:r>
              <a:rPr lang="en-US" baseline="0" dirty="0"/>
              <a:t> present slide? </a:t>
            </a:r>
          </a:p>
          <a:p>
            <a:endParaRPr lang="en-US" baseline="0" dirty="0"/>
          </a:p>
          <a:p>
            <a:r>
              <a:rPr lang="en-US" baseline="0" dirty="0"/>
              <a:t>LG: I wanted audience to guess at answer</a:t>
            </a:r>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42</a:t>
            </a:fld>
            <a:endParaRPr lang="en-US" dirty="0"/>
          </a:p>
        </p:txBody>
      </p:sp>
    </p:spTree>
    <p:extLst>
      <p:ext uri="{BB962C8B-B14F-4D97-AF65-F5344CB8AC3E}">
        <p14:creationId xmlns:p14="http://schemas.microsoft.com/office/powerpoint/2010/main" val="327992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from NCCN: </a:t>
            </a:r>
            <a:r>
              <a:rPr lang="en-US" b="1" dirty="0"/>
              <a:t>Query for Dr Gordon </a:t>
            </a:r>
            <a:r>
              <a:rPr lang="en-US" dirty="0"/>
              <a:t>– for the purpose of story</a:t>
            </a:r>
            <a:r>
              <a:rPr lang="en-US" baseline="0" dirty="0"/>
              <a:t> </a:t>
            </a:r>
            <a:r>
              <a:rPr lang="en-US" dirty="0"/>
              <a:t>flow, should this be shown BEFORE the</a:t>
            </a:r>
            <a:r>
              <a:rPr lang="en-US" baseline="0" dirty="0"/>
              <a:t> previous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LG: I wanted audience to try to guess what the biopsy would show, since lymphoma was a bit if a surprise here</a:t>
            </a:r>
            <a:endParaRPr lang="en-US" dirty="0"/>
          </a:p>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43</a:t>
            </a:fld>
            <a:endParaRPr lang="en-US" dirty="0"/>
          </a:p>
        </p:txBody>
      </p:sp>
    </p:spTree>
    <p:extLst>
      <p:ext uri="{BB962C8B-B14F-4D97-AF65-F5344CB8AC3E}">
        <p14:creationId xmlns:p14="http://schemas.microsoft.com/office/powerpoint/2010/main" val="426631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from NCCN: changed brand names to generic drug</a:t>
            </a:r>
            <a:r>
              <a:rPr lang="en-US" baseline="0"/>
              <a:t> names, </a:t>
            </a:r>
            <a:r>
              <a:rPr lang="en-US" baseline="0" err="1"/>
              <a:t>ie</a:t>
            </a:r>
            <a:r>
              <a:rPr lang="en-US" baseline="0"/>
              <a:t>, ‘Rituxan’ to ‘rituximab’ and ‘Zevalin’ to ‘ibritumomab tiuxetan’.</a:t>
            </a:r>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44</a:t>
            </a:fld>
            <a:endParaRPr lang="en-US"/>
          </a:p>
        </p:txBody>
      </p:sp>
    </p:spTree>
    <p:extLst>
      <p:ext uri="{BB962C8B-B14F-4D97-AF65-F5344CB8AC3E}">
        <p14:creationId xmlns:p14="http://schemas.microsoft.com/office/powerpoint/2010/main" val="201142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13</a:t>
            </a:fld>
            <a:endParaRPr lang="en-US"/>
          </a:p>
        </p:txBody>
      </p:sp>
    </p:spTree>
    <p:extLst>
      <p:ext uri="{BB962C8B-B14F-4D97-AF65-F5344CB8AC3E}">
        <p14:creationId xmlns:p14="http://schemas.microsoft.com/office/powerpoint/2010/main" val="3577406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47</a:t>
            </a:fld>
            <a:endParaRPr lang="en-US" dirty="0"/>
          </a:p>
        </p:txBody>
      </p:sp>
    </p:spTree>
    <p:extLst>
      <p:ext uri="{BB962C8B-B14F-4D97-AF65-F5344CB8AC3E}">
        <p14:creationId xmlns:p14="http://schemas.microsoft.com/office/powerpoint/2010/main" val="1757310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48</a:t>
            </a:fld>
            <a:endParaRPr lang="en-US" dirty="0"/>
          </a:p>
        </p:txBody>
      </p:sp>
    </p:spTree>
    <p:extLst>
      <p:ext uri="{BB962C8B-B14F-4D97-AF65-F5344CB8AC3E}">
        <p14:creationId xmlns:p14="http://schemas.microsoft.com/office/powerpoint/2010/main" val="1866173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49</a:t>
            </a:fld>
            <a:endParaRPr lang="en-US" dirty="0"/>
          </a:p>
        </p:txBody>
      </p:sp>
    </p:spTree>
    <p:extLst>
      <p:ext uri="{BB962C8B-B14F-4D97-AF65-F5344CB8AC3E}">
        <p14:creationId xmlns:p14="http://schemas.microsoft.com/office/powerpoint/2010/main" val="554277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50</a:t>
            </a:fld>
            <a:endParaRPr lang="en-US" dirty="0"/>
          </a:p>
        </p:txBody>
      </p:sp>
    </p:spTree>
    <p:extLst>
      <p:ext uri="{BB962C8B-B14F-4D97-AF65-F5344CB8AC3E}">
        <p14:creationId xmlns:p14="http://schemas.microsoft.com/office/powerpoint/2010/main" val="319085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51</a:t>
            </a:fld>
            <a:endParaRPr lang="en-US" dirty="0"/>
          </a:p>
        </p:txBody>
      </p:sp>
    </p:spTree>
    <p:extLst>
      <p:ext uri="{BB962C8B-B14F-4D97-AF65-F5344CB8AC3E}">
        <p14:creationId xmlns:p14="http://schemas.microsoft.com/office/powerpoint/2010/main" val="2113966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from NCCN: corrected spelling</a:t>
            </a:r>
            <a:r>
              <a:rPr lang="en-US" baseline="0" dirty="0"/>
              <a:t> to ‘chlorambucil’; also changed brand name ‘Rituxan’ to ‘rituximab’.</a:t>
            </a:r>
            <a:endParaRPr lang="en-US" dirty="0"/>
          </a:p>
        </p:txBody>
      </p:sp>
      <p:sp>
        <p:nvSpPr>
          <p:cNvPr id="4" name="Slide Number Placeholder 3"/>
          <p:cNvSpPr>
            <a:spLocks noGrp="1"/>
          </p:cNvSpPr>
          <p:nvPr>
            <p:ph type="sldNum" sz="quarter" idx="10"/>
          </p:nvPr>
        </p:nvSpPr>
        <p:spPr/>
        <p:txBody>
          <a:bodyPr/>
          <a:lstStyle/>
          <a:p>
            <a:fld id="{5C280FB9-26EF-EF4B-83F6-71A108AB5576}" type="slidenum">
              <a:rPr lang="en-US" smtClean="0"/>
              <a:t>52</a:t>
            </a:fld>
            <a:endParaRPr lang="en-US" dirty="0"/>
          </a:p>
        </p:txBody>
      </p:sp>
    </p:spTree>
    <p:extLst>
      <p:ext uri="{BB962C8B-B14F-4D97-AF65-F5344CB8AC3E}">
        <p14:creationId xmlns:p14="http://schemas.microsoft.com/office/powerpoint/2010/main" val="327968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54</a:t>
            </a:fld>
            <a:endParaRPr lang="en-US"/>
          </a:p>
        </p:txBody>
      </p:sp>
    </p:spTree>
    <p:extLst>
      <p:ext uri="{BB962C8B-B14F-4D97-AF65-F5344CB8AC3E}">
        <p14:creationId xmlns:p14="http://schemas.microsoft.com/office/powerpoint/2010/main" val="197925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u="sng" dirty="0">
                <a:latin typeface="Arial" charset="0"/>
                <a:cs typeface="Arial" charset="0"/>
              </a:rPr>
              <a:t>ASH</a:t>
            </a:r>
            <a:r>
              <a:rPr lang="en-US" b="1" u="sng" baseline="0" dirty="0">
                <a:latin typeface="Arial" charset="0"/>
                <a:cs typeface="Arial" charset="0"/>
              </a:rPr>
              <a:t> 2018 Presentation Information</a:t>
            </a:r>
          </a:p>
          <a:p>
            <a:r>
              <a:rPr lang="en-US" sz="1200" b="0" kern="1200" baseline="0" dirty="0">
                <a:solidFill>
                  <a:schemeClr val="tx1"/>
                </a:solidFill>
                <a:latin typeface="+mn-lt"/>
                <a:ea typeface="+mn-ea"/>
                <a:cs typeface="+mn-cs"/>
              </a:rPr>
              <a:t>Title: </a:t>
            </a:r>
            <a:r>
              <a:rPr lang="en-US" sz="1200" dirty="0"/>
              <a:t>AUGMENT: A Phase III Randomized Study of Lenalidomide Plus Rituximab (R2) vs Rituximab/Placebo in Patients with Relapsed/Refractory Indolent Non-Hodgkin Lymphoma</a:t>
            </a:r>
          </a:p>
          <a:p>
            <a:r>
              <a:rPr lang="en-US" sz="1200" b="0" kern="1200" baseline="0" dirty="0">
                <a:solidFill>
                  <a:schemeClr val="tx1"/>
                </a:solidFill>
                <a:latin typeface="+mn-lt"/>
                <a:ea typeface="+mn-ea"/>
                <a:cs typeface="+mn-cs"/>
              </a:rPr>
              <a:t>Session Name: 623. Mantle Cell, Follicular, and Other Indolent B-Cell Lymphoma—Clinical Studies: Antibodies, Immunomodulators, and BTK Inhibitors in Indolent NHL </a:t>
            </a:r>
          </a:p>
          <a:p>
            <a:r>
              <a:rPr lang="en-US" sz="1200" b="0" kern="1200" baseline="0" dirty="0">
                <a:solidFill>
                  <a:schemeClr val="tx1"/>
                </a:solidFill>
                <a:latin typeface="+mn-lt"/>
                <a:ea typeface="+mn-ea"/>
                <a:cs typeface="+mn-cs"/>
              </a:rPr>
              <a:t>Session Date: Sunday, December 2, 2018 </a:t>
            </a:r>
          </a:p>
          <a:p>
            <a:r>
              <a:rPr lang="en-US" sz="1200" b="0" kern="1200" baseline="0" dirty="0">
                <a:solidFill>
                  <a:schemeClr val="tx1"/>
                </a:solidFill>
                <a:latin typeface="+mn-lt"/>
                <a:ea typeface="+mn-ea"/>
                <a:cs typeface="+mn-cs"/>
              </a:rPr>
              <a:t>Session Time: 4:30 PM - 6:00 PM </a:t>
            </a:r>
          </a:p>
          <a:p>
            <a:r>
              <a:rPr lang="en-US" sz="1200" b="0" kern="1200" baseline="0" dirty="0">
                <a:solidFill>
                  <a:schemeClr val="tx1"/>
                </a:solidFill>
                <a:latin typeface="+mn-lt"/>
                <a:ea typeface="+mn-ea"/>
                <a:cs typeface="+mn-cs"/>
              </a:rPr>
              <a:t>Presentation Time: 4:30 PM </a:t>
            </a:r>
          </a:p>
          <a:p>
            <a:r>
              <a:rPr lang="en-US" sz="1200" b="0" kern="1200" baseline="0" dirty="0">
                <a:solidFill>
                  <a:schemeClr val="tx1"/>
                </a:solidFill>
                <a:latin typeface="+mn-lt"/>
                <a:ea typeface="+mn-ea"/>
                <a:cs typeface="+mn-cs"/>
              </a:rPr>
              <a:t>Room: San Diego Convention Center, Hall AB</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Presentations are projected and formatted here in</a:t>
            </a:r>
            <a:r>
              <a:rPr lang="en-US" baseline="0" dirty="0"/>
              <a:t> </a:t>
            </a:r>
            <a:r>
              <a:rPr lang="en-US" dirty="0"/>
              <a:t>16:9 format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53411-8C2A-4963-85EE-13D20AFB6449}"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5973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253411-8C2A-4963-85EE-13D20AFB6449}" type="slidenum">
              <a:rPr lang="en-US" smtClean="0"/>
              <a:pPr/>
              <a:t>70</a:t>
            </a:fld>
            <a:endParaRPr lang="en-US" dirty="0"/>
          </a:p>
        </p:txBody>
      </p:sp>
    </p:spTree>
    <p:extLst>
      <p:ext uri="{BB962C8B-B14F-4D97-AF65-F5344CB8AC3E}">
        <p14:creationId xmlns:p14="http://schemas.microsoft.com/office/powerpoint/2010/main" val="230237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253411-8C2A-4963-85EE-13D20AFB6449}" type="slidenum">
              <a:rPr lang="en-US" smtClean="0"/>
              <a:pPr/>
              <a:t>71</a:t>
            </a:fld>
            <a:endParaRPr lang="en-US" dirty="0"/>
          </a:p>
        </p:txBody>
      </p:sp>
    </p:spTree>
    <p:extLst>
      <p:ext uri="{BB962C8B-B14F-4D97-AF65-F5344CB8AC3E}">
        <p14:creationId xmlns:p14="http://schemas.microsoft.com/office/powerpoint/2010/main" val="75699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17</a:t>
            </a:fld>
            <a:endParaRPr lang="en-US"/>
          </a:p>
        </p:txBody>
      </p:sp>
    </p:spTree>
    <p:extLst>
      <p:ext uri="{BB962C8B-B14F-4D97-AF65-F5344CB8AC3E}">
        <p14:creationId xmlns:p14="http://schemas.microsoft.com/office/powerpoint/2010/main" val="522046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B9CBF9-F031-214E-B75F-FD02C946284F}" type="slidenum">
              <a:rPr lang="en-US" smtClean="0"/>
              <a:t>74</a:t>
            </a:fld>
            <a:endParaRPr lang="en-US"/>
          </a:p>
        </p:txBody>
      </p:sp>
    </p:spTree>
    <p:extLst>
      <p:ext uri="{BB962C8B-B14F-4D97-AF65-F5344CB8AC3E}">
        <p14:creationId xmlns:p14="http://schemas.microsoft.com/office/powerpoint/2010/main" val="1057031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F27298-5FFD-4EFF-8ADF-031D1513D71F}"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73596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27298-5FFD-4EFF-8ADF-031D1513D71F}" type="slidenum">
              <a:rPr lang="en-US" smtClean="0"/>
              <a:t>82</a:t>
            </a:fld>
            <a:endParaRPr lang="en-US" dirty="0"/>
          </a:p>
        </p:txBody>
      </p:sp>
    </p:spTree>
    <p:extLst>
      <p:ext uri="{BB962C8B-B14F-4D97-AF65-F5344CB8AC3E}">
        <p14:creationId xmlns:p14="http://schemas.microsoft.com/office/powerpoint/2010/main" val="134994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352F7-0F29-41BF-AA58-51E9115730DC}" type="slidenum">
              <a:rPr lang="en-US" smtClean="0"/>
              <a:t>86</a:t>
            </a:fld>
            <a:endParaRPr lang="en-US"/>
          </a:p>
        </p:txBody>
      </p:sp>
    </p:spTree>
    <p:extLst>
      <p:ext uri="{BB962C8B-B14F-4D97-AF65-F5344CB8AC3E}">
        <p14:creationId xmlns:p14="http://schemas.microsoft.com/office/powerpoint/2010/main" val="1620852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p:txBody>
          <a:bodyPr/>
          <a:lstStyle/>
          <a:p>
            <a:pPr marL="212837" indent="-212837">
              <a:defRPr/>
            </a:pPr>
            <a:r>
              <a:rPr lang="en-US" b="1" dirty="0"/>
              <a:t>Key Point</a:t>
            </a:r>
          </a:p>
          <a:p>
            <a:pPr marL="328928" lvl="1" indent="-212837">
              <a:buSzPct val="125000"/>
              <a:buFont typeface="Arial" pitchFamily="34" charset="0"/>
              <a:buChar char="•"/>
              <a:defRPr/>
            </a:pPr>
            <a:r>
              <a:rPr lang="en-GB" altLang="en-US" dirty="0"/>
              <a:t>The absence of CD5 expression is used to distinguish FL from MCL or CLL/SLL, whereas presence of CD10 expression is used to distinguish FL from MZL.</a:t>
            </a:r>
          </a:p>
          <a:p>
            <a:pPr marL="212837" indent="-212837">
              <a:defRPr/>
            </a:pPr>
            <a:r>
              <a:rPr lang="en-GB" b="1" dirty="0"/>
              <a:t>Background</a:t>
            </a:r>
            <a:endParaRPr lang="en-US" b="1" dirty="0"/>
          </a:p>
          <a:p>
            <a:pPr marL="328928" lvl="1" indent="-212837">
              <a:buSzPct val="125000"/>
              <a:buFont typeface="Arial" pitchFamily="34" charset="0"/>
              <a:buChar char="•"/>
              <a:defRPr/>
            </a:pPr>
            <a:r>
              <a:rPr lang="en-GB" dirty="0"/>
              <a:t>FL biopsies show expression of CD10, bcl-2 and -6, and may or may not show IgD, or CD23 expression.</a:t>
            </a:r>
          </a:p>
          <a:p>
            <a:pPr marL="328928" lvl="1" indent="-212837">
              <a:buSzPct val="125000"/>
              <a:buFont typeface="Arial" pitchFamily="34" charset="0"/>
              <a:buChar char="•"/>
              <a:defRPr/>
            </a:pPr>
            <a:r>
              <a:rPr lang="en-GB" dirty="0"/>
              <a:t>FL biopsies are negative for CD5, CD43, and cyclin D1.</a:t>
            </a:r>
            <a:endParaRPr lang="en-US" dirty="0"/>
          </a:p>
          <a:p>
            <a:pPr marL="328928" lvl="1" indent="-212837">
              <a:buSzPct val="125000"/>
              <a:buFont typeface="Arial" pitchFamily="34" charset="0"/>
              <a:buChar char="•"/>
              <a:defRPr/>
            </a:pPr>
            <a:r>
              <a:rPr lang="en-US" dirty="0"/>
              <a:t>Bcl-6 expression in FL biopsies is associated with transformation to a more aggressive subtype.</a:t>
            </a:r>
            <a:endParaRPr lang="en-GB" dirty="0">
              <a:ea typeface="ＭＳ Ｐゴシック" pitchFamily="34" charset="-128"/>
            </a:endParaRPr>
          </a:p>
          <a:p>
            <a:pPr marL="212837" indent="-212837">
              <a:defRPr/>
            </a:pPr>
            <a:r>
              <a:rPr lang="en-GB" b="1" dirty="0"/>
              <a:t>Reference</a:t>
            </a:r>
            <a:endParaRPr lang="en-US" b="1" dirty="0"/>
          </a:p>
          <a:p>
            <a:pPr marL="348277" lvl="1" indent="-232184">
              <a:buSzPct val="100000"/>
              <a:buFont typeface="+mj-lt"/>
              <a:buAutoNum type="arabicPeriod"/>
              <a:defRPr/>
            </a:pPr>
            <a:r>
              <a:rPr lang="en-US" dirty="0"/>
              <a:t>Vitolo et al. </a:t>
            </a:r>
            <a:r>
              <a:rPr lang="en-US" i="1" dirty="0"/>
              <a:t>Crit Rev Oncol Hematol. </a:t>
            </a:r>
            <a:r>
              <a:rPr lang="en-US" dirty="0"/>
              <a:t>2008;66:248-61.</a:t>
            </a:r>
            <a:endParaRPr lang="en-GB" dirty="0">
              <a:ea typeface="ＭＳ Ｐゴシック" pitchFamily="34" charset="-128"/>
            </a:endParaRPr>
          </a:p>
          <a:p>
            <a:pPr>
              <a:defRPr/>
            </a:pPr>
            <a:endParaRPr lang="en-US" dirty="0">
              <a:ea typeface="ＭＳ Ｐゴシック" pitchFamily="34" charset="-128"/>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0C89342-781E-4E6A-B0A4-92CD1927A495}" type="slidenum">
              <a:rPr lang="en-US" altLang="en-US"/>
              <a:pPr/>
              <a:t>20</a:t>
            </a:fld>
            <a:endParaRPr lang="en-US" altLang="en-US" dirty="0"/>
          </a:p>
        </p:txBody>
      </p:sp>
    </p:spTree>
    <p:extLst>
      <p:ext uri="{BB962C8B-B14F-4D97-AF65-F5344CB8AC3E}">
        <p14:creationId xmlns:p14="http://schemas.microsoft.com/office/powerpoint/2010/main" val="145389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2FCC3864-CA57-AA4F-ACD2-FB2F8299178E}" type="slidenum">
              <a:rPr lang="it-IT" smtClean="0">
                <a:latin typeface="Calibri" charset="0"/>
              </a:rPr>
              <a:pPr eaLnBrk="1" hangingPunct="1">
                <a:defRPr/>
              </a:pPr>
              <a:t>24</a:t>
            </a:fld>
            <a:endParaRPr lang="it-IT">
              <a:latin typeface="Calibri" charset="0"/>
            </a:endParaRPr>
          </a:p>
        </p:txBody>
      </p:sp>
      <p:sp>
        <p:nvSpPr>
          <p:cNvPr id="81923" name="Rectangle 2"/>
          <p:cNvSpPr>
            <a:spLocks noGrp="1" noRot="1" noChangeAspect="1" noChangeArrowheads="1" noTextEdit="1"/>
          </p:cNvSpPr>
          <p:nvPr>
            <p:ph type="sldImg"/>
          </p:nvPr>
        </p:nvSpPr>
        <p:spPr>
          <a:xfrm>
            <a:off x="363538" y="684213"/>
            <a:ext cx="6096000" cy="3429000"/>
          </a:xfrm>
          <a:ln/>
        </p:spPr>
      </p:sp>
      <p:sp>
        <p:nvSpPr>
          <p:cNvPr id="81924" name="Rectangle 3"/>
          <p:cNvSpPr>
            <a:spLocks noGrp="1" noChangeArrowheads="1"/>
          </p:cNvSpPr>
          <p:nvPr>
            <p:ph type="body" idx="1"/>
          </p:nvPr>
        </p:nvSpPr>
        <p:spPr>
          <a:xfrm>
            <a:off x="914400" y="4343400"/>
            <a:ext cx="5029200" cy="4114800"/>
          </a:xfrm>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400" b="1">
              <a:latin typeface="Calibri" charset="0"/>
              <a:cs typeface="+mn-cs"/>
            </a:endParaRPr>
          </a:p>
        </p:txBody>
      </p:sp>
    </p:spTree>
    <p:extLst>
      <p:ext uri="{BB962C8B-B14F-4D97-AF65-F5344CB8AC3E}">
        <p14:creationId xmlns:p14="http://schemas.microsoft.com/office/powerpoint/2010/main" val="531070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26</a:t>
            </a:fld>
            <a:endParaRPr lang="en-US"/>
          </a:p>
        </p:txBody>
      </p:sp>
    </p:spTree>
    <p:extLst>
      <p:ext uri="{BB962C8B-B14F-4D97-AF65-F5344CB8AC3E}">
        <p14:creationId xmlns:p14="http://schemas.microsoft.com/office/powerpoint/2010/main" val="9903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30</a:t>
            </a:fld>
            <a:endParaRPr lang="en-US"/>
          </a:p>
        </p:txBody>
      </p:sp>
    </p:spTree>
    <p:extLst>
      <p:ext uri="{BB962C8B-B14F-4D97-AF65-F5344CB8AC3E}">
        <p14:creationId xmlns:p14="http://schemas.microsoft.com/office/powerpoint/2010/main" val="123585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80FB9-26EF-EF4B-83F6-71A108AB5576}" type="slidenum">
              <a:rPr lang="en-US" smtClean="0"/>
              <a:t>31</a:t>
            </a:fld>
            <a:endParaRPr lang="en-US"/>
          </a:p>
        </p:txBody>
      </p:sp>
    </p:spTree>
    <p:extLst>
      <p:ext uri="{BB962C8B-B14F-4D97-AF65-F5344CB8AC3E}">
        <p14:creationId xmlns:p14="http://schemas.microsoft.com/office/powerpoint/2010/main" val="129093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BB35126A-DBBA-5D4A-93F6-94E17B544111}" type="slidenum">
              <a:rPr lang="it-IT" smtClean="0">
                <a:latin typeface="Calibri" charset="0"/>
              </a:rPr>
              <a:pPr eaLnBrk="1" hangingPunct="1">
                <a:defRPr/>
              </a:pPr>
              <a:t>32</a:t>
            </a:fld>
            <a:endParaRPr lang="it-IT">
              <a:latin typeface="Calibri"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endParaRPr lang="en-US" sz="1400" b="1">
              <a:latin typeface="Calibri" charset="0"/>
              <a:cs typeface="+mn-cs"/>
            </a:endParaRPr>
          </a:p>
        </p:txBody>
      </p:sp>
    </p:spTree>
    <p:extLst>
      <p:ext uri="{BB962C8B-B14F-4D97-AF65-F5344CB8AC3E}">
        <p14:creationId xmlns:p14="http://schemas.microsoft.com/office/powerpoint/2010/main" val="1226789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49401-DF3D-544B-A5C4-9D428483F2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0" t="10551"/>
          <a:stretch/>
        </p:blipFill>
        <p:spPr>
          <a:xfrm>
            <a:off x="0" y="-1"/>
            <a:ext cx="9144000" cy="4600807"/>
          </a:xfrm>
          <a:prstGeom prst="rect">
            <a:avLst/>
          </a:prstGeom>
        </p:spPr>
      </p:pic>
      <p:sp>
        <p:nvSpPr>
          <p:cNvPr id="2" name="Rectangle 1">
            <a:extLst>
              <a:ext uri="{FF2B5EF4-FFF2-40B4-BE49-F238E27FC236}">
                <a16:creationId xmlns:a16="http://schemas.microsoft.com/office/drawing/2014/main" id="{FEB49DE4-F101-0B4F-BF17-4B8D0EBE512D}"/>
              </a:ext>
            </a:extLst>
          </p:cNvPr>
          <p:cNvSpPr/>
          <p:nvPr userDrawn="1"/>
        </p:nvSpPr>
        <p:spPr>
          <a:xfrm>
            <a:off x="-1" y="907901"/>
            <a:ext cx="4038599" cy="2923877"/>
          </a:xfrm>
          <a:prstGeom prst="rect">
            <a:avLst/>
          </a:prstGeom>
          <a:solidFill>
            <a:srgbClr val="FFFFFF">
              <a:alpha val="49412"/>
            </a:srgbClr>
          </a:solidFill>
        </p:spPr>
        <p:txBody>
          <a:bodyPr wrap="square">
            <a:spAutoFit/>
          </a:bodyPr>
          <a:lstStyle/>
          <a:p>
            <a:pPr algn="ctr"/>
            <a:r>
              <a:rPr lang="en-US" sz="3200">
                <a:solidFill>
                  <a:srgbClr val="3E569D"/>
                </a:solidFill>
                <a:effectLst/>
                <a:latin typeface="Futura" panose="020B0602020204020303" pitchFamily="34" charset="-79"/>
                <a:cs typeface="Futura" panose="020B0602020204020303" pitchFamily="34" charset="-79"/>
              </a:rPr>
              <a:t>VIRTUAL </a:t>
            </a:r>
            <a:br>
              <a:rPr lang="en-US" sz="3200">
                <a:solidFill>
                  <a:srgbClr val="3E569D"/>
                </a:solidFill>
                <a:effectLst/>
                <a:latin typeface="Futura" panose="020B0602020204020303" pitchFamily="34" charset="-79"/>
                <a:cs typeface="Futura" panose="020B0602020204020303" pitchFamily="34" charset="-79"/>
              </a:rPr>
            </a:br>
            <a:r>
              <a:rPr lang="en-US" sz="3200">
                <a:solidFill>
                  <a:srgbClr val="3E569D"/>
                </a:solidFill>
                <a:effectLst/>
                <a:latin typeface="Futura" panose="020B0602020204020303" pitchFamily="34" charset="-79"/>
                <a:cs typeface="Futura" panose="020B0602020204020303" pitchFamily="34" charset="-79"/>
              </a:rPr>
              <a:t>CHALLENGING</a:t>
            </a:r>
            <a:br>
              <a:rPr lang="en-US" sz="3200">
                <a:solidFill>
                  <a:srgbClr val="3E569D"/>
                </a:solidFill>
                <a:effectLst/>
                <a:latin typeface="Futura" panose="020B0602020204020303" pitchFamily="34" charset="-79"/>
                <a:cs typeface="Futura" panose="020B0602020204020303" pitchFamily="34" charset="-79"/>
              </a:rPr>
            </a:br>
            <a:r>
              <a:rPr lang="en-US" sz="3200">
                <a:solidFill>
                  <a:srgbClr val="3E569D"/>
                </a:solidFill>
                <a:effectLst/>
                <a:latin typeface="Futura" panose="020B0602020204020303" pitchFamily="34" charset="-79"/>
                <a:cs typeface="Futura" panose="020B0602020204020303" pitchFamily="34" charset="-79"/>
              </a:rPr>
              <a:t> CASE CLINIC:</a:t>
            </a:r>
            <a:endParaRPr lang="en-US" sz="1800">
              <a:solidFill>
                <a:srgbClr val="3E569D"/>
              </a:solidFill>
              <a:effectLst/>
              <a:latin typeface="Futura" panose="020B0602020204020303" pitchFamily="34" charset="-79"/>
              <a:cs typeface="Futura" panose="020B0602020204020303" pitchFamily="34" charset="-79"/>
            </a:endParaRPr>
          </a:p>
          <a:p>
            <a:pPr algn="ctr"/>
            <a:br>
              <a:rPr lang="en-US" sz="1800" b="1">
                <a:solidFill>
                  <a:srgbClr val="3E569D"/>
                </a:solidFill>
                <a:effectLst/>
                <a:latin typeface="Futura" panose="020B0602020204020303" pitchFamily="34" charset="-79"/>
                <a:cs typeface="Futura" panose="020B0602020204020303" pitchFamily="34" charset="-79"/>
              </a:rPr>
            </a:br>
            <a:r>
              <a:rPr lang="en-US" sz="3200" b="1">
                <a:solidFill>
                  <a:srgbClr val="3E569D"/>
                </a:solidFill>
                <a:effectLst/>
                <a:latin typeface="Futura" panose="020B0602020204020303" pitchFamily="34" charset="-79"/>
                <a:cs typeface="Futura" panose="020B0602020204020303" pitchFamily="34" charset="-79"/>
              </a:rPr>
              <a:t>B-Cell</a:t>
            </a:r>
            <a:br>
              <a:rPr lang="en-US" sz="3200" b="1">
                <a:solidFill>
                  <a:srgbClr val="3E569D"/>
                </a:solidFill>
                <a:effectLst/>
                <a:latin typeface="Futura" panose="020B0602020204020303" pitchFamily="34" charset="-79"/>
                <a:cs typeface="Futura" panose="020B0602020204020303" pitchFamily="34" charset="-79"/>
              </a:rPr>
            </a:br>
            <a:r>
              <a:rPr lang="en-US" sz="3200" b="1">
                <a:solidFill>
                  <a:srgbClr val="3E569D"/>
                </a:solidFill>
                <a:effectLst/>
                <a:latin typeface="Futura" panose="020B0602020204020303" pitchFamily="34" charset="-79"/>
                <a:cs typeface="Futura" panose="020B0602020204020303" pitchFamily="34" charset="-79"/>
              </a:rPr>
              <a:t>Lymphomas</a:t>
            </a:r>
            <a:endParaRPr lang="en-US" sz="3200">
              <a:solidFill>
                <a:srgbClr val="3E569D"/>
              </a:solidFill>
              <a:effectLst/>
              <a:latin typeface="Futura" panose="020B0602020204020303" pitchFamily="34" charset="-79"/>
              <a:cs typeface="Futura" panose="020B0602020204020303" pitchFamily="34" charset="-79"/>
            </a:endParaRPr>
          </a:p>
        </p:txBody>
      </p:sp>
      <p:sp>
        <p:nvSpPr>
          <p:cNvPr id="4" name="Rectangle 3">
            <a:extLst>
              <a:ext uri="{FF2B5EF4-FFF2-40B4-BE49-F238E27FC236}">
                <a16:creationId xmlns:a16="http://schemas.microsoft.com/office/drawing/2014/main" id="{90685755-842D-8645-8F7E-D96BF487E553}"/>
              </a:ext>
            </a:extLst>
          </p:cNvPr>
          <p:cNvSpPr/>
          <p:nvPr userDrawn="1"/>
        </p:nvSpPr>
        <p:spPr bwMode="auto">
          <a:xfrm>
            <a:off x="383786" y="2483005"/>
            <a:ext cx="3271025" cy="81776"/>
          </a:xfrm>
          <a:prstGeom prst="rect">
            <a:avLst/>
          </a:prstGeom>
          <a:solidFill>
            <a:schemeClr val="accent3"/>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81B2612B-43F6-9E41-948D-211C048AEAAD}"/>
              </a:ext>
            </a:extLst>
          </p:cNvPr>
          <p:cNvPicPr>
            <a:picLocks noChangeAspect="1"/>
          </p:cNvPicPr>
          <p:nvPr userDrawn="1"/>
        </p:nvPicPr>
        <p:blipFill>
          <a:blip r:embed="rId3"/>
          <a:stretch>
            <a:fillRect/>
          </a:stretch>
        </p:blipFill>
        <p:spPr>
          <a:xfrm>
            <a:off x="2672633" y="4727125"/>
            <a:ext cx="4029250" cy="272749"/>
          </a:xfrm>
          <a:prstGeom prst="rect">
            <a:avLst/>
          </a:prstGeom>
        </p:spPr>
      </p:pic>
    </p:spTree>
    <p:extLst>
      <p:ext uri="{BB962C8B-B14F-4D97-AF65-F5344CB8AC3E}">
        <p14:creationId xmlns:p14="http://schemas.microsoft.com/office/powerpoint/2010/main" val="338270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p>
            <a:r>
              <a:rPr lang="it-IT"/>
              <a:t>Fare clic per modificare lo stile del titolo</a:t>
            </a:r>
            <a:endParaRPr lang="it-CH"/>
          </a:p>
        </p:txBody>
      </p:sp>
      <p:sp>
        <p:nvSpPr>
          <p:cNvPr id="3" name="Segnaposto testo 2"/>
          <p:cNvSpPr>
            <a:spLocks noGrp="1"/>
          </p:cNvSpPr>
          <p:nvPr>
            <p:ph type="body" sz="half" idx="1"/>
          </p:nvPr>
        </p:nvSpPr>
        <p:spPr>
          <a:xfrm>
            <a:off x="468313" y="1221583"/>
            <a:ext cx="4038600" cy="339447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4" name="Segnaposto contenuto 3"/>
          <p:cNvSpPr>
            <a:spLocks noGrp="1"/>
          </p:cNvSpPr>
          <p:nvPr>
            <p:ph sz="half" idx="2"/>
          </p:nvPr>
        </p:nvSpPr>
        <p:spPr>
          <a:xfrm>
            <a:off x="4659313" y="1221583"/>
            <a:ext cx="4038600" cy="339447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CH"/>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D7D0870-0660-434D-848E-B6D61716F96A}" type="slidenum">
              <a:rPr lang="it-IT"/>
              <a:pPr>
                <a:defRPr/>
              </a:pPr>
              <a:t>‹#›</a:t>
            </a:fld>
            <a:endParaRPr lang="it-IT"/>
          </a:p>
        </p:txBody>
      </p:sp>
    </p:spTree>
    <p:extLst>
      <p:ext uri="{BB962C8B-B14F-4D97-AF65-F5344CB8AC3E}">
        <p14:creationId xmlns:p14="http://schemas.microsoft.com/office/powerpoint/2010/main" val="1116075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4800600"/>
            <a:ext cx="1422024" cy="198964"/>
          </a:xfrm>
          <a:prstGeom prst="rect">
            <a:avLst/>
          </a:prstGeom>
        </p:spPr>
      </p:pic>
    </p:spTree>
    <p:extLst>
      <p:ext uri="{BB962C8B-B14F-4D97-AF65-F5344CB8AC3E}">
        <p14:creationId xmlns:p14="http://schemas.microsoft.com/office/powerpoint/2010/main" val="55716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1EA38B-6422-BB4D-944C-0E76D262B76A}" type="datetimeFigureOut">
              <a:rPr lang="en-US" smtClean="0"/>
              <a:t>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B439D-B5ED-5E45-BF97-832DA791350F}" type="slidenum">
              <a:rPr lang="en-US" smtClean="0"/>
              <a:t>‹#›</a:t>
            </a:fld>
            <a:endParaRPr lang="en-US"/>
          </a:p>
        </p:txBody>
      </p:sp>
    </p:spTree>
    <p:extLst>
      <p:ext uri="{BB962C8B-B14F-4D97-AF65-F5344CB8AC3E}">
        <p14:creationId xmlns:p14="http://schemas.microsoft.com/office/powerpoint/2010/main" val="312417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ndParaRPr>
          </a:p>
        </p:txBody>
      </p:sp>
      <p:sp>
        <p:nvSpPr>
          <p:cNvPr id="7" name="Text Placeholder 7"/>
          <p:cNvSpPr>
            <a:spLocks noGrp="1"/>
          </p:cNvSpPr>
          <p:nvPr>
            <p:ph type="body" sz="quarter" idx="13" hasCustomPrompt="1"/>
          </p:nvPr>
        </p:nvSpPr>
        <p:spPr>
          <a:xfrm>
            <a:off x="0" y="4743451"/>
            <a:ext cx="9144000" cy="40004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1366805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73486"/>
            <a:ext cx="8229600" cy="484748"/>
          </a:xfrm>
        </p:spPr>
        <p:txBody>
          <a:bodyPr anchor="t" anchorCtr="0"/>
          <a:lstStyle>
            <a:lvl1pPr algn="l">
              <a:defRPr sz="2700" b="0">
                <a:latin typeface="News Gothic MT" panose="020B0503020103020203" pitchFamily="34" charset="0"/>
                <a:ea typeface="News Gothic MT" panose="020B0503020103020203" pitchFamily="34" charset="0"/>
                <a:cs typeface="News Gothic MT" panose="020B0503020103020203" pitchFamily="34" charset="0"/>
              </a:defRPr>
            </a:lvl1pPr>
          </a:lstStyle>
          <a:p>
            <a:r>
              <a:rPr lang="en-US" dirty="0"/>
              <a:t>Click to edit slide title</a:t>
            </a:r>
          </a:p>
        </p:txBody>
      </p:sp>
      <p:sp>
        <p:nvSpPr>
          <p:cNvPr id="12" name="Rectangle 17"/>
          <p:cNvSpPr>
            <a:spLocks noGrp="1" noChangeArrowheads="1"/>
          </p:cNvSpPr>
          <p:nvPr>
            <p:ph idx="1" hasCustomPrompt="1"/>
          </p:nvPr>
        </p:nvSpPr>
        <p:spPr bwMode="auto">
          <a:xfrm>
            <a:off x="457200" y="1203695"/>
            <a:ext cx="8229600" cy="328017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buSzPct val="100000"/>
              <a:buFontTx/>
              <a:buBlip>
                <a:blip r:embed="rId2"/>
              </a:buBlip>
              <a:defRPr>
                <a:latin typeface="News Gothic MT" panose="020B0503020103020203" pitchFamily="34" charset="0"/>
              </a:defRPr>
            </a:lvl1pPr>
            <a:lvl2pPr marL="647700" indent="-304800">
              <a:buSzPct val="100000"/>
              <a:buFontTx/>
              <a:buBlip>
                <a:blip r:embed="rId3"/>
              </a:buBlip>
              <a:defRPr>
                <a:latin typeface="News Gothic MT" panose="020B0503020103020203" pitchFamily="34" charset="0"/>
              </a:defRPr>
            </a:lvl2pPr>
            <a:lvl3pPr>
              <a:buSzPct val="90000"/>
              <a:defRPr>
                <a:latin typeface="News Gothic MT" panose="020B0503020103020203" pitchFamily="34" charset="0"/>
              </a:defRPr>
            </a:lvl3pPr>
            <a:lvl4pPr marL="1371600" indent="-258366">
              <a:buSzPct val="100000"/>
              <a:buFontTx/>
              <a:buBlip>
                <a:blip r:embed="rId4"/>
              </a:buBlip>
              <a:defRPr>
                <a:latin typeface="News Gothic MT" panose="020B0503020103020203" pitchFamily="34" charset="0"/>
              </a:defRPr>
            </a:lvl4pPr>
            <a:lvl5pPr>
              <a:buSzPct val="100000"/>
              <a:defRPr>
                <a:latin typeface="News Gothic MT" panose="020B0503020103020203"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2" hasCustomPrompt="1"/>
          </p:nvPr>
        </p:nvSpPr>
        <p:spPr>
          <a:xfrm>
            <a:off x="145181" y="4942444"/>
            <a:ext cx="839172" cy="103874"/>
          </a:xfrm>
        </p:spPr>
        <p:txBody>
          <a:bodyPr wrap="none" lIns="0" tIns="0" rIns="0" bIns="0" anchor="b" anchorCtr="0">
            <a:spAutoFit/>
          </a:bodyPr>
          <a:lstStyle>
            <a:lvl1pPr marL="0" indent="0">
              <a:buNone/>
              <a:defRPr sz="750" baseline="0">
                <a:latin typeface="News Gothic MT" panose="020B0503020103020203" pitchFamily="34" charset="0"/>
              </a:defRPr>
            </a:lvl1pPr>
          </a:lstStyle>
          <a:p>
            <a:pPr lvl="0"/>
            <a:r>
              <a:rPr lang="en-US" dirty="0"/>
              <a:t>Author et al</a:t>
            </a:r>
            <a:r>
              <a:rPr lang="en-US"/>
              <a:t>, 2017.</a:t>
            </a:r>
            <a:endParaRPr lang="en-US" dirty="0"/>
          </a:p>
        </p:txBody>
      </p:sp>
      <p:sp>
        <p:nvSpPr>
          <p:cNvPr id="19" name="Text Placeholder 18"/>
          <p:cNvSpPr>
            <a:spLocks noGrp="1"/>
          </p:cNvSpPr>
          <p:nvPr>
            <p:ph type="body" sz="quarter" idx="13" hasCustomPrompt="1"/>
          </p:nvPr>
        </p:nvSpPr>
        <p:spPr>
          <a:xfrm>
            <a:off x="466507" y="652311"/>
            <a:ext cx="8231187" cy="361600"/>
          </a:xfrm>
        </p:spPr>
        <p:txBody>
          <a:bodyPr anchor="t" anchorCtr="0">
            <a:noAutofit/>
          </a:bodyPr>
          <a:lstStyle>
            <a:lvl1pPr marL="0" indent="0" algn="l">
              <a:spcBef>
                <a:spcPts val="0"/>
              </a:spcBef>
              <a:buNone/>
              <a:defRPr sz="2100" baseline="0">
                <a:latin typeface="News Gothic MT" panose="020B0503020103020203" pitchFamily="34" charset="0"/>
              </a:defRPr>
            </a:lvl1pPr>
          </a:lstStyle>
          <a:p>
            <a:pPr lvl="0"/>
            <a:r>
              <a:rPr lang="en-US" dirty="0"/>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457200" y="655545"/>
            <a:ext cx="82296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pic>
        <p:nvPicPr>
          <p:cNvPr id="8" name="Picture 7" descr="i3_Health_Logo_800x200.png">
            <a:extLst>
              <a:ext uri="{FF2B5EF4-FFF2-40B4-BE49-F238E27FC236}">
                <a16:creationId xmlns:a16="http://schemas.microsoft.com/office/drawing/2014/main" id="{C947B732-1B82-EA48-A504-09D9BCC9FD0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52684" y="4470730"/>
            <a:ext cx="1991317" cy="497829"/>
          </a:xfrm>
          <a:prstGeom prst="rect">
            <a:avLst/>
          </a:prstGeom>
        </p:spPr>
      </p:pic>
    </p:spTree>
    <p:extLst>
      <p:ext uri="{BB962C8B-B14F-4D97-AF65-F5344CB8AC3E}">
        <p14:creationId xmlns:p14="http://schemas.microsoft.com/office/powerpoint/2010/main" val="84794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Header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t="23482"/>
          <a:stretch/>
        </p:blipFill>
        <p:spPr>
          <a:xfrm>
            <a:off x="-32776" y="-1"/>
            <a:ext cx="9221521" cy="5168083"/>
          </a:xfrm>
          <a:prstGeom prst="rect">
            <a:avLst/>
          </a:prstGeom>
        </p:spPr>
      </p:pic>
      <p:sp>
        <p:nvSpPr>
          <p:cNvPr id="8" name="Rectangle 6">
            <a:extLst>
              <a:ext uri="{FF2B5EF4-FFF2-40B4-BE49-F238E27FC236}">
                <a16:creationId xmlns:a16="http://schemas.microsoft.com/office/drawing/2014/main" id="{D92C48F1-4730-6340-9DDB-876064E762B8}"/>
              </a:ext>
            </a:extLst>
          </p:cNvPr>
          <p:cNvSpPr>
            <a:spLocks noChangeAspect="1"/>
          </p:cNvSpPr>
          <p:nvPr userDrawn="1"/>
        </p:nvSpPr>
        <p:spPr>
          <a:xfrm>
            <a:off x="-16041" y="-23933"/>
            <a:ext cx="5324224" cy="5212080"/>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gradFill>
            <a:gsLst>
              <a:gs pos="0">
                <a:srgbClr val="514689">
                  <a:alpha val="44000"/>
                </a:srgbClr>
              </a:gs>
              <a:gs pos="100000">
                <a:srgbClr val="51468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pic>
        <p:nvPicPr>
          <p:cNvPr id="9" name="Picture 8">
            <a:extLst>
              <a:ext uri="{FF2B5EF4-FFF2-40B4-BE49-F238E27FC236}">
                <a16:creationId xmlns:a16="http://schemas.microsoft.com/office/drawing/2014/main" id="{411631F2-59C2-2640-AD0D-21FA7AC303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289" y="699675"/>
            <a:ext cx="2554371" cy="359842"/>
          </a:xfrm>
          <a:prstGeom prst="rect">
            <a:avLst/>
          </a:prstGeom>
        </p:spPr>
      </p:pic>
      <p:sp>
        <p:nvSpPr>
          <p:cNvPr id="10" name="Title 1">
            <a:extLst>
              <a:ext uri="{FF2B5EF4-FFF2-40B4-BE49-F238E27FC236}">
                <a16:creationId xmlns:a16="http://schemas.microsoft.com/office/drawing/2014/main" id="{263AAB1A-1BBC-D049-844E-DF33571917C6}"/>
              </a:ext>
            </a:extLst>
          </p:cNvPr>
          <p:cNvSpPr>
            <a:spLocks noGrp="1"/>
          </p:cNvSpPr>
          <p:nvPr>
            <p:ph type="ctrTitle" hasCustomPrompt="1"/>
          </p:nvPr>
        </p:nvSpPr>
        <p:spPr bwMode="gray">
          <a:xfrm>
            <a:off x="477042" y="1700462"/>
            <a:ext cx="3501400" cy="1370041"/>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a:extLst>
              <a:ext uri="{FF2B5EF4-FFF2-40B4-BE49-F238E27FC236}">
                <a16:creationId xmlns:a16="http://schemas.microsoft.com/office/drawing/2014/main" id="{637F364E-C3C5-0944-BB8A-5886C7C32FA0}"/>
              </a:ext>
            </a:extLst>
          </p:cNvPr>
          <p:cNvSpPr>
            <a:spLocks noGrp="1"/>
          </p:cNvSpPr>
          <p:nvPr>
            <p:ph type="subTitle" idx="1" hasCustomPrompt="1"/>
          </p:nvPr>
        </p:nvSpPr>
        <p:spPr bwMode="gray">
          <a:xfrm>
            <a:off x="477042" y="3125587"/>
            <a:ext cx="3501400" cy="1703086"/>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996959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Scientific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9742" y="745727"/>
            <a:ext cx="7772400" cy="239697"/>
          </a:xfrm>
        </p:spPr>
        <p:txBody>
          <a:bodyPr vert="horz" lIns="0" tIns="0" rIns="0" bIns="0" rtlCol="0" anchor="ctr">
            <a:normAutofit/>
          </a:bodyPr>
          <a:lstStyle>
            <a:lvl1pPr algn="ctr">
              <a:defRPr lang="en-US" sz="1349" dirty="0"/>
            </a:lvl1pPr>
          </a:lstStyle>
          <a:p>
            <a:pPr lvl="0"/>
            <a:r>
              <a:rPr lang="en-US"/>
              <a:t>Click to edit Master title style</a:t>
            </a:r>
            <a:endParaRPr lang="en-US" dirty="0"/>
          </a:p>
        </p:txBody>
      </p:sp>
      <p:sp>
        <p:nvSpPr>
          <p:cNvPr id="3" name="Subtitle 2"/>
          <p:cNvSpPr>
            <a:spLocks noGrp="1"/>
          </p:cNvSpPr>
          <p:nvPr>
            <p:ph type="subTitle" idx="1"/>
          </p:nvPr>
        </p:nvSpPr>
        <p:spPr>
          <a:xfrm>
            <a:off x="689742" y="1179395"/>
            <a:ext cx="7772400" cy="1952364"/>
          </a:xfrm>
        </p:spPr>
        <p:txBody>
          <a:bodyPr wrap="square">
            <a:normAutofit/>
          </a:bodyPr>
          <a:lstStyle>
            <a:lvl1pPr marL="0" indent="0" algn="ctr">
              <a:buNone/>
              <a:defRPr sz="2398" b="1">
                <a:solidFill>
                  <a:srgbClr val="1EA9DB"/>
                </a:solidFill>
              </a:defRPr>
            </a:lvl1pPr>
            <a:lvl2pPr marL="342591" indent="0" algn="ctr">
              <a:buNone/>
              <a:defRPr sz="1499"/>
            </a:lvl2pPr>
            <a:lvl3pPr marL="685183" indent="0" algn="ctr">
              <a:buNone/>
              <a:defRPr sz="1349"/>
            </a:lvl3pPr>
            <a:lvl4pPr marL="1027774" indent="0" algn="ctr">
              <a:buNone/>
              <a:defRPr sz="1199"/>
            </a:lvl4pPr>
            <a:lvl5pPr marL="1370366" indent="0" algn="ctr">
              <a:buNone/>
              <a:defRPr sz="1199"/>
            </a:lvl5pPr>
            <a:lvl6pPr marL="1712957" indent="0" algn="ctr">
              <a:buNone/>
              <a:defRPr sz="1199"/>
            </a:lvl6pPr>
            <a:lvl7pPr marL="2055548" indent="0" algn="ctr">
              <a:buNone/>
              <a:defRPr sz="1199"/>
            </a:lvl7pPr>
            <a:lvl8pPr marL="2398140" indent="0" algn="ctr">
              <a:buNone/>
              <a:defRPr sz="1199"/>
            </a:lvl8pPr>
            <a:lvl9pPr marL="2740731" indent="0" algn="ctr">
              <a:buNone/>
              <a:defRPr sz="1199"/>
            </a:lvl9pPr>
          </a:lstStyle>
          <a:p>
            <a:r>
              <a:rPr lang="en-US"/>
              <a:t>Click to edit Master subtitle style</a:t>
            </a:r>
            <a:endParaRPr lang="en-US" dirty="0"/>
          </a:p>
        </p:txBody>
      </p:sp>
      <p:sp>
        <p:nvSpPr>
          <p:cNvPr id="7" name="Line 13"/>
          <p:cNvSpPr>
            <a:spLocks noChangeShapeType="1"/>
          </p:cNvSpPr>
          <p:nvPr userDrawn="1"/>
        </p:nvSpPr>
        <p:spPr bwMode="auto">
          <a:xfrm flipH="1">
            <a:off x="1878462" y="1021556"/>
            <a:ext cx="5394960" cy="0"/>
          </a:xfrm>
          <a:prstGeom prst="line">
            <a:avLst/>
          </a:prstGeom>
          <a:noFill/>
          <a:ln w="6350" cap="flat">
            <a:solidFill>
              <a:srgbClr val="262626"/>
            </a:solidFill>
            <a:prstDash val="solid"/>
            <a:miter lim="800000"/>
            <a:headEnd/>
            <a:tailEnd/>
          </a:ln>
          <a:extLst>
            <a:ext uri="{909E8E84-426E-40DD-AFC4-6F175D3DCCD1}">
              <a14:hiddenFill xmlns:a14="http://schemas.microsoft.com/office/drawing/2010/main">
                <a:noFill/>
              </a14:hiddenFill>
            </a:ext>
          </a:extLst>
        </p:spPr>
        <p:txBody>
          <a:bodyPr vert="horz" wrap="square" lIns="68517" tIns="34258" rIns="68517" bIns="34258" numCol="1" anchor="t" anchorCtr="0" compatLnSpc="1">
            <a:prstTxWarp prst="textNoShape">
              <a:avLst/>
            </a:prstTxWarp>
          </a:bodyPr>
          <a:lstStyle/>
          <a:p>
            <a:endParaRPr lang="en-US" sz="1349" dirty="0"/>
          </a:p>
        </p:txBody>
      </p:sp>
      <p:sp>
        <p:nvSpPr>
          <p:cNvPr id="11" name="Text Placeholder 10"/>
          <p:cNvSpPr>
            <a:spLocks noGrp="1"/>
          </p:cNvSpPr>
          <p:nvPr>
            <p:ph type="body" sz="quarter" idx="13"/>
          </p:nvPr>
        </p:nvSpPr>
        <p:spPr>
          <a:xfrm>
            <a:off x="689742" y="3151711"/>
            <a:ext cx="7772400" cy="411480"/>
          </a:xfrm>
        </p:spPr>
        <p:txBody>
          <a:bodyPr>
            <a:normAutofit/>
          </a:bodyPr>
          <a:lstStyle>
            <a:lvl1pPr marL="0" indent="0" algn="ctr">
              <a:lnSpc>
                <a:spcPct val="100000"/>
              </a:lnSpc>
              <a:buNone/>
              <a:defRPr sz="1199">
                <a:solidFill>
                  <a:schemeClr val="tx1"/>
                </a:solidFill>
              </a:defRPr>
            </a:lvl1pPr>
            <a:lvl2pPr marL="304526" indent="0" algn="ctr">
              <a:buNone/>
              <a:defRPr/>
            </a:lvl2pPr>
            <a:lvl3pPr marL="475821" indent="0" algn="ctr">
              <a:buNone/>
              <a:defRPr/>
            </a:lvl3pPr>
            <a:lvl4pPr marL="637601" indent="0" algn="ctr">
              <a:buNone/>
              <a:defRPr/>
            </a:lvl4pPr>
            <a:lvl5pPr marL="770831" indent="0" algn="ctr">
              <a:buNone/>
              <a:defRPr/>
            </a:lvl5pPr>
          </a:lstStyle>
          <a:p>
            <a:pPr lvl="0"/>
            <a:r>
              <a:rPr lang="en-US" dirty="0"/>
              <a:t>Edit Master text styles</a:t>
            </a:r>
          </a:p>
        </p:txBody>
      </p:sp>
      <p:sp>
        <p:nvSpPr>
          <p:cNvPr id="14" name="Text Placeholder 13"/>
          <p:cNvSpPr>
            <a:spLocks noGrp="1"/>
          </p:cNvSpPr>
          <p:nvPr>
            <p:ph type="body" sz="quarter" idx="14"/>
          </p:nvPr>
        </p:nvSpPr>
        <p:spPr>
          <a:xfrm>
            <a:off x="689742" y="3581036"/>
            <a:ext cx="7772400" cy="754380"/>
          </a:xfrm>
        </p:spPr>
        <p:txBody>
          <a:bodyPr wrap="square">
            <a:normAutofit/>
          </a:bodyPr>
          <a:lstStyle>
            <a:lvl1pPr marL="0" indent="0" algn="ctr">
              <a:buNone/>
              <a:defRPr sz="824"/>
            </a:lvl1pPr>
            <a:lvl2pPr marL="304526" indent="0" algn="ctr">
              <a:buNone/>
              <a:defRPr/>
            </a:lvl2pPr>
            <a:lvl3pPr marL="475821" indent="0" algn="ctr">
              <a:buNone/>
              <a:defRPr/>
            </a:lvl3pPr>
            <a:lvl4pPr marL="637601" indent="0" algn="ctr">
              <a:buNone/>
              <a:defRPr/>
            </a:lvl4pPr>
            <a:lvl5pPr marL="770831" indent="0" algn="ctr">
              <a:buNone/>
              <a:defRPr/>
            </a:lvl5pPr>
          </a:lstStyle>
          <a:p>
            <a:pPr lvl="0"/>
            <a:r>
              <a:rPr lang="en-US"/>
              <a:t>Edit Master text styles</a:t>
            </a:r>
          </a:p>
        </p:txBody>
      </p:sp>
      <p:sp>
        <p:nvSpPr>
          <p:cNvPr id="10" name="Rectangle 9"/>
          <p:cNvSpPr/>
          <p:nvPr userDrawn="1"/>
        </p:nvSpPr>
        <p:spPr>
          <a:xfrm>
            <a:off x="0" y="0"/>
            <a:ext cx="173736" cy="51435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Tree>
    <p:extLst>
      <p:ext uri="{BB962C8B-B14F-4D97-AF65-F5344CB8AC3E}">
        <p14:creationId xmlns:p14="http://schemas.microsoft.com/office/powerpoint/2010/main" val="29168328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1800"/>
            </a:lvl1pPr>
            <a:lvl2pPr>
              <a:defRPr sz="1500"/>
            </a:lvl2pPr>
            <a:lvl3pPr marL="766763" indent="-161925">
              <a:buFont typeface="Arial" pitchFamily="34" charset="0"/>
              <a:buChar char="•"/>
              <a:defRPr lang="en-US" sz="1500" b="0" dirty="0">
                <a:solidFill>
                  <a:schemeClr val="bg2"/>
                </a:solidFill>
                <a:latin typeface="+mn-lt"/>
              </a:defRPr>
            </a:lvl3pPr>
            <a:lvl4pPr marL="857250" indent="-171450">
              <a:defRPr lang="en-US" sz="1500" b="1" dirty="0" smtClean="0">
                <a:solidFill>
                  <a:schemeClr val="bg2"/>
                </a:solidFill>
                <a:latin typeface="+mn-lt"/>
              </a:defRPr>
            </a:lvl4pPr>
            <a:lvl5pPr marL="857250" indent="-171450">
              <a:defRPr lang="en-US" sz="1500" b="1" dirty="0">
                <a:solidFill>
                  <a:schemeClr val="bg2"/>
                </a:solidFill>
                <a:latin typeface="+mn-lt"/>
              </a:defRPr>
            </a:lvl5pPr>
          </a:lstStyle>
          <a:p>
            <a:pPr lvl="0"/>
            <a:r>
              <a:rPr lang="en-US" dirty="0"/>
              <a:t>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18A9EA37-F4D3-5143-8514-195AC434C700}"/>
              </a:ext>
            </a:extLst>
          </p:cNvPr>
          <p:cNvSpPr>
            <a:spLocks noGrp="1"/>
          </p:cNvSpPr>
          <p:nvPr>
            <p:ph type="body" sz="quarter" idx="14" hasCustomPrompt="1"/>
          </p:nvPr>
        </p:nvSpPr>
        <p:spPr>
          <a:xfrm>
            <a:off x="2958925" y="4784162"/>
            <a:ext cx="3242089" cy="313862"/>
          </a:xfrm>
        </p:spPr>
        <p:txBody>
          <a:bodyPr anchor="t">
            <a:noAutofit/>
          </a:bodyPr>
          <a:lstStyle>
            <a:lvl1pPr marL="0" indent="0">
              <a:buNone/>
              <a:defRPr sz="750"/>
            </a:lvl1pPr>
            <a:lvl2pPr marL="342900" indent="0">
              <a:buNone/>
              <a:defRPr sz="750"/>
            </a:lvl2pPr>
            <a:lvl3pPr marL="685800" indent="0">
              <a:buNone/>
              <a:defRPr sz="750"/>
            </a:lvl3pPr>
            <a:lvl4pPr marL="1028700" indent="0">
              <a:buFont typeface="Arial" panose="020B0604020202020204" pitchFamily="34" charset="0"/>
              <a:buNone/>
              <a:defRPr sz="750"/>
            </a:lvl4pPr>
            <a:lvl5pPr marL="1371600" indent="0">
              <a:buNone/>
              <a:defRPr sz="750"/>
            </a:lvl5pPr>
          </a:lstStyle>
          <a:p>
            <a:pPr lvl="0"/>
            <a:r>
              <a:rPr lang="en-US" dirty="0"/>
              <a:t>References and Footnotes</a:t>
            </a:r>
          </a:p>
        </p:txBody>
      </p:sp>
    </p:spTree>
    <p:extLst>
      <p:ext uri="{BB962C8B-B14F-4D97-AF65-F5344CB8AC3E}">
        <p14:creationId xmlns:p14="http://schemas.microsoft.com/office/powerpoint/2010/main" val="266175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49401-DF3D-544B-A5C4-9D428483F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8" name="Text Placeholder 17">
            <a:extLst>
              <a:ext uri="{FF2B5EF4-FFF2-40B4-BE49-F238E27FC236}">
                <a16:creationId xmlns:a16="http://schemas.microsoft.com/office/drawing/2014/main" id="{7D1B0E69-B02F-FC45-9990-F95858979526}"/>
              </a:ext>
            </a:extLst>
          </p:cNvPr>
          <p:cNvSpPr>
            <a:spLocks noGrp="1"/>
          </p:cNvSpPr>
          <p:nvPr>
            <p:ph type="body" sz="quarter" idx="10"/>
          </p:nvPr>
        </p:nvSpPr>
        <p:spPr>
          <a:xfrm>
            <a:off x="667246" y="1086483"/>
            <a:ext cx="7939859" cy="1365137"/>
          </a:xfrm>
        </p:spPr>
        <p:txBody>
          <a:bodyPr anchor="b" anchorCtr="0"/>
          <a:lstStyle>
            <a:lvl1pPr marL="0" indent="0" algn="ctr" fontAlgn="b">
              <a:buFontTx/>
              <a:buNone/>
              <a:defRPr sz="4000" b="1">
                <a:solidFill>
                  <a:schemeClr val="bg2">
                    <a:lumMod val="75000"/>
                  </a:schemeClr>
                </a:solidFill>
              </a:defRPr>
            </a:lvl1pPr>
            <a:lvl2pPr marL="342900" indent="0">
              <a:buFontTx/>
              <a:buNone/>
              <a:defRPr>
                <a:solidFill>
                  <a:schemeClr val="tx1"/>
                </a:solidFill>
              </a:defRPr>
            </a:lvl2pPr>
            <a:lvl3pPr marL="685800" indent="0">
              <a:buFontTx/>
              <a:buNone/>
              <a:defRPr>
                <a:solidFill>
                  <a:schemeClr val="tx1"/>
                </a:solidFill>
              </a:defRPr>
            </a:lvl3pPr>
            <a:lvl4pPr marL="1028700" indent="0">
              <a:buFontTx/>
              <a:buNone/>
              <a:defRPr>
                <a:solidFill>
                  <a:schemeClr val="tx1"/>
                </a:solidFill>
              </a:defRPr>
            </a:lvl4pPr>
            <a:lvl5pPr marL="1371600" indent="0">
              <a:buFontTx/>
              <a:buNone/>
              <a:defRPr>
                <a:solidFill>
                  <a:schemeClr val="tx1"/>
                </a:solidFill>
              </a:defRPr>
            </a:lvl5pPr>
          </a:lstStyle>
          <a:p>
            <a:pPr lvl="0"/>
            <a:r>
              <a:rPr lang="en-US" dirty="0"/>
              <a:t>Edit Master text styles</a:t>
            </a:r>
          </a:p>
        </p:txBody>
      </p:sp>
      <p:sp>
        <p:nvSpPr>
          <p:cNvPr id="21" name="Text Placeholder 17">
            <a:extLst>
              <a:ext uri="{FF2B5EF4-FFF2-40B4-BE49-F238E27FC236}">
                <a16:creationId xmlns:a16="http://schemas.microsoft.com/office/drawing/2014/main" id="{20F365F2-1614-684C-8A11-04BA7C501F96}"/>
              </a:ext>
            </a:extLst>
          </p:cNvPr>
          <p:cNvSpPr>
            <a:spLocks noGrp="1"/>
          </p:cNvSpPr>
          <p:nvPr>
            <p:ph type="body" sz="quarter" idx="11"/>
          </p:nvPr>
        </p:nvSpPr>
        <p:spPr>
          <a:xfrm>
            <a:off x="667246" y="2571750"/>
            <a:ext cx="7939858" cy="1197005"/>
          </a:xfrm>
        </p:spPr>
        <p:txBody>
          <a:bodyPr anchor="t" anchorCtr="0"/>
          <a:lstStyle>
            <a:lvl1pPr marL="0" indent="0" algn="ctr" fontAlgn="b">
              <a:buFontTx/>
              <a:buNone/>
              <a:defRPr sz="2400" b="0">
                <a:solidFill>
                  <a:schemeClr val="accent4"/>
                </a:solidFill>
              </a:defRPr>
            </a:lvl1pPr>
            <a:lvl2pPr marL="342900" indent="0">
              <a:buFontTx/>
              <a:buNone/>
              <a:defRPr>
                <a:solidFill>
                  <a:schemeClr val="tx1"/>
                </a:solidFill>
              </a:defRPr>
            </a:lvl2pPr>
            <a:lvl3pPr marL="685800" indent="0">
              <a:buFontTx/>
              <a:buNone/>
              <a:defRPr>
                <a:solidFill>
                  <a:schemeClr val="tx1"/>
                </a:solidFill>
              </a:defRPr>
            </a:lvl3pPr>
            <a:lvl4pPr marL="1028700" indent="0">
              <a:buFontTx/>
              <a:buNone/>
              <a:defRPr>
                <a:solidFill>
                  <a:schemeClr val="tx1"/>
                </a:solidFill>
              </a:defRPr>
            </a:lvl4pPr>
            <a:lvl5pPr marL="1371600" indent="0">
              <a:buFontTx/>
              <a:buNone/>
              <a:defRPr>
                <a:solidFill>
                  <a:schemeClr val="tx1"/>
                </a:solidFill>
              </a:defRPr>
            </a:lvl5pPr>
          </a:lstStyle>
          <a:p>
            <a:pPr lvl="0"/>
            <a:r>
              <a:rPr lang="en-US" dirty="0"/>
              <a:t>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1800"/>
            </a:lvl1pPr>
            <a:lvl2pPr>
              <a:defRPr sz="1500"/>
            </a:lvl2pPr>
            <a:lvl3pPr marL="766763" indent="-161925">
              <a:buFont typeface="Arial" pitchFamily="34" charset="0"/>
              <a:buChar char="•"/>
              <a:defRPr lang="en-US" sz="1500" b="0" dirty="0">
                <a:solidFill>
                  <a:schemeClr val="bg2"/>
                </a:solidFill>
                <a:latin typeface="+mn-lt"/>
              </a:defRPr>
            </a:lvl3pPr>
            <a:lvl4pPr marL="857250" indent="-171450">
              <a:defRPr lang="en-US" sz="1500" b="1" dirty="0" smtClean="0">
                <a:solidFill>
                  <a:schemeClr val="bg2"/>
                </a:solidFill>
                <a:latin typeface="+mn-lt"/>
              </a:defRPr>
            </a:lvl4pPr>
            <a:lvl5pPr marL="857250" indent="-171450">
              <a:defRPr lang="en-US" sz="1500" b="1" dirty="0">
                <a:solidFill>
                  <a:schemeClr val="bg2"/>
                </a:solidFill>
                <a:latin typeface="+mn-lt"/>
              </a:defRPr>
            </a:lvl5pPr>
          </a:lstStyle>
          <a:p>
            <a:pPr lvl="0"/>
            <a:r>
              <a:rPr lang="en-US"/>
              <a:t>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7F5D96E5-FCCC-2C48-994A-2D5DAD4F1C03}"/>
              </a:ext>
            </a:extLst>
          </p:cNvPr>
          <p:cNvSpPr>
            <a:spLocks noGrp="1"/>
          </p:cNvSpPr>
          <p:nvPr>
            <p:ph type="body" sz="quarter" idx="10" hasCustomPrompt="1"/>
          </p:nvPr>
        </p:nvSpPr>
        <p:spPr>
          <a:xfrm>
            <a:off x="115625" y="4749469"/>
            <a:ext cx="1248646" cy="149807"/>
          </a:xfrm>
        </p:spPr>
        <p:txBody>
          <a:bodyPr tIns="0" bIns="0"/>
          <a:lstStyle>
            <a:lvl1pPr marL="0" indent="0" algn="r">
              <a:buFontTx/>
              <a:buNone/>
              <a:defRPr sz="788" b="0">
                <a:solidFill>
                  <a:schemeClr val="accent3"/>
                </a:solidFill>
              </a:defRPr>
            </a:lvl1pPr>
          </a:lstStyle>
          <a:p>
            <a:pPr lvl="0"/>
            <a:r>
              <a:rPr lang="en-US" dirty="0"/>
              <a:t>December 8, 2021</a:t>
            </a:r>
          </a:p>
        </p:txBody>
      </p:sp>
      <p:sp>
        <p:nvSpPr>
          <p:cNvPr id="12" name="Text Placeholder 10">
            <a:extLst>
              <a:ext uri="{FF2B5EF4-FFF2-40B4-BE49-F238E27FC236}">
                <a16:creationId xmlns:a16="http://schemas.microsoft.com/office/drawing/2014/main" id="{D6D0A1BB-FD64-2C4B-90E5-28854EBBDB47}"/>
              </a:ext>
            </a:extLst>
          </p:cNvPr>
          <p:cNvSpPr>
            <a:spLocks noGrp="1"/>
          </p:cNvSpPr>
          <p:nvPr>
            <p:ph type="body" sz="quarter" idx="11" hasCustomPrompt="1"/>
          </p:nvPr>
        </p:nvSpPr>
        <p:spPr>
          <a:xfrm>
            <a:off x="1364271" y="4901170"/>
            <a:ext cx="3056770" cy="151817"/>
          </a:xfrm>
        </p:spPr>
        <p:txBody>
          <a:bodyPr tIns="0" bIns="0"/>
          <a:lstStyle>
            <a:lvl1pPr marL="0" indent="0">
              <a:buFontTx/>
              <a:buNone/>
              <a:defRPr sz="788" b="0">
                <a:solidFill>
                  <a:schemeClr val="bg2"/>
                </a:solidFill>
              </a:defRPr>
            </a:lvl1pPr>
          </a:lstStyle>
          <a:p>
            <a:pPr lvl="0"/>
            <a:r>
              <a:rPr lang="en-US" dirty="0"/>
              <a:t>Leo Gordon, MD</a:t>
            </a:r>
          </a:p>
        </p:txBody>
      </p:sp>
      <p:sp>
        <p:nvSpPr>
          <p:cNvPr id="13" name="Text Placeholder 10">
            <a:extLst>
              <a:ext uri="{FF2B5EF4-FFF2-40B4-BE49-F238E27FC236}">
                <a16:creationId xmlns:a16="http://schemas.microsoft.com/office/drawing/2014/main" id="{1375081D-10EE-2546-825E-A5637DAEA748}"/>
              </a:ext>
            </a:extLst>
          </p:cNvPr>
          <p:cNvSpPr>
            <a:spLocks noGrp="1"/>
          </p:cNvSpPr>
          <p:nvPr>
            <p:ph type="body" sz="quarter" idx="12" hasCustomPrompt="1"/>
          </p:nvPr>
        </p:nvSpPr>
        <p:spPr>
          <a:xfrm>
            <a:off x="1364271" y="4747459"/>
            <a:ext cx="3056770" cy="151817"/>
          </a:xfrm>
        </p:spPr>
        <p:txBody>
          <a:bodyPr tIns="0" bIns="0"/>
          <a:lstStyle>
            <a:lvl1pPr marL="0" indent="0">
              <a:buFontTx/>
              <a:buNone/>
              <a:defRPr sz="900" b="1">
                <a:solidFill>
                  <a:schemeClr val="bg2"/>
                </a:solidFill>
              </a:defRPr>
            </a:lvl1pPr>
          </a:lstStyle>
          <a:p>
            <a:pPr lvl="0"/>
            <a:r>
              <a:rPr lang="en-US" dirty="0"/>
              <a:t>Marginal Zone Lymphoma	</a:t>
            </a:r>
          </a:p>
        </p:txBody>
      </p:sp>
      <p:sp>
        <p:nvSpPr>
          <p:cNvPr id="14" name="Slide Number Placeholder 2">
            <a:extLst>
              <a:ext uri="{FF2B5EF4-FFF2-40B4-BE49-F238E27FC236}">
                <a16:creationId xmlns:a16="http://schemas.microsoft.com/office/drawing/2014/main" id="{BEC9998D-760B-8643-B466-AA1FE3977622}"/>
              </a:ext>
            </a:extLst>
          </p:cNvPr>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lvl1pPr algn="ctr">
              <a:defRPr sz="1050">
                <a:solidFill>
                  <a:schemeClr val="accent3"/>
                </a:solidFill>
                <a:latin typeface="Calibri"/>
                <a:cs typeface="Calibri"/>
              </a:defRPr>
            </a:lvl1pPr>
          </a:lstStyle>
          <a:p>
            <a:fld id="{52DF0245-2CA1-6445-9E71-A40071F6548D}" type="slidenum">
              <a:rPr lang="en-US" smtClean="0"/>
              <a:pPr/>
              <a:t>‹#›</a:t>
            </a:fld>
            <a:endParaRPr lang="en-US"/>
          </a:p>
        </p:txBody>
      </p:sp>
      <p:cxnSp>
        <p:nvCxnSpPr>
          <p:cNvPr id="16" name="Straight Connector 15">
            <a:extLst>
              <a:ext uri="{FF2B5EF4-FFF2-40B4-BE49-F238E27FC236}">
                <a16:creationId xmlns:a16="http://schemas.microsoft.com/office/drawing/2014/main" id="{B56D95EE-7F41-CE48-9333-F3B46CDF6244}"/>
              </a:ext>
            </a:extLst>
          </p:cNvPr>
          <p:cNvCxnSpPr>
            <a:cxnSpLocks/>
          </p:cNvCxnSpPr>
          <p:nvPr userDrawn="1"/>
        </p:nvCxnSpPr>
        <p:spPr bwMode="auto">
          <a:xfrm>
            <a:off x="1364930" y="4750258"/>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099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3" name="Content Placeholder 2"/>
          <p:cNvSpPr>
            <a:spLocks noGrp="1"/>
          </p:cNvSpPr>
          <p:nvPr>
            <p:ph sz="half" idx="1"/>
          </p:nvPr>
        </p:nvSpPr>
        <p:spPr>
          <a:xfrm>
            <a:off x="576263" y="1047750"/>
            <a:ext cx="4024312" cy="3664744"/>
          </a:xfrm>
        </p:spPr>
        <p:txBody>
          <a:bodyPr/>
          <a:lstStyle>
            <a:lvl1pPr>
              <a:defRPr sz="1500" b="1">
                <a:solidFill>
                  <a:schemeClr val="bg2"/>
                </a:solidFill>
              </a:defRPr>
            </a:lvl1pPr>
            <a:lvl2pPr>
              <a:defRPr sz="1350" b="0">
                <a:solidFill>
                  <a:schemeClr val="bg2"/>
                </a:solidFill>
              </a:defRPr>
            </a:lvl2pPr>
            <a:lvl3pPr>
              <a:defRPr sz="1200" b="0">
                <a:solidFill>
                  <a:schemeClr val="bg2"/>
                </a:solidFill>
              </a:defRPr>
            </a:lvl3pPr>
            <a:lvl4pPr>
              <a:defRPr sz="1350" b="0">
                <a:solidFill>
                  <a:schemeClr val="bg2"/>
                </a:solidFill>
                <a:effectLst/>
                <a:latin typeface="+mj-lt"/>
              </a:defRPr>
            </a:lvl4pPr>
            <a:lvl5pPr>
              <a:defRPr sz="1350" b="0">
                <a:solidFill>
                  <a:schemeClr val="bg2"/>
                </a:solidFill>
                <a:effectLst/>
                <a:latin typeface="+mj-lt"/>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11" name="Content Placeholder 2">
            <a:extLst>
              <a:ext uri="{FF2B5EF4-FFF2-40B4-BE49-F238E27FC236}">
                <a16:creationId xmlns:a16="http://schemas.microsoft.com/office/drawing/2014/main" id="{CCE54EA9-462F-2645-A9BE-9B19F56CBF96}"/>
              </a:ext>
            </a:extLst>
          </p:cNvPr>
          <p:cNvSpPr>
            <a:spLocks noGrp="1"/>
          </p:cNvSpPr>
          <p:nvPr>
            <p:ph sz="half" idx="10"/>
          </p:nvPr>
        </p:nvSpPr>
        <p:spPr>
          <a:xfrm>
            <a:off x="4666125" y="1047750"/>
            <a:ext cx="4024312" cy="3664744"/>
          </a:xfrm>
        </p:spPr>
        <p:txBody>
          <a:bodyPr/>
          <a:lstStyle>
            <a:lvl1pPr>
              <a:defRPr sz="1500" b="1">
                <a:solidFill>
                  <a:schemeClr val="bg2"/>
                </a:solidFill>
              </a:defRPr>
            </a:lvl1pPr>
            <a:lvl2pPr>
              <a:defRPr sz="1350" b="0">
                <a:solidFill>
                  <a:schemeClr val="bg2"/>
                </a:solidFill>
              </a:defRPr>
            </a:lvl2pPr>
            <a:lvl3pPr>
              <a:defRPr sz="1200" b="0">
                <a:solidFill>
                  <a:schemeClr val="bg2"/>
                </a:solidFill>
              </a:defRPr>
            </a:lvl3pPr>
            <a:lvl4pPr>
              <a:defRPr sz="1350" b="0">
                <a:solidFill>
                  <a:schemeClr val="bg2"/>
                </a:solidFill>
                <a:effectLst/>
                <a:latin typeface="+mj-lt"/>
              </a:defRPr>
            </a:lvl4pPr>
            <a:lvl5pPr>
              <a:defRPr sz="1350" b="0">
                <a:solidFill>
                  <a:schemeClr val="bg2"/>
                </a:solidFill>
                <a:effectLst/>
                <a:latin typeface="+mj-lt"/>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id="{8241D35F-6FE4-1543-B070-694189FBAF35}"/>
              </a:ext>
            </a:extLst>
          </p:cNvPr>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lvl1pPr algn="ctr">
              <a:defRPr sz="1050">
                <a:solidFill>
                  <a:schemeClr val="accent3"/>
                </a:solidFill>
                <a:latin typeface="Calibri"/>
                <a:cs typeface="Calibri"/>
              </a:defRPr>
            </a:lvl1pPr>
          </a:lstStyle>
          <a:p>
            <a:fld id="{52DF0245-2CA1-6445-9E71-A40071F6548D}" type="slidenum">
              <a:rPr lang="en-US" smtClean="0"/>
              <a:pPr/>
              <a:t>‹#›</a:t>
            </a:fld>
            <a:endParaRPr lang="en-US"/>
          </a:p>
        </p:txBody>
      </p:sp>
      <p:sp>
        <p:nvSpPr>
          <p:cNvPr id="14" name="Text Placeholder 10">
            <a:extLst>
              <a:ext uri="{FF2B5EF4-FFF2-40B4-BE49-F238E27FC236}">
                <a16:creationId xmlns:a16="http://schemas.microsoft.com/office/drawing/2014/main" id="{5B22882E-B2B2-8F4F-BF5C-9D4DF1EE079A}"/>
              </a:ext>
            </a:extLst>
          </p:cNvPr>
          <p:cNvSpPr>
            <a:spLocks noGrp="1"/>
          </p:cNvSpPr>
          <p:nvPr>
            <p:ph type="body" sz="quarter" idx="11"/>
          </p:nvPr>
        </p:nvSpPr>
        <p:spPr>
          <a:xfrm>
            <a:off x="36723" y="4825096"/>
            <a:ext cx="1788186" cy="139571"/>
          </a:xfrm>
        </p:spPr>
        <p:txBody>
          <a:bodyPr tIns="0" bIns="0"/>
          <a:lstStyle>
            <a:lvl1pPr marL="0" indent="0" algn="r">
              <a:buFontTx/>
              <a:buNone/>
              <a:defRPr sz="788" b="0">
                <a:solidFill>
                  <a:schemeClr val="accent3"/>
                </a:solidFill>
              </a:defRPr>
            </a:lvl1pPr>
          </a:lstStyle>
          <a:p>
            <a:pPr lvl="0"/>
            <a:r>
              <a:rPr lang="en-US" dirty="0"/>
              <a:t>Edit Master text</a:t>
            </a:r>
          </a:p>
        </p:txBody>
      </p:sp>
      <p:sp>
        <p:nvSpPr>
          <p:cNvPr id="15" name="Text Placeholder 10">
            <a:extLst>
              <a:ext uri="{FF2B5EF4-FFF2-40B4-BE49-F238E27FC236}">
                <a16:creationId xmlns:a16="http://schemas.microsoft.com/office/drawing/2014/main" id="{C04026D7-DFB0-D043-8DDF-DA853C997F3E}"/>
              </a:ext>
            </a:extLst>
          </p:cNvPr>
          <p:cNvSpPr>
            <a:spLocks noGrp="1"/>
          </p:cNvSpPr>
          <p:nvPr>
            <p:ph type="body" sz="quarter" idx="12"/>
          </p:nvPr>
        </p:nvSpPr>
        <p:spPr>
          <a:xfrm>
            <a:off x="1824909" y="4976797"/>
            <a:ext cx="3056770" cy="151817"/>
          </a:xfrm>
        </p:spPr>
        <p:txBody>
          <a:bodyPr tIns="0" bIns="0"/>
          <a:lstStyle>
            <a:lvl1pPr marL="0" indent="0">
              <a:buFontTx/>
              <a:buNone/>
              <a:defRPr sz="788" b="0">
                <a:solidFill>
                  <a:schemeClr val="bg2"/>
                </a:solidFill>
              </a:defRPr>
            </a:lvl1pPr>
          </a:lstStyle>
          <a:p>
            <a:pPr lvl="0"/>
            <a:r>
              <a:rPr lang="en-US" dirty="0"/>
              <a:t>Edit Master text</a:t>
            </a:r>
          </a:p>
        </p:txBody>
      </p:sp>
      <p:sp>
        <p:nvSpPr>
          <p:cNvPr id="16" name="Text Placeholder 10">
            <a:extLst>
              <a:ext uri="{FF2B5EF4-FFF2-40B4-BE49-F238E27FC236}">
                <a16:creationId xmlns:a16="http://schemas.microsoft.com/office/drawing/2014/main" id="{E17F0EE9-FB76-4B45-9E42-6BF469880CE6}"/>
              </a:ext>
            </a:extLst>
          </p:cNvPr>
          <p:cNvSpPr>
            <a:spLocks noGrp="1"/>
          </p:cNvSpPr>
          <p:nvPr>
            <p:ph type="body" sz="quarter" idx="13"/>
          </p:nvPr>
        </p:nvSpPr>
        <p:spPr>
          <a:xfrm>
            <a:off x="1824909" y="4823086"/>
            <a:ext cx="3056770" cy="151817"/>
          </a:xfrm>
        </p:spPr>
        <p:txBody>
          <a:bodyPr tIns="0" bIns="0"/>
          <a:lstStyle>
            <a:lvl1pPr marL="0" indent="0">
              <a:buFontTx/>
              <a:buNone/>
              <a:defRPr sz="900" b="1">
                <a:solidFill>
                  <a:schemeClr val="bg2"/>
                </a:solidFill>
              </a:defRPr>
            </a:lvl1pPr>
          </a:lstStyle>
          <a:p>
            <a:pPr lvl="0"/>
            <a:r>
              <a:rPr lang="en-US" dirty="0"/>
              <a:t>Edit Master text</a:t>
            </a:r>
          </a:p>
        </p:txBody>
      </p:sp>
      <p:cxnSp>
        <p:nvCxnSpPr>
          <p:cNvPr id="17" name="Straight Connector 16">
            <a:extLst>
              <a:ext uri="{FF2B5EF4-FFF2-40B4-BE49-F238E27FC236}">
                <a16:creationId xmlns:a16="http://schemas.microsoft.com/office/drawing/2014/main" id="{0AF10089-2D9D-1042-8F7D-FC495B5003A0}"/>
              </a:ext>
            </a:extLst>
          </p:cNvPr>
          <p:cNvCxnSpPr>
            <a:cxnSpLocks/>
          </p:cNvCxnSpPr>
          <p:nvPr userDrawn="1"/>
        </p:nvCxnSpPr>
        <p:spPr bwMode="auto">
          <a:xfrm>
            <a:off x="1825568" y="4825885"/>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428003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2450" y="230982"/>
            <a:ext cx="8229600" cy="741779"/>
          </a:xfrm>
        </p:spPr>
        <p:txBody>
          <a:bodyPr/>
          <a:lstStyle>
            <a:lvl1pPr>
              <a:defRPr>
                <a:solidFill>
                  <a:schemeClr val="bg2"/>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solidFill>
                  <a:schemeClr val="bg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C67F151A-3C77-7747-98D6-903E5045BF42}"/>
              </a:ext>
            </a:extLst>
          </p:cNvPr>
          <p:cNvSpPr>
            <a:spLocks noGrp="1"/>
          </p:cNvSpPr>
          <p:nvPr>
            <p:ph sz="half" idx="12"/>
          </p:nvPr>
        </p:nvSpPr>
        <p:spPr>
          <a:xfrm>
            <a:off x="457200" y="1631157"/>
            <a:ext cx="4046711" cy="3219320"/>
          </a:xfrm>
        </p:spPr>
        <p:txBody>
          <a:bodyPr/>
          <a:lstStyle>
            <a:lvl1pPr>
              <a:defRPr sz="1500" b="1">
                <a:solidFill>
                  <a:schemeClr val="bg2"/>
                </a:solidFill>
              </a:defRPr>
            </a:lvl1pPr>
            <a:lvl2pPr>
              <a:defRPr sz="1350" b="0">
                <a:solidFill>
                  <a:schemeClr val="bg2"/>
                </a:solidFill>
              </a:defRPr>
            </a:lvl2pPr>
            <a:lvl3pPr>
              <a:defRPr sz="1200" b="0">
                <a:solidFill>
                  <a:schemeClr val="bg2"/>
                </a:solidFill>
              </a:defRPr>
            </a:lvl3pPr>
            <a:lvl4pPr>
              <a:defRPr sz="1350" b="0">
                <a:solidFill>
                  <a:schemeClr val="bg2"/>
                </a:solidFill>
                <a:effectLst/>
                <a:latin typeface="+mj-lt"/>
              </a:defRPr>
            </a:lvl4pPr>
            <a:lvl5pPr>
              <a:defRPr sz="1350" b="0">
                <a:solidFill>
                  <a:schemeClr val="bg2"/>
                </a:solidFill>
                <a:effectLst/>
                <a:latin typeface="+mj-lt"/>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12" name="Content Placeholder 2">
            <a:extLst>
              <a:ext uri="{FF2B5EF4-FFF2-40B4-BE49-F238E27FC236}">
                <a16:creationId xmlns:a16="http://schemas.microsoft.com/office/drawing/2014/main" id="{9926A393-5BCD-C64B-A22A-7DD0B957571F}"/>
              </a:ext>
            </a:extLst>
          </p:cNvPr>
          <p:cNvSpPr>
            <a:spLocks noGrp="1"/>
          </p:cNvSpPr>
          <p:nvPr>
            <p:ph sz="half" idx="13"/>
          </p:nvPr>
        </p:nvSpPr>
        <p:spPr>
          <a:xfrm>
            <a:off x="4638502" y="1631157"/>
            <a:ext cx="4048298" cy="3219320"/>
          </a:xfrm>
        </p:spPr>
        <p:txBody>
          <a:bodyPr/>
          <a:lstStyle>
            <a:lvl1pPr>
              <a:defRPr sz="1500" b="1">
                <a:solidFill>
                  <a:schemeClr val="bg2"/>
                </a:solidFill>
              </a:defRPr>
            </a:lvl1pPr>
            <a:lvl2pPr>
              <a:defRPr sz="1350" b="0">
                <a:solidFill>
                  <a:schemeClr val="bg2"/>
                </a:solidFill>
              </a:defRPr>
            </a:lvl2pPr>
            <a:lvl3pPr>
              <a:defRPr sz="1200" b="0">
                <a:solidFill>
                  <a:schemeClr val="bg2"/>
                </a:solidFill>
              </a:defRPr>
            </a:lvl3pPr>
            <a:lvl4pPr>
              <a:defRPr sz="1350" b="0">
                <a:solidFill>
                  <a:schemeClr val="bg2"/>
                </a:solidFill>
                <a:effectLst/>
                <a:latin typeface="+mj-lt"/>
              </a:defRPr>
            </a:lvl4pPr>
            <a:lvl5pPr>
              <a:defRPr sz="1350" b="0">
                <a:solidFill>
                  <a:schemeClr val="bg2"/>
                </a:solidFill>
                <a:effectLst/>
                <a:latin typeface="+mj-lt"/>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p:txBody>
      </p:sp>
      <p:sp>
        <p:nvSpPr>
          <p:cNvPr id="13" name="Slide Number Placeholder 2">
            <a:extLst>
              <a:ext uri="{FF2B5EF4-FFF2-40B4-BE49-F238E27FC236}">
                <a16:creationId xmlns:a16="http://schemas.microsoft.com/office/drawing/2014/main" id="{E79DB77B-DA89-DF4A-B76B-2E4F9A41A956}"/>
              </a:ext>
            </a:extLst>
          </p:cNvPr>
          <p:cNvSpPr txBox="1">
            <a:spLocks/>
          </p:cNvSpPr>
          <p:nvPr userDrawn="1"/>
        </p:nvSpPr>
        <p:spPr>
          <a:xfrm>
            <a:off x="36724" y="49730"/>
            <a:ext cx="530015" cy="217953"/>
          </a:xfrm>
          <a:prstGeom prst="rect">
            <a:avLst/>
          </a:prstGeom>
        </p:spPr>
        <p:txBody>
          <a:bodyPr vert="horz" lIns="68580" tIns="34290" rIns="68580" bIns="34290" rtlCol="0" anchor="ctr"/>
          <a:lstStyle>
            <a:defPPr>
              <a:defRPr lang="en-GB"/>
            </a:defPPr>
            <a:lvl1pPr algn="ctr" rtl="0" fontAlgn="base">
              <a:spcBef>
                <a:spcPct val="0"/>
              </a:spcBef>
              <a:spcAft>
                <a:spcPct val="0"/>
              </a:spcAft>
              <a:defRPr sz="1400" kern="1200">
                <a:solidFill>
                  <a:schemeClr val="accent3"/>
                </a:solidFill>
                <a:latin typeface="Calibri"/>
                <a:ea typeface="+mn-ea"/>
                <a:cs typeface="Calibri"/>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52DF0245-2CA1-6445-9E71-A40071F6548D}" type="slidenum">
              <a:rPr lang="en-US" sz="1050" smtClean="0"/>
              <a:pPr/>
              <a:t>‹#›</a:t>
            </a:fld>
            <a:endParaRPr lang="en-US" sz="1050"/>
          </a:p>
        </p:txBody>
      </p:sp>
      <p:sp>
        <p:nvSpPr>
          <p:cNvPr id="17" name="Text Placeholder 10">
            <a:extLst>
              <a:ext uri="{FF2B5EF4-FFF2-40B4-BE49-F238E27FC236}">
                <a16:creationId xmlns:a16="http://schemas.microsoft.com/office/drawing/2014/main" id="{26C98A4E-D49C-6E41-A211-DF8143341B83}"/>
              </a:ext>
            </a:extLst>
          </p:cNvPr>
          <p:cNvSpPr>
            <a:spLocks noGrp="1"/>
          </p:cNvSpPr>
          <p:nvPr>
            <p:ph type="body" sz="quarter" idx="10"/>
          </p:nvPr>
        </p:nvSpPr>
        <p:spPr>
          <a:xfrm>
            <a:off x="36723" y="4825096"/>
            <a:ext cx="1788186" cy="139571"/>
          </a:xfrm>
        </p:spPr>
        <p:txBody>
          <a:bodyPr tIns="0" bIns="0"/>
          <a:lstStyle>
            <a:lvl1pPr marL="0" indent="0" algn="r">
              <a:buFontTx/>
              <a:buNone/>
              <a:defRPr sz="788" b="0">
                <a:solidFill>
                  <a:schemeClr val="accent3"/>
                </a:solidFill>
              </a:defRPr>
            </a:lvl1pPr>
          </a:lstStyle>
          <a:p>
            <a:pPr lvl="0"/>
            <a:r>
              <a:rPr lang="en-US" dirty="0"/>
              <a:t>Edit Master text</a:t>
            </a:r>
          </a:p>
        </p:txBody>
      </p:sp>
      <p:sp>
        <p:nvSpPr>
          <p:cNvPr id="18" name="Text Placeholder 10">
            <a:extLst>
              <a:ext uri="{FF2B5EF4-FFF2-40B4-BE49-F238E27FC236}">
                <a16:creationId xmlns:a16="http://schemas.microsoft.com/office/drawing/2014/main" id="{C13B2F71-D06F-F746-8EE2-18BE5D79A653}"/>
              </a:ext>
            </a:extLst>
          </p:cNvPr>
          <p:cNvSpPr>
            <a:spLocks noGrp="1"/>
          </p:cNvSpPr>
          <p:nvPr>
            <p:ph type="body" sz="quarter" idx="11"/>
          </p:nvPr>
        </p:nvSpPr>
        <p:spPr>
          <a:xfrm>
            <a:off x="1824909" y="4976797"/>
            <a:ext cx="3056770" cy="151817"/>
          </a:xfrm>
        </p:spPr>
        <p:txBody>
          <a:bodyPr tIns="0" bIns="0"/>
          <a:lstStyle>
            <a:lvl1pPr marL="0" indent="0">
              <a:buFontTx/>
              <a:buNone/>
              <a:defRPr sz="788" b="0">
                <a:solidFill>
                  <a:schemeClr val="bg2"/>
                </a:solidFill>
              </a:defRPr>
            </a:lvl1pPr>
          </a:lstStyle>
          <a:p>
            <a:pPr lvl="0"/>
            <a:r>
              <a:rPr lang="en-US" dirty="0"/>
              <a:t>Edit Master text</a:t>
            </a:r>
          </a:p>
        </p:txBody>
      </p:sp>
      <p:sp>
        <p:nvSpPr>
          <p:cNvPr id="19" name="Text Placeholder 10">
            <a:extLst>
              <a:ext uri="{FF2B5EF4-FFF2-40B4-BE49-F238E27FC236}">
                <a16:creationId xmlns:a16="http://schemas.microsoft.com/office/drawing/2014/main" id="{07320799-6E7E-7740-A676-FFDFEA4EB7F5}"/>
              </a:ext>
            </a:extLst>
          </p:cNvPr>
          <p:cNvSpPr>
            <a:spLocks noGrp="1"/>
          </p:cNvSpPr>
          <p:nvPr>
            <p:ph type="body" sz="quarter" idx="14"/>
          </p:nvPr>
        </p:nvSpPr>
        <p:spPr>
          <a:xfrm>
            <a:off x="1824909" y="4823086"/>
            <a:ext cx="3056770" cy="151817"/>
          </a:xfrm>
        </p:spPr>
        <p:txBody>
          <a:bodyPr tIns="0" bIns="0"/>
          <a:lstStyle>
            <a:lvl1pPr marL="0" indent="0">
              <a:buFontTx/>
              <a:buNone/>
              <a:defRPr sz="900" b="1">
                <a:solidFill>
                  <a:schemeClr val="bg2"/>
                </a:solidFill>
              </a:defRPr>
            </a:lvl1pPr>
          </a:lstStyle>
          <a:p>
            <a:pPr lvl="0"/>
            <a:r>
              <a:rPr lang="en-US" dirty="0"/>
              <a:t>Edit Master text</a:t>
            </a:r>
          </a:p>
        </p:txBody>
      </p:sp>
      <p:cxnSp>
        <p:nvCxnSpPr>
          <p:cNvPr id="20" name="Straight Connector 19">
            <a:extLst>
              <a:ext uri="{FF2B5EF4-FFF2-40B4-BE49-F238E27FC236}">
                <a16:creationId xmlns:a16="http://schemas.microsoft.com/office/drawing/2014/main" id="{973A6AF0-9A0B-384E-A0EA-896BBC240DF7}"/>
              </a:ext>
            </a:extLst>
          </p:cNvPr>
          <p:cNvCxnSpPr>
            <a:cxnSpLocks/>
          </p:cNvCxnSpPr>
          <p:nvPr userDrawn="1"/>
        </p:nvCxnSpPr>
        <p:spPr bwMode="auto">
          <a:xfrm>
            <a:off x="1825568" y="4825885"/>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41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5788" y="202407"/>
            <a:ext cx="8012112" cy="770335"/>
          </a:xfrm>
        </p:spPr>
        <p:txBody>
          <a:bodyPr/>
          <a:lstStyle/>
          <a:p>
            <a:r>
              <a:rPr lang="en-US"/>
              <a:t>Click to edit Master title style</a:t>
            </a:r>
            <a:endParaRPr lang="en-US" dirty="0"/>
          </a:p>
        </p:txBody>
      </p:sp>
      <p:sp>
        <p:nvSpPr>
          <p:cNvPr id="7" name="Slide Number Placeholder 2">
            <a:extLst>
              <a:ext uri="{FF2B5EF4-FFF2-40B4-BE49-F238E27FC236}">
                <a16:creationId xmlns:a16="http://schemas.microsoft.com/office/drawing/2014/main" id="{487BABB4-5D2F-D049-8293-6D72731F7275}"/>
              </a:ext>
            </a:extLst>
          </p:cNvPr>
          <p:cNvSpPr txBox="1">
            <a:spLocks/>
          </p:cNvSpPr>
          <p:nvPr userDrawn="1"/>
        </p:nvSpPr>
        <p:spPr>
          <a:xfrm>
            <a:off x="36724" y="49730"/>
            <a:ext cx="530015" cy="217953"/>
          </a:xfrm>
          <a:prstGeom prst="rect">
            <a:avLst/>
          </a:prstGeom>
        </p:spPr>
        <p:txBody>
          <a:bodyPr vert="horz" lIns="68580" tIns="34290" rIns="68580" bIns="34290" rtlCol="0" anchor="ctr"/>
          <a:lstStyle>
            <a:defPPr>
              <a:defRPr lang="en-GB"/>
            </a:defPPr>
            <a:lvl1pPr algn="ctr" rtl="0" fontAlgn="base">
              <a:spcBef>
                <a:spcPct val="0"/>
              </a:spcBef>
              <a:spcAft>
                <a:spcPct val="0"/>
              </a:spcAft>
              <a:defRPr sz="1400" kern="1200">
                <a:solidFill>
                  <a:schemeClr val="accent3"/>
                </a:solidFill>
                <a:latin typeface="Calibri"/>
                <a:ea typeface="+mn-ea"/>
                <a:cs typeface="Calibri"/>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52DF0245-2CA1-6445-9E71-A40071F6548D}" type="slidenum">
              <a:rPr lang="en-US" sz="1050" smtClean="0"/>
              <a:pPr/>
              <a:t>‹#›</a:t>
            </a:fld>
            <a:endParaRPr lang="en-US" sz="1050"/>
          </a:p>
        </p:txBody>
      </p:sp>
      <p:sp>
        <p:nvSpPr>
          <p:cNvPr id="11" name="Text Placeholder 10">
            <a:extLst>
              <a:ext uri="{FF2B5EF4-FFF2-40B4-BE49-F238E27FC236}">
                <a16:creationId xmlns:a16="http://schemas.microsoft.com/office/drawing/2014/main" id="{FB03583B-4C63-AE41-A2C9-3E2746880EA0}"/>
              </a:ext>
            </a:extLst>
          </p:cNvPr>
          <p:cNvSpPr>
            <a:spLocks noGrp="1"/>
          </p:cNvSpPr>
          <p:nvPr>
            <p:ph type="body" sz="quarter" idx="10"/>
          </p:nvPr>
        </p:nvSpPr>
        <p:spPr>
          <a:xfrm>
            <a:off x="36723" y="4825096"/>
            <a:ext cx="1788186" cy="139571"/>
          </a:xfrm>
        </p:spPr>
        <p:txBody>
          <a:bodyPr tIns="0" bIns="0"/>
          <a:lstStyle>
            <a:lvl1pPr marL="0" indent="0" algn="r">
              <a:buFontTx/>
              <a:buNone/>
              <a:defRPr sz="788" b="0">
                <a:solidFill>
                  <a:schemeClr val="accent3"/>
                </a:solidFill>
              </a:defRPr>
            </a:lvl1pPr>
          </a:lstStyle>
          <a:p>
            <a:pPr lvl="0"/>
            <a:r>
              <a:rPr lang="en-US" dirty="0"/>
              <a:t>Edit Master text</a:t>
            </a:r>
          </a:p>
        </p:txBody>
      </p:sp>
      <p:sp>
        <p:nvSpPr>
          <p:cNvPr id="12" name="Text Placeholder 10">
            <a:extLst>
              <a:ext uri="{FF2B5EF4-FFF2-40B4-BE49-F238E27FC236}">
                <a16:creationId xmlns:a16="http://schemas.microsoft.com/office/drawing/2014/main" id="{AC579C17-3010-7C46-9138-1EF7AA789F79}"/>
              </a:ext>
            </a:extLst>
          </p:cNvPr>
          <p:cNvSpPr>
            <a:spLocks noGrp="1"/>
          </p:cNvSpPr>
          <p:nvPr>
            <p:ph type="body" sz="quarter" idx="11"/>
          </p:nvPr>
        </p:nvSpPr>
        <p:spPr>
          <a:xfrm>
            <a:off x="1824909" y="4976797"/>
            <a:ext cx="3056770" cy="151817"/>
          </a:xfrm>
        </p:spPr>
        <p:txBody>
          <a:bodyPr tIns="0" bIns="0"/>
          <a:lstStyle>
            <a:lvl1pPr marL="0" indent="0">
              <a:buFontTx/>
              <a:buNone/>
              <a:defRPr sz="788" b="0">
                <a:solidFill>
                  <a:schemeClr val="bg2"/>
                </a:solidFill>
              </a:defRPr>
            </a:lvl1pPr>
          </a:lstStyle>
          <a:p>
            <a:pPr lvl="0"/>
            <a:r>
              <a:rPr lang="en-US" dirty="0"/>
              <a:t>Edit Master text</a:t>
            </a:r>
          </a:p>
        </p:txBody>
      </p:sp>
      <p:sp>
        <p:nvSpPr>
          <p:cNvPr id="13" name="Text Placeholder 10">
            <a:extLst>
              <a:ext uri="{FF2B5EF4-FFF2-40B4-BE49-F238E27FC236}">
                <a16:creationId xmlns:a16="http://schemas.microsoft.com/office/drawing/2014/main" id="{A2616A28-2EDB-6048-8957-11092779EBA9}"/>
              </a:ext>
            </a:extLst>
          </p:cNvPr>
          <p:cNvSpPr>
            <a:spLocks noGrp="1"/>
          </p:cNvSpPr>
          <p:nvPr>
            <p:ph type="body" sz="quarter" idx="12"/>
          </p:nvPr>
        </p:nvSpPr>
        <p:spPr>
          <a:xfrm>
            <a:off x="1824909" y="4823086"/>
            <a:ext cx="3056770" cy="151817"/>
          </a:xfrm>
        </p:spPr>
        <p:txBody>
          <a:bodyPr tIns="0" bIns="0"/>
          <a:lstStyle>
            <a:lvl1pPr marL="0" indent="0">
              <a:buFontTx/>
              <a:buNone/>
              <a:defRPr sz="900" b="1">
                <a:solidFill>
                  <a:schemeClr val="bg2"/>
                </a:solidFill>
              </a:defRPr>
            </a:lvl1pPr>
          </a:lstStyle>
          <a:p>
            <a:pPr lvl="0"/>
            <a:r>
              <a:rPr lang="en-US" dirty="0"/>
              <a:t>Edit Master text</a:t>
            </a:r>
          </a:p>
        </p:txBody>
      </p:sp>
      <p:cxnSp>
        <p:nvCxnSpPr>
          <p:cNvPr id="14" name="Straight Connector 13">
            <a:extLst>
              <a:ext uri="{FF2B5EF4-FFF2-40B4-BE49-F238E27FC236}">
                <a16:creationId xmlns:a16="http://schemas.microsoft.com/office/drawing/2014/main" id="{278C4F01-BFA3-214D-9E51-F28E81DD0575}"/>
              </a:ext>
            </a:extLst>
          </p:cNvPr>
          <p:cNvCxnSpPr>
            <a:cxnSpLocks/>
          </p:cNvCxnSpPr>
          <p:nvPr userDrawn="1"/>
        </p:nvCxnSpPr>
        <p:spPr bwMode="auto">
          <a:xfrm>
            <a:off x="1825568" y="4825885"/>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041454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13D572AB-143A-9F49-B96D-0A9DC4247D01}"/>
              </a:ext>
            </a:extLst>
          </p:cNvPr>
          <p:cNvSpPr txBox="1">
            <a:spLocks/>
          </p:cNvSpPr>
          <p:nvPr userDrawn="1"/>
        </p:nvSpPr>
        <p:spPr>
          <a:xfrm>
            <a:off x="36724" y="49730"/>
            <a:ext cx="530015" cy="217953"/>
          </a:xfrm>
          <a:prstGeom prst="rect">
            <a:avLst/>
          </a:prstGeom>
        </p:spPr>
        <p:txBody>
          <a:bodyPr vert="horz" lIns="68580" tIns="34290" rIns="68580" bIns="34290" rtlCol="0" anchor="ctr"/>
          <a:lstStyle>
            <a:defPPr>
              <a:defRPr lang="en-GB"/>
            </a:defPPr>
            <a:lvl1pPr algn="ctr" rtl="0" fontAlgn="base">
              <a:spcBef>
                <a:spcPct val="0"/>
              </a:spcBef>
              <a:spcAft>
                <a:spcPct val="0"/>
              </a:spcAft>
              <a:defRPr sz="1400" kern="1200">
                <a:solidFill>
                  <a:schemeClr val="accent3"/>
                </a:solidFill>
                <a:latin typeface="Calibri"/>
                <a:ea typeface="+mn-ea"/>
                <a:cs typeface="Calibri"/>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52DF0245-2CA1-6445-9E71-A40071F6548D}" type="slidenum">
              <a:rPr lang="en-US" sz="1050" smtClean="0"/>
              <a:pPr/>
              <a:t>‹#›</a:t>
            </a:fld>
            <a:endParaRPr lang="en-US" sz="1050"/>
          </a:p>
        </p:txBody>
      </p:sp>
      <p:sp>
        <p:nvSpPr>
          <p:cNvPr id="10" name="Text Placeholder 10">
            <a:extLst>
              <a:ext uri="{FF2B5EF4-FFF2-40B4-BE49-F238E27FC236}">
                <a16:creationId xmlns:a16="http://schemas.microsoft.com/office/drawing/2014/main" id="{EF4ADDA9-86A3-2642-B16C-C08308CA2589}"/>
              </a:ext>
            </a:extLst>
          </p:cNvPr>
          <p:cNvSpPr>
            <a:spLocks noGrp="1"/>
          </p:cNvSpPr>
          <p:nvPr>
            <p:ph type="body" sz="quarter" idx="10"/>
          </p:nvPr>
        </p:nvSpPr>
        <p:spPr>
          <a:xfrm>
            <a:off x="36723" y="4825096"/>
            <a:ext cx="1788186" cy="139571"/>
          </a:xfrm>
        </p:spPr>
        <p:txBody>
          <a:bodyPr tIns="0" bIns="0"/>
          <a:lstStyle>
            <a:lvl1pPr marL="0" indent="0" algn="r">
              <a:buFontTx/>
              <a:buNone/>
              <a:defRPr sz="788" b="0">
                <a:solidFill>
                  <a:schemeClr val="accent3"/>
                </a:solidFill>
              </a:defRPr>
            </a:lvl1pPr>
          </a:lstStyle>
          <a:p>
            <a:pPr lvl="0"/>
            <a:r>
              <a:rPr lang="en-US" dirty="0"/>
              <a:t>Edit Master text</a:t>
            </a:r>
          </a:p>
        </p:txBody>
      </p:sp>
      <p:sp>
        <p:nvSpPr>
          <p:cNvPr id="11" name="Text Placeholder 10">
            <a:extLst>
              <a:ext uri="{FF2B5EF4-FFF2-40B4-BE49-F238E27FC236}">
                <a16:creationId xmlns:a16="http://schemas.microsoft.com/office/drawing/2014/main" id="{8C81F3D4-D41D-EB45-8C16-05A19943DC3D}"/>
              </a:ext>
            </a:extLst>
          </p:cNvPr>
          <p:cNvSpPr>
            <a:spLocks noGrp="1"/>
          </p:cNvSpPr>
          <p:nvPr>
            <p:ph type="body" sz="quarter" idx="11"/>
          </p:nvPr>
        </p:nvSpPr>
        <p:spPr>
          <a:xfrm>
            <a:off x="1824909" y="4976797"/>
            <a:ext cx="3056770" cy="151817"/>
          </a:xfrm>
        </p:spPr>
        <p:txBody>
          <a:bodyPr tIns="0" bIns="0"/>
          <a:lstStyle>
            <a:lvl1pPr marL="0" indent="0">
              <a:buFontTx/>
              <a:buNone/>
              <a:defRPr sz="788" b="0">
                <a:solidFill>
                  <a:schemeClr val="bg2"/>
                </a:solidFill>
              </a:defRPr>
            </a:lvl1pPr>
          </a:lstStyle>
          <a:p>
            <a:pPr lvl="0"/>
            <a:r>
              <a:rPr lang="en-US" dirty="0"/>
              <a:t>Edit Master text</a:t>
            </a:r>
          </a:p>
        </p:txBody>
      </p:sp>
      <p:sp>
        <p:nvSpPr>
          <p:cNvPr id="12" name="Text Placeholder 10">
            <a:extLst>
              <a:ext uri="{FF2B5EF4-FFF2-40B4-BE49-F238E27FC236}">
                <a16:creationId xmlns:a16="http://schemas.microsoft.com/office/drawing/2014/main" id="{261A51EE-3454-C74E-843F-F00B5BD1386D}"/>
              </a:ext>
            </a:extLst>
          </p:cNvPr>
          <p:cNvSpPr>
            <a:spLocks noGrp="1"/>
          </p:cNvSpPr>
          <p:nvPr>
            <p:ph type="body" sz="quarter" idx="12"/>
          </p:nvPr>
        </p:nvSpPr>
        <p:spPr>
          <a:xfrm>
            <a:off x="1824909" y="4823086"/>
            <a:ext cx="3056770" cy="151817"/>
          </a:xfrm>
        </p:spPr>
        <p:txBody>
          <a:bodyPr tIns="0" bIns="0"/>
          <a:lstStyle>
            <a:lvl1pPr marL="0" indent="0">
              <a:buFontTx/>
              <a:buNone/>
              <a:defRPr sz="900" b="1">
                <a:solidFill>
                  <a:schemeClr val="bg2"/>
                </a:solidFill>
              </a:defRPr>
            </a:lvl1pPr>
          </a:lstStyle>
          <a:p>
            <a:pPr lvl="0"/>
            <a:r>
              <a:rPr lang="en-US" dirty="0"/>
              <a:t>Edit Master text</a:t>
            </a:r>
          </a:p>
        </p:txBody>
      </p:sp>
      <p:cxnSp>
        <p:nvCxnSpPr>
          <p:cNvPr id="13" name="Straight Connector 12">
            <a:extLst>
              <a:ext uri="{FF2B5EF4-FFF2-40B4-BE49-F238E27FC236}">
                <a16:creationId xmlns:a16="http://schemas.microsoft.com/office/drawing/2014/main" id="{2209B0B2-55B6-3147-9D04-6626DA61D94C}"/>
              </a:ext>
            </a:extLst>
          </p:cNvPr>
          <p:cNvCxnSpPr>
            <a:cxnSpLocks/>
          </p:cNvCxnSpPr>
          <p:nvPr userDrawn="1"/>
        </p:nvCxnSpPr>
        <p:spPr bwMode="auto">
          <a:xfrm>
            <a:off x="1825568" y="4825885"/>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7157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0F97E-30B5-174C-AA02-9AFFF20C9226}"/>
              </a:ext>
            </a:extLst>
          </p:cNvPr>
          <p:cNvSpPr>
            <a:spLocks noGrp="1"/>
          </p:cNvSpPr>
          <p:nvPr>
            <p:ph type="title"/>
          </p:nvPr>
        </p:nvSpPr>
        <p:spPr/>
        <p:txBody>
          <a:bodyPr/>
          <a:lstStyle/>
          <a:p>
            <a:r>
              <a:rPr lang="en-US"/>
              <a:t>Click to edit Master title style</a:t>
            </a:r>
          </a:p>
        </p:txBody>
      </p:sp>
      <p:sp>
        <p:nvSpPr>
          <p:cNvPr id="8" name="Slide Number Placeholder 2">
            <a:extLst>
              <a:ext uri="{FF2B5EF4-FFF2-40B4-BE49-F238E27FC236}">
                <a16:creationId xmlns:a16="http://schemas.microsoft.com/office/drawing/2014/main" id="{D69285D3-80D4-F042-8BEA-DA931DD7B849}"/>
              </a:ext>
            </a:extLst>
          </p:cNvPr>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lvl1pPr algn="ctr">
              <a:defRPr sz="1050">
                <a:solidFill>
                  <a:schemeClr val="accent3"/>
                </a:solidFill>
                <a:latin typeface="Calibri"/>
                <a:cs typeface="Calibri"/>
              </a:defRPr>
            </a:lvl1pPr>
          </a:lstStyle>
          <a:p>
            <a:fld id="{52DF0245-2CA1-6445-9E71-A40071F6548D}" type="slidenum">
              <a:rPr lang="en-US" smtClean="0"/>
              <a:pPr/>
              <a:t>‹#›</a:t>
            </a:fld>
            <a:endParaRPr lang="en-US"/>
          </a:p>
        </p:txBody>
      </p:sp>
      <p:sp>
        <p:nvSpPr>
          <p:cNvPr id="12" name="Text Placeholder 10">
            <a:extLst>
              <a:ext uri="{FF2B5EF4-FFF2-40B4-BE49-F238E27FC236}">
                <a16:creationId xmlns:a16="http://schemas.microsoft.com/office/drawing/2014/main" id="{17AB003A-650C-5640-BD33-DD51AF79A346}"/>
              </a:ext>
            </a:extLst>
          </p:cNvPr>
          <p:cNvSpPr>
            <a:spLocks noGrp="1"/>
          </p:cNvSpPr>
          <p:nvPr>
            <p:ph type="body" sz="quarter" idx="10"/>
          </p:nvPr>
        </p:nvSpPr>
        <p:spPr>
          <a:xfrm>
            <a:off x="36723" y="4825096"/>
            <a:ext cx="1788186" cy="139571"/>
          </a:xfrm>
        </p:spPr>
        <p:txBody>
          <a:bodyPr tIns="0" bIns="0"/>
          <a:lstStyle>
            <a:lvl1pPr marL="0" indent="0" algn="r">
              <a:buFontTx/>
              <a:buNone/>
              <a:defRPr sz="788" b="0">
                <a:solidFill>
                  <a:schemeClr val="accent3"/>
                </a:solidFill>
              </a:defRPr>
            </a:lvl1pPr>
          </a:lstStyle>
          <a:p>
            <a:pPr lvl="0"/>
            <a:r>
              <a:rPr lang="en-US" dirty="0"/>
              <a:t>Edit Master text</a:t>
            </a:r>
          </a:p>
        </p:txBody>
      </p:sp>
      <p:sp>
        <p:nvSpPr>
          <p:cNvPr id="13" name="Text Placeholder 10">
            <a:extLst>
              <a:ext uri="{FF2B5EF4-FFF2-40B4-BE49-F238E27FC236}">
                <a16:creationId xmlns:a16="http://schemas.microsoft.com/office/drawing/2014/main" id="{C4D867A9-B2AA-4841-959E-1679550F998A}"/>
              </a:ext>
            </a:extLst>
          </p:cNvPr>
          <p:cNvSpPr>
            <a:spLocks noGrp="1"/>
          </p:cNvSpPr>
          <p:nvPr>
            <p:ph type="body" sz="quarter" idx="11"/>
          </p:nvPr>
        </p:nvSpPr>
        <p:spPr>
          <a:xfrm>
            <a:off x="1824909" y="4976797"/>
            <a:ext cx="3056770" cy="151817"/>
          </a:xfrm>
        </p:spPr>
        <p:txBody>
          <a:bodyPr tIns="0" bIns="0"/>
          <a:lstStyle>
            <a:lvl1pPr marL="0" indent="0">
              <a:buFontTx/>
              <a:buNone/>
              <a:defRPr sz="788" b="0">
                <a:solidFill>
                  <a:schemeClr val="bg2"/>
                </a:solidFill>
              </a:defRPr>
            </a:lvl1pPr>
          </a:lstStyle>
          <a:p>
            <a:pPr lvl="0"/>
            <a:r>
              <a:rPr lang="en-US" dirty="0"/>
              <a:t>Edit Master text</a:t>
            </a:r>
          </a:p>
        </p:txBody>
      </p:sp>
      <p:sp>
        <p:nvSpPr>
          <p:cNvPr id="14" name="Text Placeholder 10">
            <a:extLst>
              <a:ext uri="{FF2B5EF4-FFF2-40B4-BE49-F238E27FC236}">
                <a16:creationId xmlns:a16="http://schemas.microsoft.com/office/drawing/2014/main" id="{36F492C7-FC9F-534F-9777-044E826A0676}"/>
              </a:ext>
            </a:extLst>
          </p:cNvPr>
          <p:cNvSpPr>
            <a:spLocks noGrp="1"/>
          </p:cNvSpPr>
          <p:nvPr>
            <p:ph type="body" sz="quarter" idx="12"/>
          </p:nvPr>
        </p:nvSpPr>
        <p:spPr>
          <a:xfrm>
            <a:off x="1824909" y="4823086"/>
            <a:ext cx="3056770" cy="151817"/>
          </a:xfrm>
        </p:spPr>
        <p:txBody>
          <a:bodyPr tIns="0" bIns="0"/>
          <a:lstStyle>
            <a:lvl1pPr marL="0" indent="0">
              <a:buFontTx/>
              <a:buNone/>
              <a:defRPr sz="900" b="1">
                <a:solidFill>
                  <a:schemeClr val="bg2"/>
                </a:solidFill>
              </a:defRPr>
            </a:lvl1pPr>
          </a:lstStyle>
          <a:p>
            <a:pPr lvl="0"/>
            <a:r>
              <a:rPr lang="en-US" dirty="0"/>
              <a:t>Edit Master text</a:t>
            </a:r>
          </a:p>
        </p:txBody>
      </p:sp>
      <p:cxnSp>
        <p:nvCxnSpPr>
          <p:cNvPr id="15" name="Straight Connector 14">
            <a:extLst>
              <a:ext uri="{FF2B5EF4-FFF2-40B4-BE49-F238E27FC236}">
                <a16:creationId xmlns:a16="http://schemas.microsoft.com/office/drawing/2014/main" id="{36BF6B71-15E5-5445-A312-7277977C0B90}"/>
              </a:ext>
            </a:extLst>
          </p:cNvPr>
          <p:cNvCxnSpPr>
            <a:cxnSpLocks/>
          </p:cNvCxnSpPr>
          <p:nvPr userDrawn="1"/>
        </p:nvCxnSpPr>
        <p:spPr bwMode="auto">
          <a:xfrm>
            <a:off x="1825568" y="4825885"/>
            <a:ext cx="0" cy="277564"/>
          </a:xfrm>
          <a:prstGeom prst="line">
            <a:avLst/>
          </a:prstGeom>
          <a:ln w="28575">
            <a:headEnd type="none" w="med" len="med"/>
            <a:tailEnd type="none" w="med" len="med"/>
          </a:ln>
          <a:extLst>
            <a:ext uri="{AF507438-7753-43e0-B8FC-AC1667EBCBE1}">
              <a14:hiddenEffects xmlns="" xmlns:a14="http://schemas.microsoft.com/office/drawing/2010/main">
                <a:effectLst>
                  <a:outerShdw dist="35921" dir="2700000" algn="ctr" rotWithShape="0">
                    <a:schemeClr val="bg2"/>
                  </a:outerShdw>
                </a:effectLst>
              </a14:hiddenEffects>
            </a:ext>
          </a:extLst>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8928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1EA38B-6422-BB4D-944C-0E76D262B76A}" type="datetimeFigureOut">
              <a:rPr lang="en-US" smtClean="0"/>
              <a:t>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B439D-B5ED-5E45-BF97-832DA791350F}" type="slidenum">
              <a:rPr lang="en-US" smtClean="0"/>
              <a:t>‹#›</a:t>
            </a:fld>
            <a:endParaRPr lang="en-US"/>
          </a:p>
        </p:txBody>
      </p:sp>
    </p:spTree>
    <p:extLst>
      <p:ext uri="{BB962C8B-B14F-4D97-AF65-F5344CB8AC3E}">
        <p14:creationId xmlns:p14="http://schemas.microsoft.com/office/powerpoint/2010/main" val="162733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076" name="Rectangle 4"/>
          <p:cNvSpPr>
            <a:spLocks noGrp="1" noChangeArrowheads="1"/>
          </p:cNvSpPr>
          <p:nvPr>
            <p:ph type="title"/>
          </p:nvPr>
        </p:nvSpPr>
        <p:spPr bwMode="auto">
          <a:xfrm>
            <a:off x="566738" y="202407"/>
            <a:ext cx="8012112" cy="7703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51077" name="Rectangle 5"/>
          <p:cNvSpPr>
            <a:spLocks noGrp="1" noChangeArrowheads="1"/>
          </p:cNvSpPr>
          <p:nvPr>
            <p:ph type="body" idx="1"/>
          </p:nvPr>
        </p:nvSpPr>
        <p:spPr bwMode="auto">
          <a:xfrm>
            <a:off x="576263" y="1047751"/>
            <a:ext cx="8018462" cy="3564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051097" name="Line 25"/>
          <p:cNvSpPr>
            <a:spLocks noChangeShapeType="1"/>
          </p:cNvSpPr>
          <p:nvPr userDrawn="1"/>
        </p:nvSpPr>
        <p:spPr bwMode="auto">
          <a:xfrm flipH="1">
            <a:off x="567492" y="1001558"/>
            <a:ext cx="8576508"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 name="Group 8">
            <a:extLst>
              <a:ext uri="{FF2B5EF4-FFF2-40B4-BE49-F238E27FC236}">
                <a16:creationId xmlns:a16="http://schemas.microsoft.com/office/drawing/2014/main" id="{75794C36-267F-3148-88E7-B0C7BB67C94B}"/>
              </a:ext>
            </a:extLst>
          </p:cNvPr>
          <p:cNvGrpSpPr/>
          <p:nvPr userDrawn="1"/>
        </p:nvGrpSpPr>
        <p:grpSpPr>
          <a:xfrm rot="17372250">
            <a:off x="265189" y="4069266"/>
            <a:ext cx="1055549" cy="1308252"/>
            <a:chOff x="7063530" y="5015209"/>
            <a:chExt cx="2080469" cy="1933907"/>
          </a:xfrm>
        </p:grpSpPr>
        <p:pic>
          <p:nvPicPr>
            <p:cNvPr id="10" name="Content Placeholder 5">
              <a:extLst>
                <a:ext uri="{FF2B5EF4-FFF2-40B4-BE49-F238E27FC236}">
                  <a16:creationId xmlns:a16="http://schemas.microsoft.com/office/drawing/2014/main" id="{23A68049-230B-E841-A3E7-A40BA53F174C}"/>
                </a:ext>
              </a:extLst>
            </p:cNvPr>
            <p:cNvPicPr>
              <a:picLocks noChangeAspect="1"/>
            </p:cNvPicPr>
            <p:nvPr/>
          </p:nvPicPr>
          <p:blipFill rotWithShape="1">
            <a:blip r:embed="rId19">
              <a:alphaModFix amt="50000"/>
              <a:extLst>
                <a:ext uri="{28A0092B-C50C-407E-A947-70E740481C1C}">
                  <a14:useLocalDpi xmlns:a14="http://schemas.microsoft.com/office/drawing/2010/main" val="0"/>
                </a:ext>
              </a:extLst>
            </a:blip>
            <a:srcRect l="50382" t="34149"/>
            <a:stretch/>
          </p:blipFill>
          <p:spPr bwMode="auto">
            <a:xfrm>
              <a:off x="7508146" y="5095746"/>
              <a:ext cx="1635853" cy="1853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riangle 10">
              <a:extLst>
                <a:ext uri="{FF2B5EF4-FFF2-40B4-BE49-F238E27FC236}">
                  <a16:creationId xmlns:a16="http://schemas.microsoft.com/office/drawing/2014/main" id="{D611247B-0F27-D744-8CC5-5511E2F0403E}"/>
                </a:ext>
              </a:extLst>
            </p:cNvPr>
            <p:cNvSpPr/>
            <p:nvPr/>
          </p:nvSpPr>
          <p:spPr bwMode="auto">
            <a:xfrm rot="10800000">
              <a:off x="7063530" y="5015209"/>
              <a:ext cx="1132513" cy="1410756"/>
            </a:xfrm>
            <a:prstGeom prst="triangle">
              <a:avLst/>
            </a:prstGeom>
            <a:solidFill>
              <a:schemeClr val="tx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350" b="0" i="0" u="none" strike="noStrike" cap="none" normalizeH="0" baseline="0">
                <a:ln>
                  <a:noFill/>
                </a:ln>
                <a:solidFill>
                  <a:schemeClr val="tx1"/>
                </a:solidFill>
                <a:effectLst/>
                <a:latin typeface="Arial" charset="0"/>
              </a:endParaRPr>
            </a:p>
          </p:txBody>
        </p:sp>
      </p:grpSp>
      <p:sp>
        <p:nvSpPr>
          <p:cNvPr id="3" name="Slide Number Placeholder 2"/>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lvl1pPr algn="ctr">
              <a:defRPr sz="1050">
                <a:solidFill>
                  <a:schemeClr val="accent3"/>
                </a:solidFill>
                <a:latin typeface="Calibri"/>
                <a:cs typeface="Calibri"/>
              </a:defRPr>
            </a:lvl1pPr>
          </a:lstStyle>
          <a:p>
            <a:fld id="{52DF0245-2CA1-6445-9E71-A40071F6548D}" type="slidenum">
              <a:rPr lang="en-US" smtClean="0"/>
              <a:pPr/>
              <a:t>‹#›</a:t>
            </a:fld>
            <a:endParaRPr lang="en-US"/>
          </a:p>
        </p:txBody>
      </p:sp>
      <p:pic>
        <p:nvPicPr>
          <p:cNvPr id="2" name="Picture 1">
            <a:extLst>
              <a:ext uri="{FF2B5EF4-FFF2-40B4-BE49-F238E27FC236}">
                <a16:creationId xmlns:a16="http://schemas.microsoft.com/office/drawing/2014/main" id="{AAC06FBC-92A7-9649-9CD2-B51A5E4F01D6}"/>
              </a:ext>
            </a:extLst>
          </p:cNvPr>
          <p:cNvPicPr>
            <a:picLocks noChangeAspect="1"/>
          </p:cNvPicPr>
          <p:nvPr userDrawn="1"/>
        </p:nvPicPr>
        <p:blipFill rotWithShape="1">
          <a:blip r:embed="rId20"/>
          <a:srcRect l="40325" t="-542" b="-1"/>
          <a:stretch/>
        </p:blipFill>
        <p:spPr>
          <a:xfrm>
            <a:off x="6579219" y="4780220"/>
            <a:ext cx="2343305" cy="267256"/>
          </a:xfrm>
          <a:prstGeom prst="rect">
            <a:avLst/>
          </a:prstGeom>
        </p:spPr>
      </p:pic>
      <p:sp>
        <p:nvSpPr>
          <p:cNvPr id="12" name="Text Placeholder 10">
            <a:extLst>
              <a:ext uri="{FF2B5EF4-FFF2-40B4-BE49-F238E27FC236}">
                <a16:creationId xmlns:a16="http://schemas.microsoft.com/office/drawing/2014/main" id="{EB893FB6-B567-954B-AB10-E5CEC311FC70}"/>
              </a:ext>
            </a:extLst>
          </p:cNvPr>
          <p:cNvSpPr txBox="1">
            <a:spLocks/>
          </p:cNvSpPr>
          <p:nvPr userDrawn="1"/>
        </p:nvSpPr>
        <p:spPr>
          <a:xfrm>
            <a:off x="115625" y="4749469"/>
            <a:ext cx="1248646" cy="149807"/>
          </a:xfrm>
          <a:prstGeom prst="rect">
            <a:avLst/>
          </a:prstGeom>
        </p:spPr>
        <p:txBody>
          <a:bodyPr tIns="0" bIns="0"/>
          <a:lstStyle>
            <a:lvl1pPr marL="0" indent="0" algn="r" rtl="0" eaLnBrk="1" fontAlgn="base" hangingPunct="1">
              <a:spcBef>
                <a:spcPts val="0"/>
              </a:spcBef>
              <a:spcAft>
                <a:spcPts val="450"/>
              </a:spcAft>
              <a:buClr>
                <a:schemeClr val="accent3"/>
              </a:buClr>
              <a:buSzPct val="125000"/>
              <a:buFontTx/>
              <a:buNone/>
              <a:defRPr sz="788" b="0">
                <a:solidFill>
                  <a:schemeClr val="accent3"/>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kern="0"/>
              <a:t>December 8, 2021</a:t>
            </a:r>
            <a:endParaRPr lang="en-US" kern="0" dirty="0"/>
          </a:p>
        </p:txBody>
      </p:sp>
      <p:sp>
        <p:nvSpPr>
          <p:cNvPr id="13" name="Text Placeholder 10">
            <a:extLst>
              <a:ext uri="{FF2B5EF4-FFF2-40B4-BE49-F238E27FC236}">
                <a16:creationId xmlns:a16="http://schemas.microsoft.com/office/drawing/2014/main" id="{C4484CC7-CDC5-A14C-8EFF-6A6AEFBE060C}"/>
              </a:ext>
            </a:extLst>
          </p:cNvPr>
          <p:cNvSpPr txBox="1">
            <a:spLocks/>
          </p:cNvSpPr>
          <p:nvPr userDrawn="1"/>
        </p:nvSpPr>
        <p:spPr>
          <a:xfrm>
            <a:off x="1364271" y="4901170"/>
            <a:ext cx="3056770" cy="151817"/>
          </a:xfrm>
          <a:prstGeom prst="rect">
            <a:avLst/>
          </a:prstGeom>
        </p:spPr>
        <p:txBody>
          <a:bodyPr tIns="0" bIns="0"/>
          <a:lstStyle>
            <a:lvl1pPr marL="0" indent="0" algn="l" rtl="0" eaLnBrk="1" fontAlgn="base" hangingPunct="1">
              <a:spcBef>
                <a:spcPts val="0"/>
              </a:spcBef>
              <a:spcAft>
                <a:spcPts val="450"/>
              </a:spcAft>
              <a:buClr>
                <a:schemeClr val="accent3"/>
              </a:buClr>
              <a:buSzPct val="125000"/>
              <a:buFontTx/>
              <a:buNone/>
              <a:defRPr sz="788"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kern="0"/>
              <a:t>Leo Gordon, MD</a:t>
            </a:r>
            <a:endParaRPr lang="en-US" kern="0" dirty="0"/>
          </a:p>
        </p:txBody>
      </p:sp>
      <p:sp>
        <p:nvSpPr>
          <p:cNvPr id="14" name="Text Placeholder 10">
            <a:extLst>
              <a:ext uri="{FF2B5EF4-FFF2-40B4-BE49-F238E27FC236}">
                <a16:creationId xmlns:a16="http://schemas.microsoft.com/office/drawing/2014/main" id="{3B7D2A19-FDDA-4143-A5ED-21E70C4417C3}"/>
              </a:ext>
            </a:extLst>
          </p:cNvPr>
          <p:cNvSpPr txBox="1">
            <a:spLocks/>
          </p:cNvSpPr>
          <p:nvPr userDrawn="1"/>
        </p:nvSpPr>
        <p:spPr>
          <a:xfrm>
            <a:off x="1364271" y="4747459"/>
            <a:ext cx="3056770" cy="151817"/>
          </a:xfrm>
          <a:prstGeom prst="rect">
            <a:avLst/>
          </a:prstGeom>
        </p:spPr>
        <p:txBody>
          <a:bodyPr tIns="0" bIns="0"/>
          <a:lstStyle>
            <a:lvl1pPr marL="0" indent="0" algn="l" rtl="0" eaLnBrk="1" fontAlgn="base" hangingPunct="1">
              <a:spcBef>
                <a:spcPts val="0"/>
              </a:spcBef>
              <a:spcAft>
                <a:spcPts val="450"/>
              </a:spcAft>
              <a:buClr>
                <a:schemeClr val="accent3"/>
              </a:buClr>
              <a:buSzPct val="125000"/>
              <a:buFontTx/>
              <a:buNone/>
              <a:defRPr sz="900" b="1">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kern="0"/>
              <a:t>Marginal Zone Lymphoma	</a:t>
            </a:r>
            <a:endParaRPr lang="en-US" kern="0" dirty="0"/>
          </a:p>
        </p:txBody>
      </p:sp>
    </p:spTree>
  </p:cSld>
  <p:clrMap bg1="dk2" tx1="lt1" bg2="dk1" tx2="lt2" accent1="accent1" accent2="accent2" accent3="accent3" accent4="accent4" accent5="accent5" accent6="accent6" hlink="hlink" folHlink="folHlink"/>
  <p:sldLayoutIdLst>
    <p:sldLayoutId id="2147483702" r:id="rId1"/>
    <p:sldLayoutId id="2147483653" r:id="rId2"/>
    <p:sldLayoutId id="2147483654" r:id="rId3"/>
    <p:sldLayoutId id="2147483656" r:id="rId4"/>
    <p:sldLayoutId id="2147483657" r:id="rId5"/>
    <p:sldLayoutId id="2147483658" r:id="rId6"/>
    <p:sldLayoutId id="2147483659" r:id="rId7"/>
    <p:sldLayoutId id="2147483700"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ftr="0" dt="0"/>
  <p:txStyles>
    <p:titleStyle>
      <a:lvl1pPr algn="l" rtl="0" eaLnBrk="1" fontAlgn="base" hangingPunct="1">
        <a:lnSpc>
          <a:spcPct val="90000"/>
        </a:lnSpc>
        <a:spcBef>
          <a:spcPct val="0"/>
        </a:spcBef>
        <a:spcAft>
          <a:spcPct val="0"/>
        </a:spcAft>
        <a:defRPr sz="2100" b="1" i="0">
          <a:solidFill>
            <a:schemeClr val="bg2"/>
          </a:solidFill>
          <a:latin typeface="+mj-lt"/>
          <a:ea typeface="+mj-ea"/>
          <a:cs typeface="Calibri"/>
        </a:defRPr>
      </a:lvl1pPr>
      <a:lvl2pPr algn="l" rtl="0" eaLnBrk="1" fontAlgn="base" hangingPunct="1">
        <a:lnSpc>
          <a:spcPct val="90000"/>
        </a:lnSpc>
        <a:spcBef>
          <a:spcPct val="0"/>
        </a:spcBef>
        <a:spcAft>
          <a:spcPct val="0"/>
        </a:spcAft>
        <a:defRPr sz="2550" b="1">
          <a:solidFill>
            <a:schemeClr val="bg2"/>
          </a:solidFill>
          <a:latin typeface="Arial" charset="0"/>
        </a:defRPr>
      </a:lvl2pPr>
      <a:lvl3pPr algn="l" rtl="0" eaLnBrk="1" fontAlgn="base" hangingPunct="1">
        <a:lnSpc>
          <a:spcPct val="90000"/>
        </a:lnSpc>
        <a:spcBef>
          <a:spcPct val="0"/>
        </a:spcBef>
        <a:spcAft>
          <a:spcPct val="0"/>
        </a:spcAft>
        <a:defRPr sz="2550" b="1">
          <a:solidFill>
            <a:schemeClr val="bg2"/>
          </a:solidFill>
          <a:latin typeface="Arial" charset="0"/>
        </a:defRPr>
      </a:lvl3pPr>
      <a:lvl4pPr algn="l" rtl="0" eaLnBrk="1" fontAlgn="base" hangingPunct="1">
        <a:lnSpc>
          <a:spcPct val="90000"/>
        </a:lnSpc>
        <a:spcBef>
          <a:spcPct val="0"/>
        </a:spcBef>
        <a:spcAft>
          <a:spcPct val="0"/>
        </a:spcAft>
        <a:defRPr sz="2550" b="1">
          <a:solidFill>
            <a:schemeClr val="bg2"/>
          </a:solidFill>
          <a:latin typeface="Arial" charset="0"/>
        </a:defRPr>
      </a:lvl4pPr>
      <a:lvl5pPr algn="l" rtl="0" eaLnBrk="1" fontAlgn="base" hangingPunct="1">
        <a:lnSpc>
          <a:spcPct val="90000"/>
        </a:lnSpc>
        <a:spcBef>
          <a:spcPct val="0"/>
        </a:spcBef>
        <a:spcAft>
          <a:spcPct val="0"/>
        </a:spcAft>
        <a:defRPr sz="2550" b="1">
          <a:solidFill>
            <a:schemeClr val="bg2"/>
          </a:solidFill>
          <a:latin typeface="Arial" charset="0"/>
        </a:defRPr>
      </a:lvl5pPr>
      <a:lvl6pPr marL="342900" algn="l" rtl="0" eaLnBrk="1" fontAlgn="base" hangingPunct="1">
        <a:lnSpc>
          <a:spcPct val="90000"/>
        </a:lnSpc>
        <a:spcBef>
          <a:spcPct val="0"/>
        </a:spcBef>
        <a:spcAft>
          <a:spcPct val="0"/>
        </a:spcAft>
        <a:defRPr sz="2550" b="1">
          <a:solidFill>
            <a:schemeClr val="bg2"/>
          </a:solidFill>
          <a:latin typeface="Arial" charset="0"/>
        </a:defRPr>
      </a:lvl6pPr>
      <a:lvl7pPr marL="685800" algn="l" rtl="0" eaLnBrk="1" fontAlgn="base" hangingPunct="1">
        <a:lnSpc>
          <a:spcPct val="90000"/>
        </a:lnSpc>
        <a:spcBef>
          <a:spcPct val="0"/>
        </a:spcBef>
        <a:spcAft>
          <a:spcPct val="0"/>
        </a:spcAft>
        <a:defRPr sz="2550" b="1">
          <a:solidFill>
            <a:schemeClr val="bg2"/>
          </a:solidFill>
          <a:latin typeface="Arial" charset="0"/>
        </a:defRPr>
      </a:lvl7pPr>
      <a:lvl8pPr marL="1028700" algn="l" rtl="0" eaLnBrk="1" fontAlgn="base" hangingPunct="1">
        <a:lnSpc>
          <a:spcPct val="90000"/>
        </a:lnSpc>
        <a:spcBef>
          <a:spcPct val="0"/>
        </a:spcBef>
        <a:spcAft>
          <a:spcPct val="0"/>
        </a:spcAft>
        <a:defRPr sz="2550" b="1">
          <a:solidFill>
            <a:schemeClr val="bg2"/>
          </a:solidFill>
          <a:latin typeface="Arial" charset="0"/>
        </a:defRPr>
      </a:lvl8pPr>
      <a:lvl9pPr marL="1371600" algn="l" rtl="0" eaLnBrk="1" fontAlgn="base" hangingPunct="1">
        <a:lnSpc>
          <a:spcPct val="90000"/>
        </a:lnSpc>
        <a:spcBef>
          <a:spcPct val="0"/>
        </a:spcBef>
        <a:spcAft>
          <a:spcPct val="0"/>
        </a:spcAft>
        <a:defRPr sz="2550" b="1">
          <a:solidFill>
            <a:schemeClr val="bg2"/>
          </a:solidFill>
          <a:latin typeface="Arial" charset="0"/>
        </a:defRPr>
      </a:lvl9pPr>
    </p:titleStyle>
    <p:bodyStyle>
      <a:lvl1pPr marL="257175" indent="-257175" algn="l" rtl="0" eaLnBrk="1" fontAlgn="base" hangingPunct="1">
        <a:spcBef>
          <a:spcPts val="0"/>
        </a:spcBef>
        <a:spcAft>
          <a:spcPts val="450"/>
        </a:spcAft>
        <a:buClr>
          <a:schemeClr val="accent3"/>
        </a:buClr>
        <a:buSzPct val="125000"/>
        <a:buFont typeface="Arial" panose="020B0604020202020204" pitchFamily="34" charset="0"/>
        <a:buChar char="•"/>
        <a:defRPr sz="1800"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rldefense.com/v3/__https:/click.mail.hematology.org/?qs=fc5eecfb3328cebb5138ae909e7cb7f3214bf10134a1219018cd42ce3ee32b7d7cb3e5197d4d487c81504f072d451b7c2380edeebd726bc840f537d01938fb33__;!!Dq0X2DkFhyF93HkjWTBQKhk!CChVOF1eJw1diK4KdDAG_di1OKCXbY3u1nMKuIbZ2ivHaU5anw_dipf-7HbTbo6mpzG8xWI$" TargetMode="External"/><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www.oncologycaseclinic.com/" TargetMode="Externa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oncologycaseclinic.com/" TargetMode="External"/><Relationship Id="rId2" Type="http://schemas.openxmlformats.org/officeDocument/2006/relationships/hyperlink" Target="https://cvent.me/8w42L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46057-6CF3-2542-A868-26143CB14AF8}"/>
              </a:ext>
            </a:extLst>
          </p:cNvPr>
          <p:cNvSpPr txBox="1"/>
          <p:nvPr/>
        </p:nvSpPr>
        <p:spPr>
          <a:xfrm>
            <a:off x="570674" y="3882327"/>
            <a:ext cx="3035832" cy="646331"/>
          </a:xfrm>
          <a:prstGeom prst="rect">
            <a:avLst/>
          </a:prstGeom>
          <a:noFill/>
        </p:spPr>
        <p:txBody>
          <a:bodyPr wrap="none" rtlCol="0">
            <a:spAutoFit/>
          </a:bodyPr>
          <a:lstStyle/>
          <a:p>
            <a:pPr algn="ctr"/>
            <a:r>
              <a:rPr lang="en-US" b="1" dirty="0">
                <a:solidFill>
                  <a:schemeClr val="accent3"/>
                </a:solidFill>
              </a:rPr>
              <a:t>Marginal Zone Lymphoma</a:t>
            </a:r>
          </a:p>
          <a:p>
            <a:pPr algn="ctr"/>
            <a:r>
              <a:rPr lang="en-US" b="1" dirty="0">
                <a:solidFill>
                  <a:schemeClr val="accent3"/>
                </a:solidFill>
              </a:rPr>
              <a:t>December 8, 2021</a:t>
            </a:r>
          </a:p>
        </p:txBody>
      </p:sp>
    </p:spTree>
    <p:extLst>
      <p:ext uri="{BB962C8B-B14F-4D97-AF65-F5344CB8AC3E}">
        <p14:creationId xmlns:p14="http://schemas.microsoft.com/office/powerpoint/2010/main" val="3862537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7235-909C-4DB1-8A58-9525F3204CB3}"/>
              </a:ext>
            </a:extLst>
          </p:cNvPr>
          <p:cNvSpPr>
            <a:spLocks noGrp="1"/>
          </p:cNvSpPr>
          <p:nvPr>
            <p:ph type="title"/>
          </p:nvPr>
        </p:nvSpPr>
        <p:spPr/>
        <p:txBody>
          <a:bodyPr/>
          <a:lstStyle/>
          <a:p>
            <a:r>
              <a:rPr lang="en-US" dirty="0"/>
              <a:t>Pre-Assessment Question 1</a:t>
            </a:r>
          </a:p>
        </p:txBody>
      </p:sp>
      <p:sp>
        <p:nvSpPr>
          <p:cNvPr id="3" name="Content Placeholder 2">
            <a:extLst>
              <a:ext uri="{FF2B5EF4-FFF2-40B4-BE49-F238E27FC236}">
                <a16:creationId xmlns:a16="http://schemas.microsoft.com/office/drawing/2014/main" id="{D231C121-CE61-4EE4-936B-A9166E837DA7}"/>
              </a:ext>
            </a:extLst>
          </p:cNvPr>
          <p:cNvSpPr>
            <a:spLocks noGrp="1"/>
          </p:cNvSpPr>
          <p:nvPr>
            <p:ph idx="1"/>
          </p:nvPr>
        </p:nvSpPr>
        <p:spPr/>
        <p:txBody>
          <a:bodyPr/>
          <a:lstStyle/>
          <a:p>
            <a:pPr marL="0" indent="0">
              <a:buNone/>
            </a:pPr>
            <a:r>
              <a:rPr lang="en-US" dirty="0"/>
              <a:t>Which form of marginal zone lymphoma (MZL) is most common?</a:t>
            </a:r>
          </a:p>
          <a:p>
            <a:pPr marL="342900" lvl="0" indent="-342900">
              <a:buFont typeface="+mj-lt"/>
              <a:buAutoNum type="arabicPeriod"/>
            </a:pPr>
            <a:r>
              <a:rPr lang="en-US" dirty="0"/>
              <a:t>Nodal MZL</a:t>
            </a:r>
          </a:p>
          <a:p>
            <a:pPr marL="342900" lvl="0" indent="-342900">
              <a:buFont typeface="+mj-lt"/>
              <a:buAutoNum type="arabicPeriod"/>
            </a:pPr>
            <a:r>
              <a:rPr lang="en-US" dirty="0"/>
              <a:t>Extra-modal MZL (MALT lymphoma)</a:t>
            </a:r>
          </a:p>
          <a:p>
            <a:pPr marL="342900" lvl="0" indent="-342900">
              <a:buFont typeface="+mj-lt"/>
              <a:buAutoNum type="arabicPeriod"/>
            </a:pPr>
            <a:r>
              <a:rPr lang="en-US" dirty="0"/>
              <a:t>Splenic MZL</a:t>
            </a:r>
          </a:p>
        </p:txBody>
      </p:sp>
      <p:sp>
        <p:nvSpPr>
          <p:cNvPr id="4" name="Text Placeholder 3">
            <a:extLst>
              <a:ext uri="{FF2B5EF4-FFF2-40B4-BE49-F238E27FC236}">
                <a16:creationId xmlns:a16="http://schemas.microsoft.com/office/drawing/2014/main" id="{E032E747-6941-47EF-974F-D57A14465F4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E13BA71-83E4-47BF-AA40-5923550E959E}"/>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8A39281B-8914-4DD1-BC7B-240F42931A97}"/>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35E73106-F070-4FA3-861E-E4C04F33113C}"/>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1829388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6A48-EBE8-4A69-881C-9B3D6FDCE496}"/>
              </a:ext>
            </a:extLst>
          </p:cNvPr>
          <p:cNvSpPr>
            <a:spLocks noGrp="1"/>
          </p:cNvSpPr>
          <p:nvPr>
            <p:ph type="title"/>
          </p:nvPr>
        </p:nvSpPr>
        <p:spPr/>
        <p:txBody>
          <a:bodyPr/>
          <a:lstStyle/>
          <a:p>
            <a:r>
              <a:rPr lang="en-US" dirty="0"/>
              <a:t>Pre-Assessment Question 2</a:t>
            </a:r>
          </a:p>
        </p:txBody>
      </p:sp>
      <p:sp>
        <p:nvSpPr>
          <p:cNvPr id="3" name="Content Placeholder 2">
            <a:extLst>
              <a:ext uri="{FF2B5EF4-FFF2-40B4-BE49-F238E27FC236}">
                <a16:creationId xmlns:a16="http://schemas.microsoft.com/office/drawing/2014/main" id="{CE22FC48-0EBD-4636-B95F-40DCE7269176}"/>
              </a:ext>
            </a:extLst>
          </p:cNvPr>
          <p:cNvSpPr>
            <a:spLocks noGrp="1"/>
          </p:cNvSpPr>
          <p:nvPr>
            <p:ph idx="1"/>
          </p:nvPr>
        </p:nvSpPr>
        <p:spPr/>
        <p:txBody>
          <a:bodyPr/>
          <a:lstStyle/>
          <a:p>
            <a:pPr marL="0" indent="0">
              <a:buNone/>
            </a:pPr>
            <a:r>
              <a:rPr lang="en-US" dirty="0"/>
              <a:t>In the AUGMENT study of lenalidomide plus rituximab (R</a:t>
            </a:r>
            <a:r>
              <a:rPr lang="en-US" baseline="30000" dirty="0"/>
              <a:t>2</a:t>
            </a:r>
            <a:r>
              <a:rPr lang="en-US" dirty="0"/>
              <a:t>) vs rituximab plus placebo in patients with relapsed/refractory indolent NHL, what was the overall response rate (ORR) observed with R</a:t>
            </a:r>
            <a:r>
              <a:rPr lang="en-US" baseline="30000" dirty="0"/>
              <a:t>2</a:t>
            </a:r>
            <a:r>
              <a:rPr lang="en-US" dirty="0"/>
              <a:t>?</a:t>
            </a:r>
          </a:p>
          <a:p>
            <a:pPr marL="342900" lvl="0" indent="-342900">
              <a:buFont typeface="+mj-lt"/>
              <a:buAutoNum type="arabicPeriod"/>
            </a:pPr>
            <a:r>
              <a:rPr lang="en-US" dirty="0"/>
              <a:t>~98%</a:t>
            </a:r>
          </a:p>
          <a:p>
            <a:pPr marL="342900" lvl="0" indent="-342900">
              <a:buFont typeface="+mj-lt"/>
              <a:buAutoNum type="arabicPeriod"/>
            </a:pPr>
            <a:r>
              <a:rPr lang="en-US" dirty="0"/>
              <a:t>~78%</a:t>
            </a:r>
          </a:p>
          <a:p>
            <a:pPr marL="342900" lvl="0" indent="-342900">
              <a:buFont typeface="+mj-lt"/>
              <a:buAutoNum type="arabicPeriod"/>
            </a:pPr>
            <a:r>
              <a:rPr lang="en-US" dirty="0"/>
              <a:t>~58%</a:t>
            </a:r>
          </a:p>
          <a:p>
            <a:pPr marL="342900" lvl="0" indent="-342900">
              <a:buFont typeface="+mj-lt"/>
              <a:buAutoNum type="arabicPeriod"/>
            </a:pPr>
            <a:r>
              <a:rPr lang="en-US" dirty="0"/>
              <a:t>~38% </a:t>
            </a:r>
          </a:p>
          <a:p>
            <a:pPr marL="0" indent="0">
              <a:buNone/>
            </a:pPr>
            <a:endParaRPr lang="en-US" dirty="0"/>
          </a:p>
        </p:txBody>
      </p:sp>
      <p:sp>
        <p:nvSpPr>
          <p:cNvPr id="4" name="Text Placeholder 3">
            <a:extLst>
              <a:ext uri="{FF2B5EF4-FFF2-40B4-BE49-F238E27FC236}">
                <a16:creationId xmlns:a16="http://schemas.microsoft.com/office/drawing/2014/main" id="{D27301DD-2F25-4674-B357-C699445009D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22E8542-A632-4860-8EC1-41529F9A428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1628B78E-FF73-4D9D-B2E3-F69309C19C9A}"/>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E53AB364-5066-45F7-AD0E-655111E5B769}"/>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3222121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4BF3-C97B-46B1-98E1-23B059038FB1}"/>
              </a:ext>
            </a:extLst>
          </p:cNvPr>
          <p:cNvSpPr>
            <a:spLocks noGrp="1"/>
          </p:cNvSpPr>
          <p:nvPr>
            <p:ph type="title"/>
          </p:nvPr>
        </p:nvSpPr>
        <p:spPr/>
        <p:txBody>
          <a:bodyPr/>
          <a:lstStyle/>
          <a:p>
            <a:r>
              <a:rPr lang="en-US" dirty="0"/>
              <a:t>Pre-Assessment Question 3</a:t>
            </a:r>
          </a:p>
        </p:txBody>
      </p:sp>
      <p:sp>
        <p:nvSpPr>
          <p:cNvPr id="3" name="Content Placeholder 2">
            <a:extLst>
              <a:ext uri="{FF2B5EF4-FFF2-40B4-BE49-F238E27FC236}">
                <a16:creationId xmlns:a16="http://schemas.microsoft.com/office/drawing/2014/main" id="{1CB3383E-6018-41FF-8689-F718FBD89473}"/>
              </a:ext>
            </a:extLst>
          </p:cNvPr>
          <p:cNvSpPr>
            <a:spLocks noGrp="1"/>
          </p:cNvSpPr>
          <p:nvPr>
            <p:ph idx="1"/>
          </p:nvPr>
        </p:nvSpPr>
        <p:spPr/>
        <p:txBody>
          <a:bodyPr/>
          <a:lstStyle/>
          <a:p>
            <a:pPr marL="0" indent="0">
              <a:buNone/>
            </a:pPr>
            <a:r>
              <a:rPr lang="en-US" dirty="0"/>
              <a:t>Which of the following PI3K inhibitors </a:t>
            </a:r>
            <a:r>
              <a:rPr lang="en-US"/>
              <a:t>is FDA approved </a:t>
            </a:r>
            <a:r>
              <a:rPr lang="en-US" dirty="0"/>
              <a:t>for patients with MZL?</a:t>
            </a:r>
          </a:p>
          <a:p>
            <a:pPr marL="342900" lvl="0" indent="-342900">
              <a:buFont typeface="+mj-lt"/>
              <a:buAutoNum type="arabicPeriod"/>
            </a:pPr>
            <a:r>
              <a:rPr lang="en-US" dirty="0" err="1"/>
              <a:t>Idelalisib</a:t>
            </a:r>
            <a:endParaRPr lang="en-US" dirty="0"/>
          </a:p>
          <a:p>
            <a:pPr marL="342900" lvl="0" indent="-342900">
              <a:buFont typeface="+mj-lt"/>
              <a:buAutoNum type="arabicPeriod"/>
            </a:pPr>
            <a:r>
              <a:rPr lang="en-US" dirty="0"/>
              <a:t>Duvelisib</a:t>
            </a:r>
          </a:p>
          <a:p>
            <a:pPr marL="342900" lvl="0" indent="-342900">
              <a:buFont typeface="+mj-lt"/>
              <a:buAutoNum type="arabicPeriod"/>
            </a:pPr>
            <a:r>
              <a:rPr lang="en-US" dirty="0" err="1"/>
              <a:t>Umbralisib</a:t>
            </a:r>
            <a:endParaRPr lang="en-US" dirty="0"/>
          </a:p>
          <a:p>
            <a:pPr marL="342900" lvl="0" indent="-342900">
              <a:buFont typeface="+mj-lt"/>
              <a:buAutoNum type="arabicPeriod"/>
            </a:pPr>
            <a:r>
              <a:rPr lang="en-US" dirty="0" err="1"/>
              <a:t>Alpelisib</a:t>
            </a:r>
            <a:r>
              <a:rPr lang="en-US" dirty="0"/>
              <a:t> </a:t>
            </a:r>
          </a:p>
          <a:p>
            <a:pPr marL="0" indent="0">
              <a:buNone/>
            </a:pPr>
            <a:endParaRPr lang="en-US" dirty="0"/>
          </a:p>
        </p:txBody>
      </p:sp>
      <p:sp>
        <p:nvSpPr>
          <p:cNvPr id="4" name="Text Placeholder 3">
            <a:extLst>
              <a:ext uri="{FF2B5EF4-FFF2-40B4-BE49-F238E27FC236}">
                <a16:creationId xmlns:a16="http://schemas.microsoft.com/office/drawing/2014/main" id="{E91638A9-0CBE-4494-B283-173C68D510F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24E44895-ED79-4C1F-A3EF-8C365BB2324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10B4C824-5D52-48BA-8EED-9CD1E9F71E55}"/>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3A54BBE2-1B7B-4793-9A7A-D465A92B59EC}"/>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469498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65724" y="1542553"/>
            <a:ext cx="3501400" cy="1105954"/>
          </a:xfrm>
        </p:spPr>
        <p:txBody>
          <a:bodyPr/>
          <a:lstStyle/>
          <a:p>
            <a:r>
              <a:rPr lang="en-US" sz="1800" b="1" dirty="0">
                <a:solidFill>
                  <a:schemeClr val="tx1"/>
                </a:solidFill>
                <a:latin typeface="Arial" panose="020B0604020202020204" pitchFamily="34" charset="0"/>
                <a:cs typeface="Arial" panose="020B0604020202020204" pitchFamily="34" charset="0"/>
              </a:rPr>
              <a:t>Marginal Zone Lymphoma</a:t>
            </a:r>
            <a:br>
              <a:rPr lang="en-US" dirty="0">
                <a:solidFill>
                  <a:srgbClr val="C00000"/>
                </a:solidFill>
              </a:rPr>
            </a:br>
            <a:endParaRPr lang="en-US" dirty="0">
              <a:solidFill>
                <a:srgbClr val="C00000"/>
              </a:solidFill>
            </a:endParaRPr>
          </a:p>
        </p:txBody>
      </p:sp>
      <p:sp>
        <p:nvSpPr>
          <p:cNvPr id="4" name="Subtitle 3"/>
          <p:cNvSpPr>
            <a:spLocks noGrp="1"/>
          </p:cNvSpPr>
          <p:nvPr>
            <p:ph type="subTitle" idx="1"/>
          </p:nvPr>
        </p:nvSpPr>
        <p:spPr>
          <a:xfrm>
            <a:off x="424991" y="2451418"/>
            <a:ext cx="3501400" cy="2560849"/>
          </a:xfrm>
        </p:spPr>
        <p:txBody>
          <a:bodyPr/>
          <a:lstStyle/>
          <a:p>
            <a:r>
              <a:rPr lang="en-US" sz="1600" b="1" dirty="0">
                <a:solidFill>
                  <a:schemeClr val="tx1"/>
                </a:solidFill>
              </a:rPr>
              <a:t>Leo I Gordon, MD</a:t>
            </a:r>
          </a:p>
          <a:p>
            <a:endParaRPr lang="en-US" sz="1200" b="1" dirty="0">
              <a:solidFill>
                <a:schemeClr val="tx1"/>
              </a:solidFill>
            </a:endParaRPr>
          </a:p>
          <a:p>
            <a:r>
              <a:rPr lang="en-US" sz="1200" b="1" dirty="0">
                <a:solidFill>
                  <a:schemeClr val="tx1"/>
                </a:solidFill>
              </a:rPr>
              <a:t>Abby and John Friend Professor of Cancer Research</a:t>
            </a:r>
            <a:br>
              <a:rPr lang="en-US" sz="1200" b="1" dirty="0">
                <a:solidFill>
                  <a:schemeClr val="tx1"/>
                </a:solidFill>
              </a:rPr>
            </a:br>
            <a:r>
              <a:rPr lang="en-US" sz="1200" b="1" dirty="0">
                <a:solidFill>
                  <a:schemeClr val="tx1"/>
                </a:solidFill>
              </a:rPr>
              <a:t>Professor in Medicine</a:t>
            </a:r>
            <a:br>
              <a:rPr lang="en-US" sz="1200" b="1" dirty="0">
                <a:solidFill>
                  <a:schemeClr val="tx1"/>
                </a:solidFill>
              </a:rPr>
            </a:br>
            <a:r>
              <a:rPr lang="en-US" sz="1200" b="1" dirty="0">
                <a:solidFill>
                  <a:schemeClr val="tx1"/>
                </a:solidFill>
              </a:rPr>
              <a:t>Co-Director Hematologic Malignancies Program</a:t>
            </a:r>
            <a:br>
              <a:rPr lang="en-US" sz="1200" b="1" dirty="0">
                <a:solidFill>
                  <a:schemeClr val="tx1"/>
                </a:solidFill>
              </a:rPr>
            </a:br>
            <a:r>
              <a:rPr lang="en-US" sz="1200" b="1" dirty="0">
                <a:solidFill>
                  <a:schemeClr val="tx1"/>
                </a:solidFill>
              </a:rPr>
              <a:t>Division of Hematology/Oncology</a:t>
            </a:r>
            <a:br>
              <a:rPr lang="en-US" sz="1200" b="1" dirty="0">
                <a:solidFill>
                  <a:schemeClr val="tx1"/>
                </a:solidFill>
              </a:rPr>
            </a:br>
            <a:r>
              <a:rPr lang="en-US" sz="1200" b="1" dirty="0">
                <a:solidFill>
                  <a:schemeClr val="tx1"/>
                </a:solidFill>
              </a:rPr>
              <a:t>Northwestern University Feinberg School of Medicine</a:t>
            </a:r>
            <a:br>
              <a:rPr lang="en-US" sz="1200" b="1" dirty="0">
                <a:solidFill>
                  <a:schemeClr val="tx1"/>
                </a:solidFill>
              </a:rPr>
            </a:br>
            <a:r>
              <a:rPr lang="en-US" sz="1200" b="1" dirty="0">
                <a:solidFill>
                  <a:schemeClr val="tx1"/>
                </a:solidFill>
              </a:rPr>
              <a:t>Robert H. Lurie Comprehensive Cancer Center of Northwestern University</a:t>
            </a:r>
            <a:br>
              <a:rPr lang="en-US" sz="1200" b="1" dirty="0">
                <a:solidFill>
                  <a:schemeClr val="tx1"/>
                </a:solidFill>
              </a:rPr>
            </a:br>
            <a:r>
              <a:rPr lang="en-US" sz="1200" b="1" dirty="0">
                <a:solidFill>
                  <a:schemeClr val="tx1"/>
                </a:solidFill>
              </a:rPr>
              <a:t>Medical Director of the John and Lillian Matthews Center for Cellular Therapy</a:t>
            </a:r>
          </a:p>
        </p:txBody>
      </p:sp>
    </p:spTree>
    <p:extLst>
      <p:ext uri="{BB962C8B-B14F-4D97-AF65-F5344CB8AC3E}">
        <p14:creationId xmlns:p14="http://schemas.microsoft.com/office/powerpoint/2010/main" val="16273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1CE729-13DB-D647-8D8C-86BDDE16CC2C}"/>
              </a:ext>
            </a:extLst>
          </p:cNvPr>
          <p:cNvSpPr>
            <a:spLocks noGrp="1"/>
          </p:cNvSpPr>
          <p:nvPr>
            <p:ph type="body" sz="quarter" idx="10"/>
          </p:nvPr>
        </p:nvSpPr>
        <p:spPr>
          <a:xfrm>
            <a:off x="455579" y="265217"/>
            <a:ext cx="7939859" cy="1365137"/>
          </a:xfrm>
        </p:spPr>
        <p:txBody>
          <a:bodyPr/>
          <a:lstStyle/>
          <a:p>
            <a:r>
              <a:rPr lang="en-US" dirty="0"/>
              <a:t>Marginal Zone Lymphoma</a:t>
            </a:r>
          </a:p>
        </p:txBody>
      </p:sp>
      <p:sp>
        <p:nvSpPr>
          <p:cNvPr id="4" name="Subtitle 2">
            <a:extLst>
              <a:ext uri="{FF2B5EF4-FFF2-40B4-BE49-F238E27FC236}">
                <a16:creationId xmlns:a16="http://schemas.microsoft.com/office/drawing/2014/main" id="{E839D484-1515-FF43-817A-E5937C48DC4D}"/>
              </a:ext>
            </a:extLst>
          </p:cNvPr>
          <p:cNvSpPr>
            <a:spLocks noGrp="1"/>
          </p:cNvSpPr>
          <p:nvPr>
            <p:ph type="body" sz="quarter" idx="11"/>
          </p:nvPr>
        </p:nvSpPr>
        <p:spPr/>
        <p:txBody>
          <a:bodyPr/>
          <a:lstStyle/>
          <a:p>
            <a:r>
              <a:rPr lang="en-US" b="1" dirty="0">
                <a:solidFill>
                  <a:schemeClr val="bg2"/>
                </a:solidFill>
              </a:rPr>
              <a:t>Leo I Gordon, MD</a:t>
            </a:r>
          </a:p>
          <a:p>
            <a:endParaRPr lang="en-US" dirty="0"/>
          </a:p>
        </p:txBody>
      </p:sp>
      <p:sp>
        <p:nvSpPr>
          <p:cNvPr id="5" name="Text Placeholder 3">
            <a:extLst>
              <a:ext uri="{FF2B5EF4-FFF2-40B4-BE49-F238E27FC236}">
                <a16:creationId xmlns:a16="http://schemas.microsoft.com/office/drawing/2014/main" id="{9BD2F908-3525-E746-A2DD-BB0FF6D89276}"/>
              </a:ext>
            </a:extLst>
          </p:cNvPr>
          <p:cNvSpPr txBox="1">
            <a:spLocks/>
          </p:cNvSpPr>
          <p:nvPr/>
        </p:nvSpPr>
        <p:spPr>
          <a:xfrm>
            <a:off x="457200" y="3287081"/>
            <a:ext cx="8229600" cy="755157"/>
          </a:xfrm>
          <a:prstGeom prst="rect">
            <a:avLst/>
          </a:prstGeom>
        </p:spPr>
        <p:txBody>
          <a:bodyPr/>
          <a:lstStyle>
            <a:lvl1pPr marL="257175" indent="-257175" algn="l" rtl="0" eaLnBrk="1" fontAlgn="base" hangingPunct="1">
              <a:spcBef>
                <a:spcPts val="0"/>
              </a:spcBef>
              <a:spcAft>
                <a:spcPts val="450"/>
              </a:spcAft>
              <a:buClr>
                <a:schemeClr val="accent3"/>
              </a:buClr>
              <a:buSzPct val="125000"/>
              <a:buFont typeface="Arial" panose="020B0604020202020204" pitchFamily="34" charset="0"/>
              <a:buChar char="•"/>
              <a:defRPr sz="1800"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b="1" kern="0" dirty="0"/>
              <a:t>Northwestern University Feinberg School of Medicine and the Robert H. Lurie Comprehensive Cancer Center</a:t>
            </a:r>
          </a:p>
        </p:txBody>
      </p:sp>
    </p:spTree>
    <p:extLst>
      <p:ext uri="{BB962C8B-B14F-4D97-AF65-F5344CB8AC3E}">
        <p14:creationId xmlns:p14="http://schemas.microsoft.com/office/powerpoint/2010/main" val="164003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7BC29AA-01CC-B149-BB74-6F6E512BA573}"/>
              </a:ext>
            </a:extLst>
          </p:cNvPr>
          <p:cNvSpPr>
            <a:spLocks noGrp="1"/>
          </p:cNvSpPr>
          <p:nvPr>
            <p:ph type="sldNum" sz="quarter" idx="4"/>
          </p:nvPr>
        </p:nvSpPr>
        <p:spPr/>
        <p:txBody>
          <a:bodyPr/>
          <a:lstStyle/>
          <a:p>
            <a:fld id="{52DF0245-2CA1-6445-9E71-A40071F6548D}" type="slidenum">
              <a:rPr lang="en-US" smtClean="0"/>
              <a:pPr/>
              <a:t>15</a:t>
            </a:fld>
            <a:endParaRPr lang="en-US"/>
          </a:p>
        </p:txBody>
      </p:sp>
      <p:sp>
        <p:nvSpPr>
          <p:cNvPr id="8" name="Title 3">
            <a:extLst>
              <a:ext uri="{FF2B5EF4-FFF2-40B4-BE49-F238E27FC236}">
                <a16:creationId xmlns:a16="http://schemas.microsoft.com/office/drawing/2014/main" id="{2A949A72-67C0-5546-B5DB-D565C61715BD}"/>
              </a:ext>
            </a:extLst>
          </p:cNvPr>
          <p:cNvSpPr>
            <a:spLocks noGrp="1"/>
          </p:cNvSpPr>
          <p:nvPr>
            <p:ph type="title"/>
          </p:nvPr>
        </p:nvSpPr>
        <p:spPr>
          <a:xfrm>
            <a:off x="565944" y="-108756"/>
            <a:ext cx="8012112" cy="770335"/>
          </a:xfrm>
        </p:spPr>
        <p:txBody>
          <a:bodyPr/>
          <a:lstStyle/>
          <a:p>
            <a:r>
              <a:rPr lang="en-US" b="1">
                <a:cs typeface="Calibri" panose="020F0502020204030204" pitchFamily="34" charset="0"/>
              </a:rPr>
              <a:t>MZL: Take Home Messages</a:t>
            </a:r>
          </a:p>
        </p:txBody>
      </p:sp>
      <p:sp>
        <p:nvSpPr>
          <p:cNvPr id="9" name="Content Placeholder 2">
            <a:extLst>
              <a:ext uri="{FF2B5EF4-FFF2-40B4-BE49-F238E27FC236}">
                <a16:creationId xmlns:a16="http://schemas.microsoft.com/office/drawing/2014/main" id="{4211294C-96A1-FD4A-9747-A069B73D0CDC}"/>
              </a:ext>
            </a:extLst>
          </p:cNvPr>
          <p:cNvSpPr>
            <a:spLocks noGrp="1"/>
          </p:cNvSpPr>
          <p:nvPr>
            <p:ph idx="1"/>
          </p:nvPr>
        </p:nvSpPr>
        <p:spPr>
          <a:xfrm>
            <a:off x="559594" y="1025211"/>
            <a:ext cx="8018462" cy="3834655"/>
          </a:xfrm>
        </p:spPr>
        <p:txBody>
          <a:bodyPr/>
          <a:lstStyle/>
          <a:p>
            <a:pPr>
              <a:spcAft>
                <a:spcPts val="0"/>
              </a:spcAft>
            </a:pPr>
            <a:r>
              <a:rPr lang="en-US" sz="1400" b="1" dirty="0">
                <a:cs typeface="Calibri" panose="020F0502020204030204" pitchFamily="34" charset="0"/>
              </a:rPr>
              <a:t>MZL are linked and overlap</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Antigen driven</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Infection associated</a:t>
            </a:r>
          </a:p>
          <a:p>
            <a:pPr marL="0" indent="0">
              <a:spcAft>
                <a:spcPts val="0"/>
              </a:spcAft>
              <a:buNone/>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t(11;18) (q21;q21), t(1;14)(p22;q32),  BCL10 and common path to NF-kB</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Treat HCV in SMZL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Splenectomy vs. rituximab in SMZL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Nodal and some Extra-nodal MZL could be treated like FL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PI3k inhibitors: Umbralisib FDA approved 2/5/2021</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CAR T therapy ZUMA 5</a:t>
            </a:r>
          </a:p>
          <a:p>
            <a:endParaRPr lang="en-US" dirty="0"/>
          </a:p>
        </p:txBody>
      </p:sp>
    </p:spTree>
    <p:extLst>
      <p:ext uri="{BB962C8B-B14F-4D97-AF65-F5344CB8AC3E}">
        <p14:creationId xmlns:p14="http://schemas.microsoft.com/office/powerpoint/2010/main" val="76199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8D6D75-B0A3-7745-B9A3-9AFE4C0CA2E7}"/>
              </a:ext>
            </a:extLst>
          </p:cNvPr>
          <p:cNvSpPr>
            <a:spLocks noGrp="1"/>
          </p:cNvSpPr>
          <p:nvPr>
            <p:ph type="body" sz="quarter" idx="10"/>
          </p:nvPr>
        </p:nvSpPr>
        <p:spPr/>
        <p:txBody>
          <a:bodyPr/>
          <a:lstStyle/>
          <a:p>
            <a:r>
              <a:rPr lang="en-US" dirty="0"/>
              <a:t>Diagnosis</a:t>
            </a:r>
          </a:p>
        </p:txBody>
      </p:sp>
      <p:sp>
        <p:nvSpPr>
          <p:cNvPr id="3" name="Text Placeholder 2">
            <a:extLst>
              <a:ext uri="{FF2B5EF4-FFF2-40B4-BE49-F238E27FC236}">
                <a16:creationId xmlns:a16="http://schemas.microsoft.com/office/drawing/2014/main" id="{B6282C47-D2F5-CE49-9504-80BC0463785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47140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a:xfrm>
            <a:off x="1758640" y="969120"/>
            <a:ext cx="6274420" cy="630667"/>
          </a:xfrm>
        </p:spPr>
        <p:txBody>
          <a:bodyPr>
            <a:normAutofit fontScale="90000"/>
          </a:bodyPr>
          <a:lstStyle/>
          <a:p>
            <a:pPr>
              <a:defRPr/>
            </a:pPr>
            <a:r>
              <a:rPr lang="en-US" sz="3000" b="1">
                <a:latin typeface="Calibri" charset="0"/>
                <a:cs typeface="+mj-cs"/>
              </a:rPr>
              <a:t>MZL: a group of related clinical entities</a:t>
            </a:r>
            <a:br>
              <a:rPr lang="en-US" sz="3000" b="1">
                <a:latin typeface="Calibri" charset="0"/>
                <a:cs typeface="+mj-cs"/>
              </a:rPr>
            </a:br>
            <a:br>
              <a:rPr lang="en-US" sz="3000" b="1">
                <a:latin typeface="Calibri" charset="0"/>
                <a:cs typeface="+mj-cs"/>
              </a:rPr>
            </a:br>
            <a:endParaRPr lang="en-US" sz="3000" b="1">
              <a:latin typeface="Calibri" charset="0"/>
              <a:cs typeface="+mj-cs"/>
            </a:endParaRPr>
          </a:p>
        </p:txBody>
      </p:sp>
      <p:sp>
        <p:nvSpPr>
          <p:cNvPr id="11267" name="Rectangle 4"/>
          <p:cNvSpPr>
            <a:spLocks noChangeArrowheads="1"/>
          </p:cNvSpPr>
          <p:nvPr/>
        </p:nvSpPr>
        <p:spPr bwMode="auto">
          <a:xfrm>
            <a:off x="1277541" y="-47599997"/>
            <a:ext cx="3618309" cy="5413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500"/>
              <a:t>Treatment and outcome of nodal NZL</a:t>
            </a:r>
          </a:p>
          <a:p>
            <a:pPr>
              <a:spcBef>
                <a:spcPct val="50000"/>
              </a:spcBef>
              <a:defRPr/>
            </a:pPr>
            <a:r>
              <a:rPr lang="en-US" sz="675"/>
              <a:t>SWOG retrospective survey of low-grade NHL patients uniformly treated with CHOP </a:t>
            </a:r>
          </a:p>
          <a:p>
            <a:pPr>
              <a:spcBef>
                <a:spcPct val="50000"/>
              </a:spcBef>
              <a:defRPr/>
            </a:pPr>
            <a:r>
              <a:rPr lang="en-US" sz="675"/>
              <a:t>	Nodal MZL 	Extranodal MZL (MALT lymphoma) </a:t>
            </a:r>
          </a:p>
          <a:p>
            <a:pPr>
              <a:spcBef>
                <a:spcPct val="50000"/>
              </a:spcBef>
              <a:defRPr/>
            </a:pPr>
            <a:r>
              <a:rPr lang="en-US" sz="675"/>
              <a:t>10-year survival 	53% 	21% </a:t>
            </a:r>
          </a:p>
          <a:p>
            <a:pPr>
              <a:spcBef>
                <a:spcPct val="50000"/>
              </a:spcBef>
              <a:defRPr/>
            </a:pPr>
            <a:endParaRPr lang="en-US" sz="675"/>
          </a:p>
          <a:p>
            <a:pPr>
              <a:spcBef>
                <a:spcPct val="50000"/>
              </a:spcBef>
              <a:defRPr/>
            </a:pPr>
            <a:r>
              <a:rPr lang="en-US" sz="675"/>
              <a:t>All nodal MZL patients were given full-dose CHOP, and showed a survival pattern superimposable on that of advanced FL, but how they would behave with other treatment strategies frequently employed in low-grade lymphomas (such as watchful waiting, single alkylating agents, or new purine analogues, rituximab) is still to be ascertained. </a:t>
            </a:r>
          </a:p>
          <a:p>
            <a:pPr>
              <a:spcBef>
                <a:spcPct val="50000"/>
              </a:spcBef>
              <a:defRPr/>
            </a:pPr>
            <a:r>
              <a:rPr lang="en-US" sz="675"/>
              <a:t>International survey for the validation of the REAL classification, </a:t>
            </a:r>
          </a:p>
          <a:p>
            <a:pPr>
              <a:spcBef>
                <a:spcPct val="50000"/>
              </a:spcBef>
              <a:defRPr/>
            </a:pPr>
            <a:r>
              <a:rPr lang="en-US" sz="675"/>
              <a:t>5-year survival, overall	 57% 	 74% </a:t>
            </a:r>
          </a:p>
          <a:p>
            <a:pPr>
              <a:spcBef>
                <a:spcPct val="50000"/>
              </a:spcBef>
              <a:defRPr/>
            </a:pPr>
            <a:r>
              <a:rPr lang="en-US" sz="675"/>
              <a:t>5-year survival, overall	 57% 	 74% </a:t>
            </a:r>
          </a:p>
          <a:p>
            <a:pPr>
              <a:spcBef>
                <a:spcPct val="50000"/>
              </a:spcBef>
              <a:defRPr/>
            </a:pPr>
            <a:endParaRPr lang="en-US" sz="675"/>
          </a:p>
          <a:p>
            <a:pPr>
              <a:spcBef>
                <a:spcPct val="50000"/>
              </a:spcBef>
              <a:defRPr/>
            </a:pPr>
            <a:endParaRPr lang="en-US" sz="675"/>
          </a:p>
          <a:p>
            <a:pPr>
              <a:spcBef>
                <a:spcPct val="50000"/>
              </a:spcBef>
              <a:defRPr/>
            </a:pPr>
            <a:r>
              <a:rPr lang="en-US" sz="675"/>
              <a:t>Comparisons of patients with International Prognostic Index scores of 0 to 3 showed that those with nodal MZL had lower 5-year overall survival (52% v 88%; P =.025) and failure-free survival (30% v 75%; P =.007) rates than those with extranodal MZL. This discrepancy with the SWOG study might be at least partially due to the higher incidence of advanced disease in the nodal MZBCL group (82%, versus 44% in the extranodal MALT-type group) 173,178. In a French series of non-MALT type MZL from Lyon 156, 4 clinical subtypes were identified, splenic , nodal, disseminated (splenic and nodal), and leukemic (not splenic nor nodal). The nodal cases comprised 30% of patients and showed a more aggressive </a:t>
            </a:r>
            <a:r>
              <a:rPr lang="en-US" sz="675" err="1"/>
              <a:t>behaviour</a:t>
            </a:r>
            <a:r>
              <a:rPr lang="en-US" sz="675"/>
              <a:t>. Nodal and disseminated subtypes had shorter median time-to progression (about 1 year.) in comparison with the splenic and leukemic subtypes (median time to progression longer than 5 years). The cases with disseminated disease more often presented with poor prognosis parameters (high LDH and beta 2 microglobulin, poor performance status, bulky disease) and might represent the end-stage of the other subtypes 124,156. However, in all subsets, even if the median time-to progression was short, a prolonged survival was observed (splenic , 9 years; nodal, 5.5 years; disseminated 15 years; , and leukemic 7 years). About half of the nodal and one forth of the disseminated cases presented with more than 50% of large cells or sheets of large B-cells. These patients cases may be considered as having a "transformed" lymphoma at diagnosis or a composite lymphoma with MZL aspect and features of DLBCL. Large cell rich cases were definitely less common in the splenic subsets. This finding may at least partially explain the observed differences in the outcome of different subsets. </a:t>
            </a:r>
          </a:p>
          <a:p>
            <a:pPr>
              <a:spcBef>
                <a:spcPct val="50000"/>
              </a:spcBef>
              <a:defRPr/>
            </a:pPr>
            <a:r>
              <a:rPr lang="en-US" sz="675"/>
              <a:t>The retrospective nature of this study precludes any conclusion on the therapeutic aspects, but conservative treatments seem recommended for leukemic and splenic subtypes whilst in nodal and disseminated subtypes front-line chemotherapy may be considered. Treatment options may include single agent chlorambucil or fludarabine or combination chemotherapy regimens (such as the CVP or CHOP). Rituximab may also have some efficacy 179. Autologous transplantation has been used in younger patients with adverse prognostic factors and high number of large cells subtypes 156. However, no prospective studies have been conducted so far and treatment decision should be based on the histological and clinical features of the individual </a:t>
            </a:r>
            <a:r>
              <a:rPr lang="en-US" sz="675" err="1"/>
              <a:t>patien</a:t>
            </a:r>
            <a:endParaRPr lang="en-US" sz="675"/>
          </a:p>
        </p:txBody>
      </p:sp>
      <p:sp>
        <p:nvSpPr>
          <p:cNvPr id="11268" name="Oval 2"/>
          <p:cNvSpPr>
            <a:spLocks noChangeArrowheads="1"/>
          </p:cNvSpPr>
          <p:nvPr/>
        </p:nvSpPr>
        <p:spPr bwMode="auto">
          <a:xfrm>
            <a:off x="5348287" y="2968229"/>
            <a:ext cx="2139554" cy="1674019"/>
          </a:xfrm>
          <a:prstGeom prst="ellipse">
            <a:avLst/>
          </a:prstGeom>
          <a:solidFill>
            <a:srgbClr val="FFE8C5"/>
          </a:solidFill>
          <a:ln w="57150">
            <a:solidFill>
              <a:schemeClr val="hlink"/>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3300" b="1">
              <a:solidFill>
                <a:srgbClr val="3C5064"/>
              </a:solidFill>
              <a:latin typeface="Calibri" charset="0"/>
              <a:cs typeface="Calibri" charset="0"/>
            </a:endParaRPr>
          </a:p>
        </p:txBody>
      </p:sp>
      <p:sp>
        <p:nvSpPr>
          <p:cNvPr id="11269" name="Oval 5"/>
          <p:cNvSpPr>
            <a:spLocks noChangeArrowheads="1"/>
          </p:cNvSpPr>
          <p:nvPr/>
        </p:nvSpPr>
        <p:spPr bwMode="auto">
          <a:xfrm>
            <a:off x="1547813" y="1275160"/>
            <a:ext cx="1889522" cy="1491853"/>
          </a:xfrm>
          <a:prstGeom prst="ellipse">
            <a:avLst/>
          </a:prstGeom>
          <a:solidFill>
            <a:srgbClr val="CCFFFF"/>
          </a:solidFill>
          <a:ln w="57150">
            <a:solidFill>
              <a:srgbClr val="00CC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3300" b="1">
              <a:solidFill>
                <a:srgbClr val="3C5064"/>
              </a:solidFill>
              <a:latin typeface="Calibri" charset="0"/>
              <a:cs typeface="Calibri" charset="0"/>
            </a:endParaRPr>
          </a:p>
        </p:txBody>
      </p:sp>
      <p:sp>
        <p:nvSpPr>
          <p:cNvPr id="11270" name="Oval 6"/>
          <p:cNvSpPr>
            <a:spLocks noChangeArrowheads="1"/>
          </p:cNvSpPr>
          <p:nvPr/>
        </p:nvSpPr>
        <p:spPr bwMode="auto">
          <a:xfrm>
            <a:off x="3586162" y="2428875"/>
            <a:ext cx="2043113" cy="2266950"/>
          </a:xfrm>
          <a:prstGeom prst="ellipse">
            <a:avLst/>
          </a:prstGeom>
          <a:solidFill>
            <a:srgbClr val="FFDDF1"/>
          </a:solidFill>
          <a:ln w="57150">
            <a:solidFill>
              <a:srgbClr val="FF0066"/>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b="1">
              <a:solidFill>
                <a:srgbClr val="3C5064"/>
              </a:solidFill>
              <a:latin typeface="Calibri" charset="0"/>
              <a:cs typeface="Calibri" charset="0"/>
            </a:endParaRPr>
          </a:p>
        </p:txBody>
      </p:sp>
      <p:sp>
        <p:nvSpPr>
          <p:cNvPr id="11271" name="Oval 7"/>
          <p:cNvSpPr>
            <a:spLocks noChangeArrowheads="1"/>
          </p:cNvSpPr>
          <p:nvPr/>
        </p:nvSpPr>
        <p:spPr bwMode="auto">
          <a:xfrm>
            <a:off x="1804987" y="2630091"/>
            <a:ext cx="2044304" cy="1995488"/>
          </a:xfrm>
          <a:prstGeom prst="ellipse">
            <a:avLst/>
          </a:prstGeom>
          <a:solidFill>
            <a:srgbClr val="E4FFC9"/>
          </a:solidFill>
          <a:ln w="57150">
            <a:solidFill>
              <a:srgbClr val="00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350" b="1">
              <a:solidFill>
                <a:srgbClr val="3C5064"/>
              </a:solidFill>
              <a:latin typeface="Calibri" charset="0"/>
              <a:cs typeface="Calibri" charset="0"/>
            </a:endParaRPr>
          </a:p>
        </p:txBody>
      </p:sp>
      <p:sp>
        <p:nvSpPr>
          <p:cNvPr id="11272" name="Oval 8"/>
          <p:cNvSpPr>
            <a:spLocks noChangeArrowheads="1"/>
          </p:cNvSpPr>
          <p:nvPr/>
        </p:nvSpPr>
        <p:spPr bwMode="auto">
          <a:xfrm>
            <a:off x="3752850" y="1412081"/>
            <a:ext cx="1877616" cy="1104900"/>
          </a:xfrm>
          <a:prstGeom prst="ellipse">
            <a:avLst/>
          </a:prstGeom>
          <a:solidFill>
            <a:srgbClr val="FFFFD9"/>
          </a:solidFill>
          <a:ln w="57150">
            <a:solidFill>
              <a:srgbClr val="FFFF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sz="3300" b="1">
              <a:solidFill>
                <a:srgbClr val="3C5064"/>
              </a:solidFill>
              <a:latin typeface="Calibri" charset="0"/>
              <a:cs typeface="Calibri" charset="0"/>
            </a:endParaRPr>
          </a:p>
        </p:txBody>
      </p:sp>
      <p:sp>
        <p:nvSpPr>
          <p:cNvPr id="11273" name="Text Box 9"/>
          <p:cNvSpPr txBox="1">
            <a:spLocks noChangeArrowheads="1"/>
          </p:cNvSpPr>
          <p:nvPr/>
        </p:nvSpPr>
        <p:spPr bwMode="auto">
          <a:xfrm>
            <a:off x="1733550" y="1625204"/>
            <a:ext cx="1587422" cy="80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500" b="1">
                <a:solidFill>
                  <a:srgbClr val="3C5064"/>
                </a:solidFill>
                <a:latin typeface="Calibri" charset="0"/>
                <a:cs typeface="Calibri" charset="0"/>
              </a:rPr>
              <a:t> </a:t>
            </a:r>
            <a:r>
              <a:rPr lang="en-US" b="1">
                <a:solidFill>
                  <a:srgbClr val="3C5064"/>
                </a:solidFill>
                <a:latin typeface="Calibri" charset="0"/>
                <a:cs typeface="Calibri" charset="0"/>
              </a:rPr>
              <a:t>Leukemic MZL</a:t>
            </a:r>
          </a:p>
          <a:p>
            <a:pPr eaLnBrk="1" hangingPunct="1">
              <a:defRPr/>
            </a:pPr>
            <a:endParaRPr lang="en-US" sz="450" b="1">
              <a:solidFill>
                <a:srgbClr val="3C5064"/>
              </a:solidFill>
              <a:latin typeface="Calibri" charset="0"/>
              <a:cs typeface="Calibri" charset="0"/>
            </a:endParaRPr>
          </a:p>
          <a:p>
            <a:pPr eaLnBrk="1" hangingPunct="1">
              <a:defRPr/>
            </a:pPr>
            <a:r>
              <a:rPr lang="en-US" sz="1200" b="1">
                <a:solidFill>
                  <a:srgbClr val="3C5064"/>
                </a:solidFill>
                <a:latin typeface="Calibri" charset="0"/>
                <a:cs typeface="Calibri" charset="0"/>
              </a:rPr>
              <a:t>  Bone marrow and</a:t>
            </a:r>
          </a:p>
          <a:p>
            <a:pPr eaLnBrk="1" hangingPunct="1">
              <a:defRPr/>
            </a:pPr>
            <a:r>
              <a:rPr lang="en-US" sz="1200" b="1">
                <a:solidFill>
                  <a:srgbClr val="3C5064"/>
                </a:solidFill>
                <a:latin typeface="Calibri" charset="0"/>
                <a:cs typeface="Calibri" charset="0"/>
              </a:rPr>
              <a:t>  Blood involvement</a:t>
            </a:r>
          </a:p>
        </p:txBody>
      </p:sp>
      <p:sp>
        <p:nvSpPr>
          <p:cNvPr id="11274" name="Text Box 10"/>
          <p:cNvSpPr txBox="1">
            <a:spLocks noChangeArrowheads="1"/>
          </p:cNvSpPr>
          <p:nvPr/>
        </p:nvSpPr>
        <p:spPr bwMode="auto">
          <a:xfrm>
            <a:off x="2032397" y="2968229"/>
            <a:ext cx="1837134" cy="1488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a:solidFill>
                  <a:srgbClr val="3C5064"/>
                </a:solidFill>
                <a:latin typeface="Calibri" charset="0"/>
                <a:cs typeface="Calibri" charset="0"/>
              </a:rPr>
              <a:t>    Splenic MZL</a:t>
            </a:r>
          </a:p>
          <a:p>
            <a:pPr eaLnBrk="1" hangingPunct="1">
              <a:defRPr/>
            </a:pPr>
            <a:endParaRPr lang="en-US" sz="750" b="1">
              <a:solidFill>
                <a:srgbClr val="3C5064"/>
              </a:solidFill>
              <a:latin typeface="Calibri" charset="0"/>
              <a:cs typeface="Calibri" charset="0"/>
            </a:endParaRPr>
          </a:p>
          <a:p>
            <a:pPr eaLnBrk="1" hangingPunct="1">
              <a:defRPr/>
            </a:pPr>
            <a:r>
              <a:rPr lang="en-US" sz="1350" b="1">
                <a:solidFill>
                  <a:srgbClr val="3C5064"/>
                </a:solidFill>
                <a:latin typeface="Calibri" charset="0"/>
                <a:cs typeface="Calibri" charset="0"/>
              </a:rPr>
              <a:t> </a:t>
            </a:r>
            <a:r>
              <a:rPr lang="en-US" sz="1200" b="1">
                <a:solidFill>
                  <a:srgbClr val="3C5064"/>
                </a:solidFill>
                <a:latin typeface="Calibri" charset="0"/>
                <a:cs typeface="Calibri" charset="0"/>
              </a:rPr>
              <a:t>Spleen involvement</a:t>
            </a:r>
          </a:p>
          <a:p>
            <a:pPr eaLnBrk="1" hangingPunct="1">
              <a:defRPr/>
            </a:pPr>
            <a:endParaRPr lang="en-US" sz="375" b="1">
              <a:solidFill>
                <a:srgbClr val="3C5064"/>
              </a:solidFill>
              <a:latin typeface="Calibri" charset="0"/>
              <a:cs typeface="Calibri" charset="0"/>
            </a:endParaRPr>
          </a:p>
          <a:p>
            <a:pPr eaLnBrk="1" hangingPunct="1">
              <a:defRPr/>
            </a:pPr>
            <a:r>
              <a:rPr lang="en-US" sz="1200" b="1">
                <a:solidFill>
                  <a:srgbClr val="3C5064"/>
                </a:solidFill>
                <a:latin typeface="Calibri" charset="0"/>
                <a:cs typeface="Calibri" charset="0"/>
              </a:rPr>
              <a:t>    +/- Bone marrow </a:t>
            </a:r>
            <a:br>
              <a:rPr lang="en-US" sz="1200" b="1">
                <a:solidFill>
                  <a:srgbClr val="3C5064"/>
                </a:solidFill>
                <a:latin typeface="Calibri" charset="0"/>
                <a:cs typeface="Calibri" charset="0"/>
              </a:rPr>
            </a:br>
            <a:r>
              <a:rPr lang="en-US" sz="1200" b="1">
                <a:solidFill>
                  <a:srgbClr val="3C5064"/>
                </a:solidFill>
                <a:latin typeface="Calibri" charset="0"/>
                <a:cs typeface="Calibri" charset="0"/>
              </a:rPr>
              <a:t>    +/- Blood </a:t>
            </a:r>
          </a:p>
          <a:p>
            <a:pPr eaLnBrk="1" hangingPunct="1">
              <a:defRPr/>
            </a:pPr>
            <a:r>
              <a:rPr lang="en-US" sz="1200" b="1">
                <a:solidFill>
                  <a:srgbClr val="3C5064"/>
                </a:solidFill>
                <a:latin typeface="Calibri" charset="0"/>
                <a:cs typeface="Calibri" charset="0"/>
              </a:rPr>
              <a:t>    +/- Hilar splenic LN</a:t>
            </a:r>
          </a:p>
          <a:p>
            <a:pPr eaLnBrk="1" hangingPunct="1">
              <a:defRPr/>
            </a:pPr>
            <a:r>
              <a:rPr lang="en-US" sz="1200" b="1">
                <a:solidFill>
                  <a:srgbClr val="3C5064"/>
                </a:solidFill>
                <a:latin typeface="Calibri" charset="0"/>
                <a:cs typeface="Calibri" charset="0"/>
              </a:rPr>
              <a:t>    +/- Liver</a:t>
            </a:r>
          </a:p>
        </p:txBody>
      </p:sp>
      <p:sp>
        <p:nvSpPr>
          <p:cNvPr id="363531" name="Text Box 11"/>
          <p:cNvSpPr txBox="1">
            <a:spLocks noChangeArrowheads="1"/>
          </p:cNvSpPr>
          <p:nvPr/>
        </p:nvSpPr>
        <p:spPr bwMode="auto">
          <a:xfrm>
            <a:off x="3762375" y="2721769"/>
            <a:ext cx="1809085" cy="1835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266700" indent="-2667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lang="en-US" sz="1500" b="1">
                <a:solidFill>
                  <a:srgbClr val="3C5064"/>
                </a:solidFill>
                <a:latin typeface="Calibri" pitchFamily="34" charset="0"/>
                <a:cs typeface="Calibri" pitchFamily="34" charset="0"/>
              </a:rPr>
              <a:t>   </a:t>
            </a:r>
            <a:r>
              <a:rPr lang="en-US" b="1">
                <a:solidFill>
                  <a:srgbClr val="3C5064"/>
                </a:solidFill>
                <a:latin typeface="Calibri" pitchFamily="34" charset="0"/>
                <a:cs typeface="Calibri" pitchFamily="34" charset="0"/>
              </a:rPr>
              <a:t>Disseminated</a:t>
            </a:r>
            <a:r>
              <a:rPr lang="en-US" sz="788" b="1">
                <a:solidFill>
                  <a:srgbClr val="3C5064"/>
                </a:solidFill>
                <a:latin typeface="Calibri" pitchFamily="34" charset="0"/>
                <a:cs typeface="Calibri" pitchFamily="34" charset="0"/>
              </a:rPr>
              <a:t> </a:t>
            </a:r>
          </a:p>
          <a:p>
            <a:pPr>
              <a:defRPr/>
            </a:pPr>
            <a:r>
              <a:rPr lang="en-US" sz="788" b="1">
                <a:solidFill>
                  <a:srgbClr val="3C5064"/>
                </a:solidFill>
                <a:latin typeface="Calibri" pitchFamily="34" charset="0"/>
                <a:cs typeface="Calibri" pitchFamily="34" charset="0"/>
              </a:rPr>
              <a:t>      </a:t>
            </a:r>
            <a:r>
              <a:rPr lang="en-US" b="1">
                <a:solidFill>
                  <a:srgbClr val="3C5064"/>
                </a:solidFill>
                <a:latin typeface="Calibri" pitchFamily="34" charset="0"/>
                <a:cs typeface="Calibri" pitchFamily="34" charset="0"/>
              </a:rPr>
              <a:t>MZL</a:t>
            </a:r>
          </a:p>
          <a:p>
            <a:pPr>
              <a:defRPr/>
            </a:pPr>
            <a:r>
              <a:rPr lang="en-US" sz="1350" b="1">
                <a:solidFill>
                  <a:srgbClr val="3C5064"/>
                </a:solidFill>
                <a:latin typeface="Calibri" pitchFamily="34" charset="0"/>
                <a:cs typeface="Calibri" pitchFamily="34" charset="0"/>
              </a:rPr>
              <a:t>	</a:t>
            </a:r>
            <a:r>
              <a:rPr lang="en-US" sz="1200" b="1">
                <a:solidFill>
                  <a:srgbClr val="3C5064"/>
                </a:solidFill>
                <a:latin typeface="Calibri" pitchFamily="34" charset="0"/>
                <a:cs typeface="Calibri" pitchFamily="34" charset="0"/>
              </a:rPr>
              <a:t>Spleen involvement</a:t>
            </a:r>
            <a:endParaRPr lang="en-US" sz="375" b="1">
              <a:solidFill>
                <a:srgbClr val="3C5064"/>
              </a:solidFill>
              <a:latin typeface="Calibri" pitchFamily="34" charset="0"/>
              <a:cs typeface="Calibri" pitchFamily="34" charset="0"/>
            </a:endParaRPr>
          </a:p>
          <a:p>
            <a:pPr>
              <a:defRPr/>
            </a:pPr>
            <a:endParaRPr lang="en-US" sz="375" b="1">
              <a:solidFill>
                <a:srgbClr val="3C5064"/>
              </a:solidFill>
              <a:latin typeface="Calibri" pitchFamily="34" charset="0"/>
              <a:cs typeface="Calibri" pitchFamily="34" charset="0"/>
            </a:endParaRPr>
          </a:p>
          <a:p>
            <a:pPr>
              <a:defRPr/>
            </a:pPr>
            <a:r>
              <a:rPr lang="en-US" sz="375" b="1">
                <a:solidFill>
                  <a:srgbClr val="3C5064"/>
                </a:solidFill>
                <a:latin typeface="Calibri" pitchFamily="34" charset="0"/>
                <a:cs typeface="Calibri" pitchFamily="34" charset="0"/>
              </a:rPr>
              <a:t>	</a:t>
            </a:r>
            <a:r>
              <a:rPr lang="en-US" sz="1200" b="1">
                <a:solidFill>
                  <a:srgbClr val="3C5064"/>
                </a:solidFill>
                <a:latin typeface="Calibri" pitchFamily="34" charset="0"/>
                <a:cs typeface="Calibri" pitchFamily="34" charset="0"/>
              </a:rPr>
              <a:t>+ Peripheral LN</a:t>
            </a:r>
          </a:p>
          <a:p>
            <a:pPr>
              <a:defRPr/>
            </a:pPr>
            <a:r>
              <a:rPr lang="en-US" sz="1200" b="1">
                <a:solidFill>
                  <a:srgbClr val="3C5064"/>
                </a:solidFill>
                <a:latin typeface="Calibri" pitchFamily="34" charset="0"/>
                <a:cs typeface="Calibri" pitchFamily="34" charset="0"/>
              </a:rPr>
              <a:t>	+ Bone marrow </a:t>
            </a:r>
            <a:br>
              <a:rPr lang="en-US" sz="1200" b="1">
                <a:solidFill>
                  <a:srgbClr val="3C5064"/>
                </a:solidFill>
                <a:latin typeface="Calibri" pitchFamily="34" charset="0"/>
                <a:cs typeface="Calibri" pitchFamily="34" charset="0"/>
              </a:rPr>
            </a:br>
            <a:r>
              <a:rPr lang="en-US" sz="1200" b="1">
                <a:solidFill>
                  <a:srgbClr val="3C5064"/>
                </a:solidFill>
                <a:latin typeface="Calibri" pitchFamily="34" charset="0"/>
                <a:cs typeface="Calibri" pitchFamily="34" charset="0"/>
              </a:rPr>
              <a:t>+ Blood </a:t>
            </a:r>
            <a:br>
              <a:rPr lang="en-US" sz="1200" b="1">
                <a:solidFill>
                  <a:srgbClr val="3C5064"/>
                </a:solidFill>
                <a:latin typeface="Calibri" pitchFamily="34" charset="0"/>
                <a:cs typeface="Calibri" pitchFamily="34" charset="0"/>
              </a:rPr>
            </a:br>
            <a:r>
              <a:rPr lang="en-US" sz="1200" b="1">
                <a:solidFill>
                  <a:srgbClr val="3C5064"/>
                </a:solidFill>
                <a:latin typeface="Calibri" pitchFamily="34" charset="0"/>
                <a:cs typeface="Calibri" pitchFamily="34" charset="0"/>
              </a:rPr>
              <a:t>+/- Other extranodal </a:t>
            </a:r>
            <a:br>
              <a:rPr lang="en-US" sz="1200" b="1">
                <a:solidFill>
                  <a:srgbClr val="3C5064"/>
                </a:solidFill>
                <a:latin typeface="Calibri" pitchFamily="34" charset="0"/>
                <a:cs typeface="Calibri" pitchFamily="34" charset="0"/>
              </a:rPr>
            </a:br>
            <a:r>
              <a:rPr lang="en-US" sz="1200" b="1">
                <a:solidFill>
                  <a:srgbClr val="3C5064"/>
                </a:solidFill>
                <a:latin typeface="Calibri" pitchFamily="34" charset="0"/>
                <a:cs typeface="Calibri" pitchFamily="34" charset="0"/>
              </a:rPr>
              <a:t>     sites</a:t>
            </a:r>
          </a:p>
        </p:txBody>
      </p:sp>
      <p:sp>
        <p:nvSpPr>
          <p:cNvPr id="11276" name="Text Box 12"/>
          <p:cNvSpPr txBox="1">
            <a:spLocks noChangeArrowheads="1"/>
          </p:cNvSpPr>
          <p:nvPr/>
        </p:nvSpPr>
        <p:spPr bwMode="auto">
          <a:xfrm>
            <a:off x="5891213" y="3219451"/>
            <a:ext cx="1377553" cy="1131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err="1">
                <a:solidFill>
                  <a:srgbClr val="3C5064"/>
                </a:solidFill>
                <a:latin typeface="Calibri" charset="0"/>
                <a:cs typeface="Calibri" charset="0"/>
              </a:rPr>
              <a:t>Extranodal</a:t>
            </a:r>
            <a:r>
              <a:rPr lang="en-US" b="1">
                <a:solidFill>
                  <a:srgbClr val="3C5064"/>
                </a:solidFill>
                <a:latin typeface="Calibri" charset="0"/>
                <a:cs typeface="Calibri" charset="0"/>
              </a:rPr>
              <a:t>  </a:t>
            </a:r>
            <a:br>
              <a:rPr lang="en-US" b="1">
                <a:solidFill>
                  <a:srgbClr val="3C5064"/>
                </a:solidFill>
                <a:latin typeface="Calibri" charset="0"/>
                <a:cs typeface="Calibri" charset="0"/>
              </a:rPr>
            </a:br>
            <a:r>
              <a:rPr lang="en-US" b="1">
                <a:solidFill>
                  <a:srgbClr val="3C5064"/>
                </a:solidFill>
                <a:latin typeface="Calibri" charset="0"/>
                <a:cs typeface="Calibri" charset="0"/>
              </a:rPr>
              <a:t>MZL </a:t>
            </a:r>
            <a:br>
              <a:rPr lang="en-US" b="1">
                <a:solidFill>
                  <a:srgbClr val="3C5064"/>
                </a:solidFill>
                <a:latin typeface="Calibri" charset="0"/>
                <a:cs typeface="Calibri" charset="0"/>
              </a:rPr>
            </a:br>
            <a:r>
              <a:rPr lang="en-US" b="1">
                <a:solidFill>
                  <a:srgbClr val="3C5064"/>
                </a:solidFill>
                <a:latin typeface="Calibri" charset="0"/>
                <a:cs typeface="Calibri" charset="0"/>
              </a:rPr>
              <a:t>(MALT type)</a:t>
            </a:r>
          </a:p>
          <a:p>
            <a:pPr eaLnBrk="1" hangingPunct="1">
              <a:defRPr/>
            </a:pPr>
            <a:endParaRPr lang="en-US" sz="1350" b="1">
              <a:solidFill>
                <a:srgbClr val="3C5064"/>
              </a:solidFill>
              <a:latin typeface="Calibri" charset="0"/>
              <a:cs typeface="Calibri" charset="0"/>
            </a:endParaRPr>
          </a:p>
        </p:txBody>
      </p:sp>
      <p:sp>
        <p:nvSpPr>
          <p:cNvPr id="11277" name="Rectangle 13"/>
          <p:cNvSpPr>
            <a:spLocks noChangeArrowheads="1"/>
          </p:cNvSpPr>
          <p:nvPr/>
        </p:nvSpPr>
        <p:spPr bwMode="auto">
          <a:xfrm>
            <a:off x="5679281" y="4188619"/>
            <a:ext cx="153947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200" b="1">
                <a:solidFill>
                  <a:srgbClr val="3C5064"/>
                </a:solidFill>
                <a:latin typeface="Calibri" charset="0"/>
                <a:cs typeface="Calibri" charset="0"/>
              </a:rPr>
              <a:t>Extranodal sites</a:t>
            </a:r>
          </a:p>
        </p:txBody>
      </p:sp>
      <p:sp>
        <p:nvSpPr>
          <p:cNvPr id="11278" name="Text Box 14"/>
          <p:cNvSpPr txBox="1">
            <a:spLocks noChangeArrowheads="1"/>
          </p:cNvSpPr>
          <p:nvPr/>
        </p:nvSpPr>
        <p:spPr bwMode="auto">
          <a:xfrm>
            <a:off x="4155282" y="1663304"/>
            <a:ext cx="1269899" cy="623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b="1">
                <a:solidFill>
                  <a:srgbClr val="3C5064"/>
                </a:solidFill>
                <a:latin typeface="Calibri" charset="0"/>
                <a:cs typeface="Calibri" charset="0"/>
              </a:rPr>
              <a:t>Nodal  MZL</a:t>
            </a:r>
            <a:endParaRPr lang="en-US" sz="525" b="1">
              <a:solidFill>
                <a:srgbClr val="3C5064"/>
              </a:solidFill>
              <a:latin typeface="Calibri" charset="0"/>
              <a:cs typeface="Calibri" charset="0"/>
            </a:endParaRPr>
          </a:p>
          <a:p>
            <a:pPr eaLnBrk="1" hangingPunct="1">
              <a:defRPr/>
            </a:pPr>
            <a:endParaRPr lang="en-US" sz="450" b="1">
              <a:solidFill>
                <a:srgbClr val="3C5064"/>
              </a:solidFill>
              <a:latin typeface="Calibri" charset="0"/>
              <a:cs typeface="Calibri" charset="0"/>
            </a:endParaRPr>
          </a:p>
          <a:p>
            <a:pPr eaLnBrk="1" hangingPunct="1">
              <a:defRPr/>
            </a:pPr>
            <a:r>
              <a:rPr lang="en-US" sz="1200" b="1">
                <a:solidFill>
                  <a:srgbClr val="3C5064"/>
                </a:solidFill>
                <a:latin typeface="Calibri" charset="0"/>
                <a:cs typeface="Calibri" charset="0"/>
              </a:rPr>
              <a:t>Peripheral LN</a:t>
            </a:r>
          </a:p>
        </p:txBody>
      </p:sp>
      <p:sp>
        <p:nvSpPr>
          <p:cNvPr id="11279" name="Line 15"/>
          <p:cNvSpPr>
            <a:spLocks noChangeShapeType="1"/>
          </p:cNvSpPr>
          <p:nvPr/>
        </p:nvSpPr>
        <p:spPr bwMode="auto">
          <a:xfrm>
            <a:off x="4666060" y="2316956"/>
            <a:ext cx="0" cy="400050"/>
          </a:xfrm>
          <a:prstGeom prst="line">
            <a:avLst/>
          </a:prstGeom>
          <a:noFill/>
          <a:ln w="57150">
            <a:solidFill>
              <a:srgbClr val="3C506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350"/>
          </a:p>
        </p:txBody>
      </p:sp>
      <p:sp>
        <p:nvSpPr>
          <p:cNvPr id="11280" name="Line 16"/>
          <p:cNvSpPr>
            <a:spLocks noChangeShapeType="1"/>
          </p:cNvSpPr>
          <p:nvPr/>
        </p:nvSpPr>
        <p:spPr bwMode="auto">
          <a:xfrm>
            <a:off x="2465785" y="2566988"/>
            <a:ext cx="153590" cy="401241"/>
          </a:xfrm>
          <a:prstGeom prst="line">
            <a:avLst/>
          </a:prstGeom>
          <a:noFill/>
          <a:ln w="57150">
            <a:solidFill>
              <a:srgbClr val="3C506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350"/>
          </a:p>
        </p:txBody>
      </p:sp>
      <p:sp>
        <p:nvSpPr>
          <p:cNvPr id="11281" name="Line 17"/>
          <p:cNvSpPr>
            <a:spLocks noChangeShapeType="1"/>
          </p:cNvSpPr>
          <p:nvPr/>
        </p:nvSpPr>
        <p:spPr bwMode="auto">
          <a:xfrm flipH="1" flipV="1">
            <a:off x="5380435" y="3520679"/>
            <a:ext cx="459581" cy="101203"/>
          </a:xfrm>
          <a:prstGeom prst="line">
            <a:avLst/>
          </a:prstGeom>
          <a:noFill/>
          <a:ln w="57150">
            <a:solidFill>
              <a:srgbClr val="3C506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350"/>
          </a:p>
        </p:txBody>
      </p:sp>
      <p:sp>
        <p:nvSpPr>
          <p:cNvPr id="11282" name="Line 18"/>
          <p:cNvSpPr>
            <a:spLocks noChangeShapeType="1"/>
          </p:cNvSpPr>
          <p:nvPr/>
        </p:nvSpPr>
        <p:spPr bwMode="auto">
          <a:xfrm flipV="1">
            <a:off x="3545682" y="3771900"/>
            <a:ext cx="408385" cy="150019"/>
          </a:xfrm>
          <a:prstGeom prst="line">
            <a:avLst/>
          </a:prstGeom>
          <a:noFill/>
          <a:ln w="57150">
            <a:solidFill>
              <a:srgbClr val="3C5064"/>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1350"/>
          </a:p>
        </p:txBody>
      </p:sp>
      <p:sp>
        <p:nvSpPr>
          <p:cNvPr id="11283" name="Rectangle 19"/>
          <p:cNvSpPr>
            <a:spLocks noChangeArrowheads="1"/>
          </p:cNvSpPr>
          <p:nvPr/>
        </p:nvSpPr>
        <p:spPr bwMode="auto">
          <a:xfrm>
            <a:off x="1277541" y="4803347"/>
            <a:ext cx="2756652" cy="3000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350" b="1" dirty="0" err="1">
                <a:solidFill>
                  <a:schemeClr val="bg2"/>
                </a:solidFill>
                <a:latin typeface="Calibri" charset="0"/>
                <a:cs typeface="Calibri" charset="0"/>
              </a:rPr>
              <a:t>Thieblemont</a:t>
            </a:r>
            <a:r>
              <a:rPr lang="en-US" sz="1350" b="1" dirty="0">
                <a:solidFill>
                  <a:schemeClr val="bg2"/>
                </a:solidFill>
                <a:latin typeface="Calibri" charset="0"/>
                <a:cs typeface="Calibri" charset="0"/>
              </a:rPr>
              <a:t>, </a:t>
            </a:r>
            <a:r>
              <a:rPr lang="en-US" sz="1350" b="1" i="1" dirty="0">
                <a:solidFill>
                  <a:schemeClr val="bg2"/>
                </a:solidFill>
                <a:latin typeface="Calibri" charset="0"/>
                <a:cs typeface="Calibri" charset="0"/>
              </a:rPr>
              <a:t>Lancet Oncology</a:t>
            </a:r>
            <a:r>
              <a:rPr lang="en-US" sz="1350" b="1" dirty="0">
                <a:solidFill>
                  <a:schemeClr val="bg2"/>
                </a:solidFill>
                <a:latin typeface="Calibri" charset="0"/>
                <a:cs typeface="Calibri" charset="0"/>
              </a:rPr>
              <a:t> 2004</a:t>
            </a:r>
            <a:endParaRPr lang="it-IT" sz="1350" b="1" dirty="0">
              <a:solidFill>
                <a:schemeClr val="bg2"/>
              </a:solidFill>
              <a:latin typeface="Calibri" charset="0"/>
              <a:cs typeface="Calibri" charset="0"/>
            </a:endParaRPr>
          </a:p>
        </p:txBody>
      </p:sp>
    </p:spTree>
    <p:extLst>
      <p:ext uri="{BB962C8B-B14F-4D97-AF65-F5344CB8AC3E}">
        <p14:creationId xmlns:p14="http://schemas.microsoft.com/office/powerpoint/2010/main" val="1193787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B8436A-C385-9645-BE3A-CDB2FE4CA8DE}"/>
              </a:ext>
            </a:extLst>
          </p:cNvPr>
          <p:cNvSpPr>
            <a:spLocks noGrp="1"/>
          </p:cNvSpPr>
          <p:nvPr>
            <p:ph type="body" sz="quarter" idx="10"/>
          </p:nvPr>
        </p:nvSpPr>
        <p:spPr/>
        <p:txBody>
          <a:bodyPr/>
          <a:lstStyle/>
          <a:p>
            <a:endParaRPr lang="en-US"/>
          </a:p>
        </p:txBody>
      </p:sp>
      <p:sp>
        <p:nvSpPr>
          <p:cNvPr id="7" name="Slide Number Placeholder 6">
            <a:extLst>
              <a:ext uri="{FF2B5EF4-FFF2-40B4-BE49-F238E27FC236}">
                <a16:creationId xmlns:a16="http://schemas.microsoft.com/office/drawing/2014/main" id="{40369A67-947D-CB41-A6A5-C3DF213E043B}"/>
              </a:ext>
            </a:extLst>
          </p:cNvPr>
          <p:cNvSpPr>
            <a:spLocks noGrp="1"/>
          </p:cNvSpPr>
          <p:nvPr>
            <p:ph type="sldNum" sz="quarter" idx="4"/>
          </p:nvPr>
        </p:nvSpPr>
        <p:spPr/>
        <p:txBody>
          <a:bodyPr/>
          <a:lstStyle/>
          <a:p>
            <a:fld id="{52DF0245-2CA1-6445-9E71-A40071F6548D}" type="slidenum">
              <a:rPr lang="en-US" smtClean="0"/>
              <a:pPr/>
              <a:t>18</a:t>
            </a:fld>
            <a:endParaRPr lang="en-US"/>
          </a:p>
        </p:txBody>
      </p:sp>
      <p:sp>
        <p:nvSpPr>
          <p:cNvPr id="8" name="Rectangle 2">
            <a:extLst>
              <a:ext uri="{FF2B5EF4-FFF2-40B4-BE49-F238E27FC236}">
                <a16:creationId xmlns:a16="http://schemas.microsoft.com/office/drawing/2014/main" id="{2A48BBC7-1D07-5F46-B1D9-4E3E88F0BA7F}"/>
              </a:ext>
            </a:extLst>
          </p:cNvPr>
          <p:cNvSpPr>
            <a:spLocks noGrp="1" noChangeArrowheads="1"/>
          </p:cNvSpPr>
          <p:nvPr>
            <p:ph type="title"/>
          </p:nvPr>
        </p:nvSpPr>
        <p:spPr/>
        <p:txBody>
          <a:bodyPr>
            <a:normAutofit/>
          </a:bodyPr>
          <a:lstStyle/>
          <a:p>
            <a:pPr algn="l" eaLnBrk="1" hangingPunct="1">
              <a:defRPr/>
            </a:pPr>
            <a:r>
              <a:rPr lang="it-IT" sz="3000" dirty="0">
                <a:latin typeface="Calibri" charset="0"/>
                <a:cs typeface="+mj-cs"/>
              </a:rPr>
              <a:t>Marginal Zone B-Cell Lymphomas (MZLs)</a:t>
            </a:r>
          </a:p>
        </p:txBody>
      </p:sp>
      <p:sp>
        <p:nvSpPr>
          <p:cNvPr id="9" name="Rectangle 3">
            <a:extLst>
              <a:ext uri="{FF2B5EF4-FFF2-40B4-BE49-F238E27FC236}">
                <a16:creationId xmlns:a16="http://schemas.microsoft.com/office/drawing/2014/main" id="{E5FDD3E4-3F08-EA4D-BB5B-E71A45623468}"/>
              </a:ext>
            </a:extLst>
          </p:cNvPr>
          <p:cNvSpPr>
            <a:spLocks noGrp="1" noChangeArrowheads="1"/>
          </p:cNvSpPr>
          <p:nvPr>
            <p:ph idx="1"/>
          </p:nvPr>
        </p:nvSpPr>
        <p:spPr>
          <a:xfrm>
            <a:off x="680681" y="1489978"/>
            <a:ext cx="8018462" cy="2514755"/>
          </a:xfrm>
        </p:spPr>
        <p:txBody>
          <a:bodyPr>
            <a:noAutofit/>
          </a:bodyPr>
          <a:lstStyle/>
          <a:p>
            <a:pPr>
              <a:buNone/>
              <a:tabLst>
                <a:tab pos="4439841" algn="l"/>
              </a:tabLst>
              <a:defRPr/>
            </a:pPr>
            <a:r>
              <a:rPr lang="en-US" b="1" dirty="0">
                <a:latin typeface="Arial" panose="020B0604020202020204" pitchFamily="34" charset="0"/>
                <a:cs typeface="Arial" panose="020B0604020202020204" pitchFamily="34" charset="0"/>
              </a:rPr>
              <a:t>WHO CLASSIFICATION</a:t>
            </a:r>
          </a:p>
          <a:p>
            <a:pPr>
              <a:buClr>
                <a:srgbClr val="82D23C"/>
              </a:buClr>
              <a:tabLst>
                <a:tab pos="4439841" algn="l"/>
              </a:tabLst>
              <a:defRPr/>
            </a:pPr>
            <a:endParaRPr lang="en-US" b="1" dirty="0">
              <a:latin typeface="Arial" panose="020B0604020202020204" pitchFamily="34" charset="0"/>
              <a:cs typeface="Arial" panose="020B0604020202020204" pitchFamily="34" charset="0"/>
            </a:endParaRPr>
          </a:p>
          <a:p>
            <a:pPr>
              <a:lnSpc>
                <a:spcPct val="90000"/>
              </a:lnSpc>
              <a:spcBef>
                <a:spcPct val="35000"/>
              </a:spcBef>
              <a:spcAft>
                <a:spcPct val="35000"/>
              </a:spcAft>
              <a:buSzPct val="140000"/>
              <a:tabLst>
                <a:tab pos="4439841" algn="l"/>
              </a:tabLst>
              <a:defRPr/>
            </a:pPr>
            <a:r>
              <a:rPr lang="en-US" b="1" dirty="0">
                <a:latin typeface="Arial" panose="020B0604020202020204" pitchFamily="34" charset="0"/>
                <a:cs typeface="Arial" panose="020B0604020202020204" pitchFamily="34" charset="0"/>
              </a:rPr>
              <a:t>Splenic MZL	~ 1% of all NHLs</a:t>
            </a:r>
          </a:p>
          <a:p>
            <a:pPr>
              <a:lnSpc>
                <a:spcPct val="90000"/>
              </a:lnSpc>
              <a:spcBef>
                <a:spcPct val="35000"/>
              </a:spcBef>
              <a:spcAft>
                <a:spcPct val="35000"/>
              </a:spcAft>
              <a:buSzPct val="140000"/>
              <a:tabLst>
                <a:tab pos="4439841" algn="l"/>
              </a:tabLst>
              <a:defRPr/>
            </a:pPr>
            <a:r>
              <a:rPr lang="en-US" b="1" dirty="0">
                <a:latin typeface="Arial" panose="020B0604020202020204" pitchFamily="34" charset="0"/>
                <a:cs typeface="Arial" panose="020B0604020202020204" pitchFamily="34" charset="0"/>
              </a:rPr>
              <a:t>Nodal MZL 	~ 2% of all NHLs</a:t>
            </a:r>
          </a:p>
          <a:p>
            <a:pPr>
              <a:lnSpc>
                <a:spcPct val="90000"/>
              </a:lnSpc>
              <a:spcBef>
                <a:spcPct val="35000"/>
              </a:spcBef>
              <a:spcAft>
                <a:spcPct val="35000"/>
              </a:spcAft>
              <a:buSzPct val="140000"/>
              <a:tabLst>
                <a:tab pos="4439841" algn="l"/>
              </a:tabLst>
              <a:defRPr/>
            </a:pPr>
            <a:r>
              <a:rPr lang="en-US" b="1" dirty="0">
                <a:latin typeface="Arial" panose="020B0604020202020204" pitchFamily="34" charset="0"/>
                <a:cs typeface="Arial" panose="020B0604020202020204" pitchFamily="34" charset="0"/>
              </a:rPr>
              <a:t>Extra-nodal MZL (MALT Lymphoma)	~ 8% of all NHLs</a:t>
            </a:r>
            <a:br>
              <a:rPr lang="en-US" sz="2100" b="1" dirty="0">
                <a:solidFill>
                  <a:srgbClr val="000000"/>
                </a:solidFill>
                <a:latin typeface="Calibri" charset="0"/>
                <a:cs typeface="+mn-cs"/>
              </a:rPr>
            </a:br>
            <a:endParaRPr lang="it-IT" sz="2100" b="1" dirty="0">
              <a:solidFill>
                <a:srgbClr val="000000"/>
              </a:solidFill>
              <a:latin typeface="Calibri" charset="0"/>
              <a:cs typeface="+mn-cs"/>
            </a:endParaRPr>
          </a:p>
        </p:txBody>
      </p:sp>
    </p:spTree>
    <p:extLst>
      <p:ext uri="{BB962C8B-B14F-4D97-AF65-F5344CB8AC3E}">
        <p14:creationId xmlns:p14="http://schemas.microsoft.com/office/powerpoint/2010/main" val="2468880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CA4D-99AD-C146-B270-F0EAB3E0FEA3}"/>
              </a:ext>
            </a:extLst>
          </p:cNvPr>
          <p:cNvSpPr>
            <a:spLocks noGrp="1"/>
          </p:cNvSpPr>
          <p:nvPr>
            <p:ph type="title"/>
          </p:nvPr>
        </p:nvSpPr>
        <p:spPr/>
        <p:txBody>
          <a:bodyPr/>
          <a:lstStyle/>
          <a:p>
            <a:r>
              <a:rPr lang="en-US" dirty="0"/>
              <a:t>Can be Confused with Waldenstrom’s Macroglobulinemia</a:t>
            </a:r>
          </a:p>
        </p:txBody>
      </p:sp>
      <p:sp>
        <p:nvSpPr>
          <p:cNvPr id="3" name="Content Placeholder 2">
            <a:extLst>
              <a:ext uri="{FF2B5EF4-FFF2-40B4-BE49-F238E27FC236}">
                <a16:creationId xmlns:a16="http://schemas.microsoft.com/office/drawing/2014/main" id="{1E340242-8913-234A-A50C-91BA26D6D895}"/>
              </a:ext>
            </a:extLst>
          </p:cNvPr>
          <p:cNvSpPr>
            <a:spLocks noGrp="1"/>
          </p:cNvSpPr>
          <p:nvPr>
            <p:ph idx="1"/>
          </p:nvPr>
        </p:nvSpPr>
        <p:spPr/>
        <p:txBody>
          <a:bodyPr/>
          <a:lstStyle/>
          <a:p>
            <a:r>
              <a:rPr lang="en-US" b="1" dirty="0"/>
              <a:t>Both low grade</a:t>
            </a:r>
          </a:p>
          <a:p>
            <a:endParaRPr lang="en-US" b="1" dirty="0"/>
          </a:p>
          <a:p>
            <a:r>
              <a:rPr lang="en-US" b="1" dirty="0"/>
              <a:t>Both can be CD5 negative</a:t>
            </a:r>
          </a:p>
          <a:p>
            <a:endParaRPr lang="en-US" b="1" dirty="0"/>
          </a:p>
          <a:p>
            <a:r>
              <a:rPr lang="en-US" b="1" dirty="0"/>
              <a:t>Both can have MyD88 mutation</a:t>
            </a:r>
          </a:p>
          <a:p>
            <a:pPr lvl="1"/>
            <a:r>
              <a:rPr lang="en-US" b="1" i="1" dirty="0"/>
              <a:t>95% in WM and 5% in MZL</a:t>
            </a:r>
          </a:p>
          <a:p>
            <a:endParaRPr lang="en-US" b="1" dirty="0"/>
          </a:p>
          <a:p>
            <a:r>
              <a:rPr lang="en-US" b="1" dirty="0"/>
              <a:t>Both can have IgM paraprotein</a:t>
            </a:r>
          </a:p>
          <a:p>
            <a:pPr lvl="1"/>
            <a:r>
              <a:rPr lang="en-US" b="1" i="1" dirty="0"/>
              <a:t>Higher in WM and lower in MZL</a:t>
            </a:r>
          </a:p>
        </p:txBody>
      </p:sp>
      <p:sp>
        <p:nvSpPr>
          <p:cNvPr id="4" name="Text Placeholder 3">
            <a:extLst>
              <a:ext uri="{FF2B5EF4-FFF2-40B4-BE49-F238E27FC236}">
                <a16:creationId xmlns:a16="http://schemas.microsoft.com/office/drawing/2014/main" id="{6F5BB416-65DF-2A43-90F7-D0BE2AEA9D19}"/>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3C30285-6649-2947-96E3-056053A3ACFE}"/>
              </a:ext>
            </a:extLst>
          </p:cNvPr>
          <p:cNvSpPr>
            <a:spLocks noGrp="1"/>
          </p:cNvSpPr>
          <p:nvPr>
            <p:ph type="sldNum" sz="quarter" idx="4"/>
          </p:nvPr>
        </p:nvSpPr>
        <p:spPr/>
        <p:txBody>
          <a:bodyPr/>
          <a:lstStyle/>
          <a:p>
            <a:fld id="{52DF0245-2CA1-6445-9E71-A40071F6548D}" type="slidenum">
              <a:rPr lang="en-US" smtClean="0"/>
              <a:pPr/>
              <a:t>19</a:t>
            </a:fld>
            <a:endParaRPr lang="en-US"/>
          </a:p>
        </p:txBody>
      </p:sp>
    </p:spTree>
    <p:extLst>
      <p:ext uri="{BB962C8B-B14F-4D97-AF65-F5344CB8AC3E}">
        <p14:creationId xmlns:p14="http://schemas.microsoft.com/office/powerpoint/2010/main" val="81775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E5328-6987-264F-96C3-F401D23BB27D}"/>
              </a:ext>
            </a:extLst>
          </p:cNvPr>
          <p:cNvSpPr>
            <a:spLocks noGrp="1"/>
          </p:cNvSpPr>
          <p:nvPr>
            <p:ph type="body" sz="quarter" idx="11"/>
          </p:nvPr>
        </p:nvSpPr>
        <p:spPr>
          <a:xfrm>
            <a:off x="131736" y="208258"/>
            <a:ext cx="6648772" cy="2154265"/>
          </a:xfrm>
        </p:spPr>
        <p:txBody>
          <a:bodyPr/>
          <a:lstStyle/>
          <a:p>
            <a:r>
              <a:rPr lang="en-US" b="1" dirty="0">
                <a:solidFill>
                  <a:schemeClr val="bg2">
                    <a:lumMod val="75000"/>
                  </a:schemeClr>
                </a:solidFill>
              </a:rPr>
              <a:t>Course Director</a:t>
            </a:r>
            <a:endParaRPr lang="en-US" b="1" dirty="0">
              <a:solidFill>
                <a:schemeClr val="accent3"/>
              </a:solidFill>
            </a:endParaRPr>
          </a:p>
          <a:p>
            <a:r>
              <a:rPr lang="en-US" sz="2000" b="1" dirty="0">
                <a:solidFill>
                  <a:schemeClr val="accent3"/>
                </a:solidFill>
              </a:rPr>
              <a:t>John P. Leonard, MD</a:t>
            </a:r>
          </a:p>
          <a:p>
            <a:pPr lvl="0">
              <a:spcAft>
                <a:spcPts val="0"/>
              </a:spcAft>
              <a:buClr>
                <a:srgbClr val="CC0F1A"/>
              </a:buClr>
            </a:pPr>
            <a:r>
              <a:rPr lang="en-US" sz="1400" dirty="0">
                <a:solidFill>
                  <a:srgbClr val="90DBFC">
                    <a:lumMod val="50000"/>
                  </a:srgbClr>
                </a:solidFill>
              </a:rPr>
              <a:t>Senior Associate Dean for Innovation and Initiatives</a:t>
            </a:r>
          </a:p>
          <a:p>
            <a:pPr lvl="0">
              <a:spcAft>
                <a:spcPts val="0"/>
              </a:spcAft>
              <a:buClr>
                <a:srgbClr val="CC0F1A"/>
              </a:buClr>
            </a:pPr>
            <a:r>
              <a:rPr lang="en-US" sz="1400" dirty="0">
                <a:solidFill>
                  <a:srgbClr val="90DBFC">
                    <a:lumMod val="50000"/>
                  </a:srgbClr>
                </a:solidFill>
              </a:rPr>
              <a:t>Executive Vice Chair, Weill Department of Medicine</a:t>
            </a:r>
          </a:p>
          <a:p>
            <a:pPr lvl="0">
              <a:spcAft>
                <a:spcPts val="0"/>
              </a:spcAft>
              <a:buClr>
                <a:srgbClr val="CC0F1A"/>
              </a:buClr>
            </a:pPr>
            <a:r>
              <a:rPr lang="en-US" sz="1400" dirty="0">
                <a:solidFill>
                  <a:srgbClr val="90DBFC">
                    <a:lumMod val="50000"/>
                  </a:srgbClr>
                </a:solidFill>
              </a:rPr>
              <a:t>Richard T. Silver Distinguished Professor of Hematology &amp; Medical Oncology</a:t>
            </a:r>
          </a:p>
          <a:p>
            <a:pPr lvl="0">
              <a:spcAft>
                <a:spcPts val="0"/>
              </a:spcAft>
              <a:buClr>
                <a:srgbClr val="CC0F1A"/>
              </a:buClr>
            </a:pPr>
            <a:r>
              <a:rPr lang="en-US" sz="1400" dirty="0">
                <a:solidFill>
                  <a:srgbClr val="90DBFC">
                    <a:lumMod val="50000"/>
                  </a:srgbClr>
                </a:solidFill>
              </a:rPr>
              <a:t>Weill Cornell Medical College</a:t>
            </a:r>
          </a:p>
          <a:p>
            <a:pPr lvl="0">
              <a:spcAft>
                <a:spcPts val="0"/>
              </a:spcAft>
              <a:buClr>
                <a:srgbClr val="CC0F1A"/>
              </a:buClr>
            </a:pPr>
            <a:r>
              <a:rPr lang="en-US" sz="1400" dirty="0">
                <a:solidFill>
                  <a:srgbClr val="90DBFC">
                    <a:lumMod val="50000"/>
                  </a:srgbClr>
                </a:solidFill>
              </a:rPr>
              <a:t>New York, New York</a:t>
            </a:r>
          </a:p>
        </p:txBody>
      </p:sp>
      <p:sp>
        <p:nvSpPr>
          <p:cNvPr id="6" name="Text Placeholder 2">
            <a:extLst>
              <a:ext uri="{FF2B5EF4-FFF2-40B4-BE49-F238E27FC236}">
                <a16:creationId xmlns:a16="http://schemas.microsoft.com/office/drawing/2014/main" id="{B3341167-C8ED-B840-82FD-E7C1F6F7FD6C}"/>
              </a:ext>
            </a:extLst>
          </p:cNvPr>
          <p:cNvSpPr txBox="1">
            <a:spLocks/>
          </p:cNvSpPr>
          <p:nvPr/>
        </p:nvSpPr>
        <p:spPr bwMode="auto">
          <a:xfrm>
            <a:off x="131736" y="2438399"/>
            <a:ext cx="6648772" cy="2154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 hangingPunct="1">
              <a:spcBef>
                <a:spcPts val="0"/>
              </a:spcBef>
              <a:spcAft>
                <a:spcPts val="450"/>
              </a:spcAft>
              <a:buClr>
                <a:schemeClr val="accent3"/>
              </a:buClr>
              <a:buSzPct val="125000"/>
              <a:buFontTx/>
              <a:buNone/>
              <a:defRPr sz="2400" b="0">
                <a:solidFill>
                  <a:schemeClr val="accent1"/>
                </a:solidFill>
                <a:latin typeface="+mj-lt"/>
                <a:ea typeface="+mn-ea"/>
                <a:cs typeface="Calibri"/>
              </a:defRPr>
            </a:lvl1pPr>
            <a:lvl2pPr marL="342900" indent="0" algn="l" rtl="0" eaLnBrk="1" fontAlgn="base" hangingPunct="1">
              <a:spcBef>
                <a:spcPts val="0"/>
              </a:spcBef>
              <a:spcAft>
                <a:spcPts val="450"/>
              </a:spcAft>
              <a:buClr>
                <a:schemeClr val="accent3"/>
              </a:buClr>
              <a:buSzPct val="125000"/>
              <a:buFontTx/>
              <a:buNone/>
              <a:defRPr sz="1500" b="0">
                <a:solidFill>
                  <a:schemeClr val="tx1"/>
                </a:solidFill>
                <a:latin typeface="+mj-lt"/>
                <a:cs typeface="Calibri"/>
              </a:defRPr>
            </a:lvl2pPr>
            <a:lvl3pPr marL="685800" indent="0" algn="l" rtl="0" eaLnBrk="1" fontAlgn="base" hangingPunct="1">
              <a:spcBef>
                <a:spcPts val="0"/>
              </a:spcBef>
              <a:spcAft>
                <a:spcPts val="450"/>
              </a:spcAft>
              <a:buClr>
                <a:schemeClr val="accent3"/>
              </a:buClr>
              <a:buSzPct val="125000"/>
              <a:buFontTx/>
              <a:buNone/>
              <a:defRPr sz="1350" b="0">
                <a:solidFill>
                  <a:schemeClr val="tx1"/>
                </a:solidFill>
                <a:latin typeface="+mj-lt"/>
                <a:cs typeface="Calibri"/>
              </a:defRPr>
            </a:lvl3pPr>
            <a:lvl4pPr marL="1028700" indent="0" algn="l" rtl="0" eaLnBrk="1" fontAlgn="base" hangingPunct="1">
              <a:spcBef>
                <a:spcPct val="20000"/>
              </a:spcBef>
              <a:spcAft>
                <a:spcPct val="0"/>
              </a:spcAft>
              <a:buClr>
                <a:srgbClr val="BC5C8A"/>
              </a:buClr>
              <a:buFontTx/>
              <a:buNone/>
              <a:defRPr sz="1500" b="1">
                <a:solidFill>
                  <a:schemeClr val="tx1"/>
                </a:solidFill>
                <a:effectLst>
                  <a:outerShdw blurRad="38100" dist="38100" dir="2700000" algn="tl">
                    <a:srgbClr val="C0C0C0"/>
                  </a:outerShdw>
                </a:effectLst>
                <a:latin typeface="Times New Roman" pitchFamily="18" charset="0"/>
              </a:defRPr>
            </a:lvl4pPr>
            <a:lvl5pPr marL="1371600" indent="0" algn="l" rtl="0" eaLnBrk="1" fontAlgn="base" hangingPunct="1">
              <a:spcBef>
                <a:spcPct val="20000"/>
              </a:spcBef>
              <a:spcAft>
                <a:spcPct val="0"/>
              </a:spcAft>
              <a:buClr>
                <a:srgbClr val="BC5C8A"/>
              </a:buClr>
              <a:buFontTx/>
              <a:buNone/>
              <a:defRPr sz="1500" b="1">
                <a:solidFill>
                  <a:schemeClr val="tx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b="1" kern="0" dirty="0">
                <a:solidFill>
                  <a:schemeClr val="bg2">
                    <a:lumMod val="75000"/>
                  </a:schemeClr>
                </a:solidFill>
              </a:rPr>
              <a:t>Presenter</a:t>
            </a:r>
            <a:endParaRPr lang="en-US" b="1" kern="0" dirty="0">
              <a:solidFill>
                <a:schemeClr val="accent3"/>
              </a:solidFill>
            </a:endParaRPr>
          </a:p>
          <a:p>
            <a:r>
              <a:rPr lang="en-US" sz="2000" b="1" kern="0" dirty="0">
                <a:solidFill>
                  <a:schemeClr val="accent3"/>
                </a:solidFill>
              </a:rPr>
              <a:t>Leo I. Gordon, MD</a:t>
            </a:r>
          </a:p>
          <a:p>
            <a:pPr>
              <a:spcAft>
                <a:spcPts val="0"/>
              </a:spcAft>
              <a:buClr>
                <a:srgbClr val="CC0F1A"/>
              </a:buClr>
            </a:pPr>
            <a:r>
              <a:rPr lang="en-US" sz="1400" dirty="0">
                <a:solidFill>
                  <a:srgbClr val="90DBFC">
                    <a:lumMod val="50000"/>
                  </a:srgbClr>
                </a:solidFill>
              </a:rPr>
              <a:t>Abby and John Friend Professor of Oncology Research</a:t>
            </a:r>
          </a:p>
          <a:p>
            <a:pPr>
              <a:spcAft>
                <a:spcPts val="0"/>
              </a:spcAft>
              <a:buClr>
                <a:srgbClr val="CC0F1A"/>
              </a:buClr>
            </a:pPr>
            <a:r>
              <a:rPr lang="en-US" sz="1400" dirty="0">
                <a:solidFill>
                  <a:srgbClr val="90DBFC">
                    <a:lumMod val="50000"/>
                  </a:srgbClr>
                </a:solidFill>
              </a:rPr>
              <a:t>Professor of Medicine</a:t>
            </a:r>
          </a:p>
          <a:p>
            <a:pPr>
              <a:spcAft>
                <a:spcPts val="0"/>
              </a:spcAft>
              <a:buClr>
                <a:srgbClr val="CC0F1A"/>
              </a:buClr>
            </a:pPr>
            <a:r>
              <a:rPr lang="en-US" sz="1400" dirty="0">
                <a:solidFill>
                  <a:srgbClr val="90DBFC">
                    <a:lumMod val="50000"/>
                  </a:srgbClr>
                </a:solidFill>
              </a:rPr>
              <a:t>Division of Hematology and Oncology</a:t>
            </a:r>
          </a:p>
          <a:p>
            <a:pPr>
              <a:spcAft>
                <a:spcPts val="0"/>
              </a:spcAft>
              <a:buClr>
                <a:srgbClr val="CC0F1A"/>
              </a:buClr>
            </a:pPr>
            <a:r>
              <a:rPr lang="en-US" sz="1400" dirty="0">
                <a:solidFill>
                  <a:srgbClr val="90DBFC">
                    <a:lumMod val="50000"/>
                  </a:srgbClr>
                </a:solidFill>
              </a:rPr>
              <a:t>Northwestern University</a:t>
            </a:r>
          </a:p>
          <a:p>
            <a:pPr>
              <a:spcAft>
                <a:spcPts val="0"/>
              </a:spcAft>
              <a:buClr>
                <a:srgbClr val="CC0F1A"/>
              </a:buClr>
            </a:pPr>
            <a:r>
              <a:rPr lang="en-US" sz="1400" dirty="0">
                <a:solidFill>
                  <a:srgbClr val="90DBFC">
                    <a:lumMod val="50000"/>
                  </a:srgbClr>
                </a:solidFill>
              </a:rPr>
              <a:t>Chicago, Illinois</a:t>
            </a:r>
          </a:p>
        </p:txBody>
      </p:sp>
    </p:spTree>
    <p:extLst>
      <p:ext uri="{BB962C8B-B14F-4D97-AF65-F5344CB8AC3E}">
        <p14:creationId xmlns:p14="http://schemas.microsoft.com/office/powerpoint/2010/main" val="2738800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515100" cy="857250"/>
          </a:xfrm>
        </p:spPr>
        <p:txBody>
          <a:bodyPr>
            <a:noAutofit/>
          </a:bodyPr>
          <a:lstStyle/>
          <a:p>
            <a:r>
              <a:rPr lang="en-US" sz="2400" b="1" dirty="0">
                <a:solidFill>
                  <a:srgbClr val="C00000"/>
                </a:solidFill>
                <a:latin typeface="Arial" panose="020B0604020202020204" pitchFamily="34" charset="0"/>
                <a:cs typeface="Arial" panose="020B0604020202020204" pitchFamily="34" charset="0"/>
              </a:rPr>
              <a:t>Diagnosis—Immunophenotypic Markers Distinguishing FL from other NHLs</a:t>
            </a:r>
          </a:p>
        </p:txBody>
      </p:sp>
      <p:graphicFrame>
        <p:nvGraphicFramePr>
          <p:cNvPr id="25703" name="Group 103"/>
          <p:cNvGraphicFramePr>
            <a:graphicFrameLocks noGrp="1"/>
          </p:cNvGraphicFramePr>
          <p:nvPr>
            <p:ph idx="4294967295"/>
            <p:extLst>
              <p:ext uri="{D42A27DB-BD31-4B8C-83A1-F6EECF244321}">
                <p14:modId xmlns:p14="http://schemas.microsoft.com/office/powerpoint/2010/main" val="2097812720"/>
              </p:ext>
            </p:extLst>
          </p:nvPr>
        </p:nvGraphicFramePr>
        <p:xfrm>
          <a:off x="1134533" y="1257300"/>
          <a:ext cx="6866468" cy="3093866"/>
        </p:xfrm>
        <a:graphic>
          <a:graphicData uri="http://schemas.openxmlformats.org/drawingml/2006/table">
            <a:tbl>
              <a:tblPr firstRow="1" bandRow="1"/>
              <a:tblGrid>
                <a:gridCol w="1761067">
                  <a:extLst>
                    <a:ext uri="{9D8B030D-6E8A-4147-A177-3AD203B41FA5}">
                      <a16:colId xmlns:a16="http://schemas.microsoft.com/office/drawing/2014/main" val="20000"/>
                    </a:ext>
                  </a:extLst>
                </a:gridCol>
                <a:gridCol w="642257">
                  <a:extLst>
                    <a:ext uri="{9D8B030D-6E8A-4147-A177-3AD203B41FA5}">
                      <a16:colId xmlns:a16="http://schemas.microsoft.com/office/drawing/2014/main" val="20001"/>
                    </a:ext>
                  </a:extLst>
                </a:gridCol>
                <a:gridCol w="696686">
                  <a:extLst>
                    <a:ext uri="{9D8B030D-6E8A-4147-A177-3AD203B41FA5}">
                      <a16:colId xmlns:a16="http://schemas.microsoft.com/office/drawing/2014/main" val="20002"/>
                    </a:ext>
                  </a:extLst>
                </a:gridCol>
                <a:gridCol w="631372">
                  <a:extLst>
                    <a:ext uri="{9D8B030D-6E8A-4147-A177-3AD203B41FA5}">
                      <a16:colId xmlns:a16="http://schemas.microsoft.com/office/drawing/2014/main" val="20003"/>
                    </a:ext>
                  </a:extLst>
                </a:gridCol>
                <a:gridCol w="468086">
                  <a:extLst>
                    <a:ext uri="{9D8B030D-6E8A-4147-A177-3AD203B41FA5}">
                      <a16:colId xmlns:a16="http://schemas.microsoft.com/office/drawing/2014/main" val="20004"/>
                    </a:ext>
                  </a:extLst>
                </a:gridCol>
                <a:gridCol w="631372">
                  <a:extLst>
                    <a:ext uri="{9D8B030D-6E8A-4147-A177-3AD203B41FA5}">
                      <a16:colId xmlns:a16="http://schemas.microsoft.com/office/drawing/2014/main" val="20005"/>
                    </a:ext>
                  </a:extLst>
                </a:gridCol>
                <a:gridCol w="664028">
                  <a:extLst>
                    <a:ext uri="{9D8B030D-6E8A-4147-A177-3AD203B41FA5}">
                      <a16:colId xmlns:a16="http://schemas.microsoft.com/office/drawing/2014/main" val="20006"/>
                    </a:ext>
                  </a:extLst>
                </a:gridCol>
                <a:gridCol w="718457">
                  <a:extLst>
                    <a:ext uri="{9D8B030D-6E8A-4147-A177-3AD203B41FA5}">
                      <a16:colId xmlns:a16="http://schemas.microsoft.com/office/drawing/2014/main" val="20007"/>
                    </a:ext>
                  </a:extLst>
                </a:gridCol>
                <a:gridCol w="653143">
                  <a:extLst>
                    <a:ext uri="{9D8B030D-6E8A-4147-A177-3AD203B41FA5}">
                      <a16:colId xmlns:a16="http://schemas.microsoft.com/office/drawing/2014/main" val="20008"/>
                    </a:ext>
                  </a:extLst>
                </a:gridCol>
              </a:tblGrid>
              <a:tr h="5257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Neoplasm</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CD5</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CD10</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Bcl-2</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IgD</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Bcl-6</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CD43</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Cyclin D1</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CD23</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extLst>
                  <a:ext uri="{0D108BD9-81ED-4DB2-BD59-A6C34878D82A}">
                    <a16:rowId xmlns:a16="http://schemas.microsoft.com/office/drawing/2014/main" val="10000"/>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MCL</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 -</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extLst>
                  <a:ext uri="{0D108BD9-81ED-4DB2-BD59-A6C34878D82A}">
                    <a16:rowId xmlns:a16="http://schemas.microsoft.com/office/drawing/2014/main" val="10001"/>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CLL/SLL</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 -</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extLst>
                  <a:ext uri="{0D108BD9-81ED-4DB2-BD59-A6C34878D82A}">
                    <a16:rowId xmlns:a16="http://schemas.microsoft.com/office/drawing/2014/main" val="10002"/>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Follicular lymphoma</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 +*</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noFill/>
                  </a:tcPr>
                </a:tc>
                <a:extLst>
                  <a:ext uri="{0D108BD9-81ED-4DB2-BD59-A6C34878D82A}">
                    <a16:rowId xmlns:a16="http://schemas.microsoft.com/office/drawing/2014/main" val="10003"/>
                  </a:ext>
                </a:extLst>
              </a:tr>
              <a:tr h="3202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MALT</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extLst>
                  <a:ext uri="{0D108BD9-81ED-4DB2-BD59-A6C34878D82A}">
                    <a16:rowId xmlns:a16="http://schemas.microsoft.com/office/drawing/2014/main" val="10004"/>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MZL – nodal</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 -/+</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extLst>
                  <a:ext uri="{0D108BD9-81ED-4DB2-BD59-A6C34878D82A}">
                    <a16:rowId xmlns:a16="http://schemas.microsoft.com/office/drawing/2014/main" val="10005"/>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MZL – splenic</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solidFill>
                      <a:srgbClr val="FFFF00"/>
                    </a:solidFill>
                  </a:tcPr>
                </a:tc>
                <a:extLst>
                  <a:ext uri="{0D108BD9-81ED-4DB2-BD59-A6C34878D82A}">
                    <a16:rowId xmlns:a16="http://schemas.microsoft.com/office/drawing/2014/main" val="10006"/>
                  </a:ext>
                </a:extLst>
              </a:tr>
              <a:tr h="4571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LPL/Waldenstrom’s macroglobulinemia</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extLst>
                  <a:ext uri="{0D108BD9-81ED-4DB2-BD59-A6C34878D82A}">
                    <a16:rowId xmlns:a16="http://schemas.microsoft.com/office/drawing/2014/main" val="10007"/>
                  </a:ext>
                </a:extLst>
              </a:tr>
              <a:tr h="2971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u="none" strike="noStrike" cap="none" normalizeH="0" baseline="0" dirty="0">
                          <a:ln>
                            <a:noFill/>
                          </a:ln>
                          <a:solidFill>
                            <a:schemeClr val="tx2"/>
                          </a:solidFill>
                          <a:effectLst/>
                        </a:rPr>
                        <a:t>Hairy cell leukemia</a:t>
                      </a:r>
                      <a:endParaRPr kumimoji="0" lang="en-US" sz="13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NT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u="none" strike="noStrike" cap="none" normalizeH="0" baseline="0" dirty="0">
                          <a:ln>
                            <a:noFill/>
                          </a:ln>
                          <a:solidFill>
                            <a:schemeClr val="tx2"/>
                          </a:solidFill>
                          <a:effectLst/>
                        </a:rPr>
                        <a:t>-/+</a:t>
                      </a:r>
                      <a:endParaRPr kumimoji="0" lang="en-US" sz="1500" b="1" i="0" u="none" strike="noStrike" cap="none" normalizeH="0" baseline="0" dirty="0">
                        <a:ln>
                          <a:noFill/>
                        </a:ln>
                        <a:solidFill>
                          <a:schemeClr val="tx2"/>
                        </a:solidFill>
                        <a:effectLst/>
                        <a:latin typeface="+mn-lt"/>
                        <a:ea typeface="ＭＳ Ｐゴシック" pitchFamily="34" charset="-128"/>
                      </a:endParaRPr>
                    </a:p>
                  </a:txBody>
                  <a:tcPr marL="68580" marR="68580" marT="34286" marB="34286" anchor="ctr" horzOverflow="overflow"/>
                </a:tc>
                <a:extLst>
                  <a:ext uri="{0D108BD9-81ED-4DB2-BD59-A6C34878D82A}">
                    <a16:rowId xmlns:a16="http://schemas.microsoft.com/office/drawing/2014/main" val="10008"/>
                  </a:ext>
                </a:extLst>
              </a:tr>
            </a:tbl>
          </a:graphicData>
        </a:graphic>
      </p:graphicFrame>
      <p:sp>
        <p:nvSpPr>
          <p:cNvPr id="15448" name="Rectangle 4"/>
          <p:cNvSpPr>
            <a:spLocks noChangeArrowheads="1"/>
          </p:cNvSpPr>
          <p:nvPr/>
        </p:nvSpPr>
        <p:spPr bwMode="auto">
          <a:xfrm>
            <a:off x="4218398" y="24336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nl-NL" altLang="en-US" sz="1350"/>
          </a:p>
        </p:txBody>
      </p:sp>
      <p:sp>
        <p:nvSpPr>
          <p:cNvPr id="15449" name="TextBox 7"/>
          <p:cNvSpPr txBox="1">
            <a:spLocks noChangeArrowheads="1"/>
          </p:cNvSpPr>
          <p:nvPr/>
        </p:nvSpPr>
        <p:spPr bwMode="auto">
          <a:xfrm>
            <a:off x="1143000" y="4936351"/>
            <a:ext cx="62865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dirty="0"/>
              <a:t>- indicates &lt; 5%; -/+ indicates 5</a:t>
            </a:r>
            <a:r>
              <a:rPr lang="en-US" altLang="en-US" sz="900" dirty="0">
                <a:cs typeface="Arial" pitchFamily="34" charset="0"/>
              </a:rPr>
              <a:t>–</a:t>
            </a:r>
            <a:r>
              <a:rPr lang="en-US" altLang="en-US" sz="900" dirty="0"/>
              <a:t>25%; +/- indicates 25</a:t>
            </a:r>
            <a:r>
              <a:rPr lang="en-US" altLang="en-US" sz="900" dirty="0">
                <a:cs typeface="Arial" pitchFamily="34" charset="0"/>
              </a:rPr>
              <a:t>–</a:t>
            </a:r>
            <a:r>
              <a:rPr lang="en-US" altLang="en-US" sz="900" dirty="0"/>
              <a:t>50%; + indicates &gt; 50%; NT indicates not tested.</a:t>
            </a:r>
          </a:p>
        </p:txBody>
      </p:sp>
      <p:sp>
        <p:nvSpPr>
          <p:cNvPr id="15452" name="AutoShape 102"/>
          <p:cNvSpPr>
            <a:spLocks noChangeArrowheads="1"/>
          </p:cNvSpPr>
          <p:nvPr/>
        </p:nvSpPr>
        <p:spPr bwMode="auto">
          <a:xfrm>
            <a:off x="1268016" y="4343400"/>
            <a:ext cx="6629400" cy="514350"/>
          </a:xfrm>
          <a:prstGeom prst="roundRect">
            <a:avLst>
              <a:gd name="adj" fmla="val 16667"/>
            </a:avLst>
          </a:prstGeom>
          <a:noFill/>
          <a:ln w="9525">
            <a:noFill/>
            <a:round/>
            <a:headEnd/>
            <a:tailEnd/>
          </a:ln>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en-US" sz="1650" b="1" dirty="0">
                <a:solidFill>
                  <a:srgbClr val="FF0000"/>
                </a:solidFill>
              </a:rPr>
              <a:t>CD5 to distinguish from MCL, CD10 to distinguish from MZL</a:t>
            </a:r>
          </a:p>
        </p:txBody>
      </p:sp>
      <p:sp>
        <p:nvSpPr>
          <p:cNvPr id="9" name="TextBox 8">
            <a:extLst>
              <a:ext uri="{FF2B5EF4-FFF2-40B4-BE49-F238E27FC236}">
                <a16:creationId xmlns:a16="http://schemas.microsoft.com/office/drawing/2014/main" id="{0F11F19B-3D27-9B45-B70A-1F3C57E97461}"/>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
        <p:nvSpPr>
          <p:cNvPr id="10" name="Oval 9">
            <a:extLst>
              <a:ext uri="{FF2B5EF4-FFF2-40B4-BE49-F238E27FC236}">
                <a16:creationId xmlns:a16="http://schemas.microsoft.com/office/drawing/2014/main" id="{60348CD2-E3A7-B048-A9F5-5E9546D2C520}"/>
              </a:ext>
            </a:extLst>
          </p:cNvPr>
          <p:cNvSpPr/>
          <p:nvPr/>
        </p:nvSpPr>
        <p:spPr>
          <a:xfrm>
            <a:off x="3771900" y="2731275"/>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Oval 10">
            <a:extLst>
              <a:ext uri="{FF2B5EF4-FFF2-40B4-BE49-F238E27FC236}">
                <a16:creationId xmlns:a16="http://schemas.microsoft.com/office/drawing/2014/main" id="{883AE843-42DB-1040-B6F4-F2F865DCD502}"/>
              </a:ext>
            </a:extLst>
          </p:cNvPr>
          <p:cNvSpPr/>
          <p:nvPr/>
        </p:nvSpPr>
        <p:spPr>
          <a:xfrm>
            <a:off x="3771900" y="3034883"/>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E05061B4-B7B1-8240-8683-6E8C9F9EC08A}"/>
              </a:ext>
            </a:extLst>
          </p:cNvPr>
          <p:cNvSpPr/>
          <p:nvPr/>
        </p:nvSpPr>
        <p:spPr>
          <a:xfrm>
            <a:off x="3771900" y="3331471"/>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269F907E-650D-5047-A9BE-0146BB8B5393}"/>
              </a:ext>
            </a:extLst>
          </p:cNvPr>
          <p:cNvSpPr/>
          <p:nvPr/>
        </p:nvSpPr>
        <p:spPr>
          <a:xfrm>
            <a:off x="3069167" y="2732177"/>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A575A658-B0FC-4541-B86E-6D274092AE35}"/>
              </a:ext>
            </a:extLst>
          </p:cNvPr>
          <p:cNvSpPr/>
          <p:nvPr/>
        </p:nvSpPr>
        <p:spPr>
          <a:xfrm>
            <a:off x="3069167" y="3034883"/>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F50384E8-1419-6145-8DFE-F2E602093752}"/>
              </a:ext>
            </a:extLst>
          </p:cNvPr>
          <p:cNvSpPr/>
          <p:nvPr/>
        </p:nvSpPr>
        <p:spPr>
          <a:xfrm>
            <a:off x="3069167" y="3332373"/>
            <a:ext cx="285750" cy="2190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6467924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43746-C4B2-3940-9565-ABDE2D49F80A}"/>
              </a:ext>
            </a:extLst>
          </p:cNvPr>
          <p:cNvPicPr>
            <a:picLocks noChangeAspect="1"/>
          </p:cNvPicPr>
          <p:nvPr/>
        </p:nvPicPr>
        <p:blipFill>
          <a:blip r:embed="rId2"/>
          <a:stretch>
            <a:fillRect/>
          </a:stretch>
        </p:blipFill>
        <p:spPr>
          <a:xfrm>
            <a:off x="106734" y="15116"/>
            <a:ext cx="9033037" cy="5143500"/>
          </a:xfrm>
          <a:prstGeom prst="rect">
            <a:avLst/>
          </a:prstGeom>
        </p:spPr>
      </p:pic>
    </p:spTree>
    <p:extLst>
      <p:ext uri="{BB962C8B-B14F-4D97-AF65-F5344CB8AC3E}">
        <p14:creationId xmlns:p14="http://schemas.microsoft.com/office/powerpoint/2010/main" val="1199768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BA3E9-C09F-5A49-AC2A-4AA7E0CB1956}"/>
              </a:ext>
            </a:extLst>
          </p:cNvPr>
          <p:cNvSpPr>
            <a:spLocks noGrp="1"/>
          </p:cNvSpPr>
          <p:nvPr>
            <p:ph type="body" sz="quarter" idx="10"/>
          </p:nvPr>
        </p:nvSpPr>
        <p:spPr>
          <a:xfrm>
            <a:off x="116912" y="1010283"/>
            <a:ext cx="7939859" cy="1365137"/>
          </a:xfrm>
        </p:spPr>
        <p:txBody>
          <a:bodyPr/>
          <a:lstStyle/>
          <a:p>
            <a:r>
              <a:rPr lang="en-US" dirty="0"/>
              <a:t>Extra Nodal (MALT) Marginal Zone Lymphoma</a:t>
            </a:r>
          </a:p>
        </p:txBody>
      </p:sp>
      <p:sp>
        <p:nvSpPr>
          <p:cNvPr id="3" name="Text Placeholder 2">
            <a:extLst>
              <a:ext uri="{FF2B5EF4-FFF2-40B4-BE49-F238E27FC236}">
                <a16:creationId xmlns:a16="http://schemas.microsoft.com/office/drawing/2014/main" id="{DAA99FEB-5FF2-B24B-AB14-5D1A1CBC427A}"/>
              </a:ext>
            </a:extLst>
          </p:cNvPr>
          <p:cNvSpPr>
            <a:spLocks noGrp="1"/>
          </p:cNvSpPr>
          <p:nvPr>
            <p:ph type="body" sz="quarter" idx="11"/>
          </p:nvPr>
        </p:nvSpPr>
        <p:spPr>
          <a:xfrm>
            <a:off x="243913" y="2595033"/>
            <a:ext cx="7939858" cy="1197005"/>
          </a:xfrm>
        </p:spPr>
        <p:txBody>
          <a:bodyPr/>
          <a:lstStyle/>
          <a:p>
            <a:endParaRPr lang="en-US" dirty="0"/>
          </a:p>
        </p:txBody>
      </p:sp>
    </p:spTree>
    <p:extLst>
      <p:ext uri="{BB962C8B-B14F-4D97-AF65-F5344CB8AC3E}">
        <p14:creationId xmlns:p14="http://schemas.microsoft.com/office/powerpoint/2010/main" val="379304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7667F8-EAE1-594F-BD88-B8D6F4E4B4E4}"/>
              </a:ext>
            </a:extLst>
          </p:cNvPr>
          <p:cNvSpPr>
            <a:spLocks noGrp="1"/>
          </p:cNvSpPr>
          <p:nvPr>
            <p:ph sz="half" idx="1"/>
          </p:nvPr>
        </p:nvSpPr>
        <p:spPr/>
        <p:txBody>
          <a:bodyPr/>
          <a:lstStyle/>
          <a:p>
            <a:r>
              <a:rPr lang="en-US" sz="1800" dirty="0"/>
              <a:t>Stomach (MALT)</a:t>
            </a:r>
          </a:p>
          <a:p>
            <a:endParaRPr lang="en-US" sz="1800" dirty="0"/>
          </a:p>
          <a:p>
            <a:r>
              <a:rPr lang="en-US" sz="1800" dirty="0"/>
              <a:t>Mid and lower GI tract</a:t>
            </a:r>
          </a:p>
          <a:p>
            <a:endParaRPr lang="en-US" sz="1800" dirty="0"/>
          </a:p>
          <a:p>
            <a:r>
              <a:rPr lang="en-US" sz="1800" dirty="0"/>
              <a:t>Lung (BALT)</a:t>
            </a:r>
          </a:p>
          <a:p>
            <a:endParaRPr lang="en-US" sz="1800" dirty="0"/>
          </a:p>
          <a:p>
            <a:r>
              <a:rPr lang="en-US" sz="1800" dirty="0"/>
              <a:t>Thyroid</a:t>
            </a:r>
          </a:p>
          <a:p>
            <a:pPr marL="0" indent="0">
              <a:buNone/>
            </a:pPr>
            <a:endParaRPr lang="en-US" dirty="0"/>
          </a:p>
        </p:txBody>
      </p:sp>
      <p:sp>
        <p:nvSpPr>
          <p:cNvPr id="4" name="Content Placeholder 3">
            <a:extLst>
              <a:ext uri="{FF2B5EF4-FFF2-40B4-BE49-F238E27FC236}">
                <a16:creationId xmlns:a16="http://schemas.microsoft.com/office/drawing/2014/main" id="{0F4375B0-6A34-5445-9788-53BFF19F9ADE}"/>
              </a:ext>
            </a:extLst>
          </p:cNvPr>
          <p:cNvSpPr>
            <a:spLocks noGrp="1"/>
          </p:cNvSpPr>
          <p:nvPr>
            <p:ph sz="half" idx="10"/>
          </p:nvPr>
        </p:nvSpPr>
        <p:spPr/>
        <p:txBody>
          <a:bodyPr/>
          <a:lstStyle/>
          <a:p>
            <a:r>
              <a:rPr lang="en-US" sz="1800" dirty="0"/>
              <a:t>Lung</a:t>
            </a:r>
          </a:p>
          <a:p>
            <a:endParaRPr lang="en-US" sz="1800" dirty="0"/>
          </a:p>
          <a:p>
            <a:r>
              <a:rPr lang="en-US" sz="1800" dirty="0"/>
              <a:t>Breast</a:t>
            </a:r>
          </a:p>
          <a:p>
            <a:endParaRPr lang="en-US" sz="1800" dirty="0"/>
          </a:p>
          <a:p>
            <a:r>
              <a:rPr lang="en-US" sz="1800" dirty="0"/>
              <a:t>Skin</a:t>
            </a:r>
          </a:p>
          <a:p>
            <a:endParaRPr lang="en-US" sz="1800" dirty="0"/>
          </a:p>
          <a:p>
            <a:r>
              <a:rPr lang="en-US" sz="1800" dirty="0"/>
              <a:t>Ocular adnexal</a:t>
            </a:r>
          </a:p>
          <a:p>
            <a:endParaRPr lang="en-US" dirty="0"/>
          </a:p>
        </p:txBody>
      </p:sp>
      <p:sp>
        <p:nvSpPr>
          <p:cNvPr id="5" name="Slide Number Placeholder 4">
            <a:extLst>
              <a:ext uri="{FF2B5EF4-FFF2-40B4-BE49-F238E27FC236}">
                <a16:creationId xmlns:a16="http://schemas.microsoft.com/office/drawing/2014/main" id="{7B4D869D-27FE-854B-AA14-FBE1D24DC89D}"/>
              </a:ext>
            </a:extLst>
          </p:cNvPr>
          <p:cNvSpPr>
            <a:spLocks noGrp="1"/>
          </p:cNvSpPr>
          <p:nvPr>
            <p:ph type="sldNum" sz="quarter" idx="4"/>
          </p:nvPr>
        </p:nvSpPr>
        <p:spPr/>
        <p:txBody>
          <a:bodyPr/>
          <a:lstStyle/>
          <a:p>
            <a:fld id="{52DF0245-2CA1-6445-9E71-A40071F6548D}" type="slidenum">
              <a:rPr lang="en-US" smtClean="0"/>
              <a:pPr/>
              <a:t>23</a:t>
            </a:fld>
            <a:endParaRPr lang="en-US"/>
          </a:p>
        </p:txBody>
      </p:sp>
      <p:sp>
        <p:nvSpPr>
          <p:cNvPr id="9" name="Title 1">
            <a:extLst>
              <a:ext uri="{FF2B5EF4-FFF2-40B4-BE49-F238E27FC236}">
                <a16:creationId xmlns:a16="http://schemas.microsoft.com/office/drawing/2014/main" id="{8102429F-2AB1-904A-A97C-F90FB04574B2}"/>
              </a:ext>
            </a:extLst>
          </p:cNvPr>
          <p:cNvSpPr>
            <a:spLocks noGrp="1"/>
          </p:cNvSpPr>
          <p:nvPr>
            <p:ph type="title"/>
          </p:nvPr>
        </p:nvSpPr>
        <p:spPr/>
        <p:txBody>
          <a:bodyPr/>
          <a:lstStyle/>
          <a:p>
            <a:r>
              <a:rPr lang="en-US" dirty="0"/>
              <a:t>EN Marginal Zone Lymphoma</a:t>
            </a:r>
          </a:p>
        </p:txBody>
      </p:sp>
      <p:sp>
        <p:nvSpPr>
          <p:cNvPr id="10" name="Text Placeholder 9">
            <a:extLst>
              <a:ext uri="{FF2B5EF4-FFF2-40B4-BE49-F238E27FC236}">
                <a16:creationId xmlns:a16="http://schemas.microsoft.com/office/drawing/2014/main" id="{A384912C-48D5-2041-967C-FD8EE2DB05C2}"/>
              </a:ext>
            </a:extLst>
          </p:cNvPr>
          <p:cNvSpPr txBox="1">
            <a:spLocks noGrp="1"/>
          </p:cNvSpPr>
          <p:nvPr>
            <p:ph type="body" sz="quarter" idx="11"/>
          </p:nvPr>
        </p:nvSpPr>
        <p:spPr>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03782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959048" y="0"/>
            <a:ext cx="6642497" cy="857250"/>
          </a:xfrm>
        </p:spPr>
        <p:txBody>
          <a:bodyPr/>
          <a:lstStyle/>
          <a:p>
            <a:pPr>
              <a:defRPr/>
            </a:pPr>
            <a:r>
              <a:rPr lang="en-GB" sz="2400" dirty="0">
                <a:latin typeface="Arial" panose="020B0604020202020204" pitchFamily="34" charset="0"/>
                <a:cs typeface="Arial" panose="020B0604020202020204" pitchFamily="34" charset="0"/>
              </a:rPr>
              <a:t>Diagnosis of MALT</a:t>
            </a:r>
            <a:r>
              <a:rPr lang="de-CH" sz="2400" dirty="0">
                <a:latin typeface="Arial" panose="020B0604020202020204" pitchFamily="34" charset="0"/>
                <a:cs typeface="Arial" panose="020B0604020202020204" pitchFamily="34" charset="0"/>
              </a:rPr>
              <a:t> lymphoma</a:t>
            </a:r>
            <a:endParaRPr lang="en-US" sz="2400" dirty="0">
              <a:latin typeface="Arial" panose="020B0604020202020204" pitchFamily="34" charset="0"/>
              <a:cs typeface="Arial" panose="020B0604020202020204" pitchFamily="34" charset="0"/>
            </a:endParaRPr>
          </a:p>
        </p:txBody>
      </p:sp>
      <p:sp>
        <p:nvSpPr>
          <p:cNvPr id="14339" name="Rectangle 3"/>
          <p:cNvSpPr>
            <a:spLocks noGrp="1" noChangeArrowheads="1"/>
          </p:cNvSpPr>
          <p:nvPr>
            <p:ph type="body" sz="half" idx="1"/>
          </p:nvPr>
        </p:nvSpPr>
        <p:spPr>
          <a:xfrm>
            <a:off x="1542455" y="1174855"/>
            <a:ext cx="6059090" cy="3888581"/>
          </a:xfrm>
        </p:spPr>
        <p:txBody>
          <a:bodyPr/>
          <a:lstStyle/>
          <a:p>
            <a:pPr marL="0" indent="0">
              <a:lnSpc>
                <a:spcPct val="80000"/>
              </a:lnSpc>
              <a:buNone/>
              <a:defRPr/>
            </a:pPr>
            <a:r>
              <a:rPr lang="en-GB" sz="1400" b="1" u="sng" dirty="0">
                <a:latin typeface="Arial" panose="020B0604020202020204" pitchFamily="34" charset="0"/>
                <a:cs typeface="Arial" panose="020B0604020202020204" pitchFamily="34" charset="0"/>
              </a:rPr>
              <a:t>HISTOLOGICAL FEATURES </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centrocyte-like cells </a:t>
            </a:r>
            <a:r>
              <a:rPr lang="de-CH" sz="1400" b="1" dirty="0">
                <a:latin typeface="Arial" panose="020B0604020202020204" pitchFamily="34" charset="0"/>
                <a:cs typeface="Arial" panose="020B0604020202020204" pitchFamily="34" charset="0"/>
              </a:rPr>
              <a:t>(usually)</a:t>
            </a:r>
            <a:endParaRPr lang="en-GB" sz="1400" b="1" dirty="0">
              <a:latin typeface="Arial" panose="020B0604020202020204" pitchFamily="34" charset="0"/>
              <a:cs typeface="Arial" panose="020B0604020202020204" pitchFamily="34" charset="0"/>
            </a:endParaRP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lymphoepithelial lesions </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plasma cell differentiation</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scattered transformed blasts</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admixed reactive T-cell</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follicular colonisation</a:t>
            </a:r>
          </a:p>
          <a:p>
            <a:pPr marL="257165" indent="-257165">
              <a:lnSpc>
                <a:spcPct val="80000"/>
              </a:lnSpc>
              <a:buSzPct val="130000"/>
              <a:defRPr/>
            </a:pPr>
            <a:endParaRPr lang="en-GB" sz="1400" b="1" dirty="0">
              <a:latin typeface="Arial" panose="020B0604020202020204" pitchFamily="34" charset="0"/>
              <a:cs typeface="Arial" panose="020B0604020202020204" pitchFamily="34" charset="0"/>
            </a:endParaRPr>
          </a:p>
          <a:p>
            <a:pPr marL="0" indent="0">
              <a:lnSpc>
                <a:spcPct val="80000"/>
              </a:lnSpc>
              <a:buNone/>
              <a:defRPr/>
            </a:pPr>
            <a:r>
              <a:rPr lang="en-GB" sz="1400" b="1" u="sng" dirty="0">
                <a:latin typeface="Arial" panose="020B0604020202020204" pitchFamily="34" charset="0"/>
                <a:cs typeface="Arial" panose="020B0604020202020204" pitchFamily="34" charset="0"/>
              </a:rPr>
              <a:t>IMMUNOPHENOTYPE</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CD5, CD10, CD23, cyclin-D1, </a:t>
            </a:r>
            <a:r>
              <a:rPr lang="en-GB" sz="1400" b="1" dirty="0" err="1">
                <a:latin typeface="Arial" panose="020B0604020202020204" pitchFamily="34" charset="0"/>
                <a:cs typeface="Arial" panose="020B0604020202020204" pitchFamily="34" charset="0"/>
              </a:rPr>
              <a:t>IgD</a:t>
            </a:r>
            <a:r>
              <a:rPr lang="en-GB" sz="1400" b="1" dirty="0">
                <a:latin typeface="Arial" panose="020B0604020202020204" pitchFamily="34" charset="0"/>
                <a:cs typeface="Arial" panose="020B0604020202020204" pitchFamily="34" charset="0"/>
              </a:rPr>
              <a:t> negative</a:t>
            </a:r>
            <a:endParaRPr lang="en-US" sz="1400" b="1" dirty="0">
              <a:latin typeface="Arial" panose="020B0604020202020204" pitchFamily="34" charset="0"/>
              <a:cs typeface="Arial" panose="020B0604020202020204" pitchFamily="34" charset="0"/>
            </a:endParaRP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CD20, CD21, CD35, IgM positive</a:t>
            </a:r>
          </a:p>
          <a:p>
            <a:pPr marL="257165" indent="-257165">
              <a:lnSpc>
                <a:spcPct val="80000"/>
              </a:lnSpc>
              <a:buSzPct val="100000"/>
              <a:defRPr/>
            </a:pPr>
            <a:r>
              <a:rPr lang="en-GB" sz="1400" b="1" dirty="0">
                <a:latin typeface="Arial" panose="020B0604020202020204" pitchFamily="34" charset="0"/>
                <a:cs typeface="Arial" panose="020B0604020202020204" pitchFamily="34" charset="0"/>
              </a:rPr>
              <a:t>But up to 25% may be CD5+</a:t>
            </a:r>
          </a:p>
          <a:p>
            <a:pPr marL="257165" indent="-257165">
              <a:lnSpc>
                <a:spcPct val="80000"/>
              </a:lnSpc>
              <a:buClr>
                <a:srgbClr val="78A03C"/>
              </a:buClr>
              <a:buSzPct val="100000"/>
              <a:defRPr/>
            </a:pPr>
            <a:endParaRPr lang="en-GB" dirty="0">
              <a:solidFill>
                <a:srgbClr val="3C5064"/>
              </a:solidFill>
              <a:ea typeface="+mn-ea"/>
              <a:cs typeface="+mn-cs"/>
            </a:endParaRPr>
          </a:p>
        </p:txBody>
      </p:sp>
      <p:pic>
        <p:nvPicPr>
          <p:cNvPr id="1331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560" y="1094213"/>
            <a:ext cx="2160985" cy="1428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0180" name="Rettangolo 6"/>
          <p:cNvSpPr>
            <a:spLocks noChangeArrowheads="1"/>
          </p:cNvSpPr>
          <p:nvPr/>
        </p:nvSpPr>
        <p:spPr bwMode="auto">
          <a:xfrm>
            <a:off x="2286000" y="4936331"/>
            <a:ext cx="6609159" cy="207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7" tIns="34289" rIns="68577" bIns="34289">
            <a:spAutoFit/>
          </a:bodyPr>
          <a:lstStyle/>
          <a:p>
            <a:r>
              <a:rPr lang="it-CH" sz="900" b="1" i="1"/>
              <a:t>Isaacson et al. in WHO Classification of Tumours of Haematopoietic &amp;Lymphoid Tissues. IARC, Lyon 2008; pp. 214-7</a:t>
            </a:r>
          </a:p>
        </p:txBody>
      </p:sp>
      <p:sp>
        <p:nvSpPr>
          <p:cNvPr id="6" name="TextBox 5">
            <a:extLst>
              <a:ext uri="{FF2B5EF4-FFF2-40B4-BE49-F238E27FC236}">
                <a16:creationId xmlns:a16="http://schemas.microsoft.com/office/drawing/2014/main" id="{5F1F99B1-AA42-A74D-8694-78F409353730}"/>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47951711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9AD0-CDF7-D549-8A94-47D723A103EE}"/>
              </a:ext>
            </a:extLst>
          </p:cNvPr>
          <p:cNvSpPr>
            <a:spLocks noGrp="1"/>
          </p:cNvSpPr>
          <p:nvPr>
            <p:ph type="title"/>
          </p:nvPr>
        </p:nvSpPr>
        <p:spPr/>
        <p:txBody>
          <a:bodyPr/>
          <a:lstStyle/>
          <a:p>
            <a:r>
              <a:rPr lang="en-US" sz="2800" spc="-40" dirty="0"/>
              <a:t>Antigen-driven lymphoma development</a:t>
            </a:r>
            <a:endParaRPr lang="en-US" sz="2800" dirty="0"/>
          </a:p>
        </p:txBody>
      </p:sp>
      <p:sp>
        <p:nvSpPr>
          <p:cNvPr id="7" name="Slide Number Placeholder 6">
            <a:extLst>
              <a:ext uri="{FF2B5EF4-FFF2-40B4-BE49-F238E27FC236}">
                <a16:creationId xmlns:a16="http://schemas.microsoft.com/office/drawing/2014/main" id="{28992EFE-504F-1D4B-8FE1-0A694680DFB6}"/>
              </a:ext>
            </a:extLst>
          </p:cNvPr>
          <p:cNvSpPr>
            <a:spLocks noGrp="1"/>
          </p:cNvSpPr>
          <p:nvPr>
            <p:ph type="sldNum" sz="quarter" idx="4"/>
          </p:nvPr>
        </p:nvSpPr>
        <p:spPr/>
        <p:txBody>
          <a:bodyPr/>
          <a:lstStyle/>
          <a:p>
            <a:fld id="{52DF0245-2CA1-6445-9E71-A40071F6548D}" type="slidenum">
              <a:rPr lang="en-US" smtClean="0"/>
              <a:pPr/>
              <a:t>25</a:t>
            </a:fld>
            <a:endParaRPr lang="en-US"/>
          </a:p>
        </p:txBody>
      </p:sp>
      <p:sp>
        <p:nvSpPr>
          <p:cNvPr id="8" name="Rectangle 2">
            <a:extLst>
              <a:ext uri="{FF2B5EF4-FFF2-40B4-BE49-F238E27FC236}">
                <a16:creationId xmlns:a16="http://schemas.microsoft.com/office/drawing/2014/main" id="{0FBE3800-4800-AD4A-87D6-1643F0494C49}"/>
              </a:ext>
            </a:extLst>
          </p:cNvPr>
          <p:cNvSpPr>
            <a:spLocks noGrp="1" noChangeArrowheads="1"/>
          </p:cNvSpPr>
          <p:nvPr>
            <p:ph idx="1"/>
          </p:nvPr>
        </p:nvSpPr>
        <p:spPr>
          <a:xfrm>
            <a:off x="566738" y="1154810"/>
            <a:ext cx="8018462" cy="3400257"/>
          </a:xfrm>
        </p:spPr>
        <p:txBody>
          <a:bodyPr>
            <a:noAutofit/>
          </a:bodyPr>
          <a:lstStyle/>
          <a:p>
            <a:pPr eaLnBrk="1" hangingPunct="1">
              <a:spcBef>
                <a:spcPts val="600"/>
              </a:spcBef>
              <a:spcAft>
                <a:spcPts val="600"/>
              </a:spcAft>
              <a:buSzPct val="110000"/>
              <a:tabLst>
                <a:tab pos="5834063" algn="l"/>
              </a:tabLst>
              <a:defRPr/>
            </a:pPr>
            <a:r>
              <a:rPr lang="it-CH" b="1" dirty="0">
                <a:latin typeface="Arial" panose="020B0604020202020204" pitchFamily="34" charset="0"/>
                <a:cs typeface="Arial" panose="020B0604020202020204" pitchFamily="34" charset="0"/>
              </a:rPr>
              <a:t>Helicobacter pylori in gastric MZL</a:t>
            </a:r>
            <a:endParaRPr lang="it-IT" b="1" dirty="0">
              <a:latin typeface="Arial" panose="020B0604020202020204" pitchFamily="34" charset="0"/>
              <a:cs typeface="Arial" panose="020B0604020202020204" pitchFamily="34" charset="0"/>
            </a:endParaRPr>
          </a:p>
          <a:p>
            <a:pPr eaLnBrk="1" hangingPunct="1">
              <a:spcBef>
                <a:spcPts val="600"/>
              </a:spcBef>
              <a:spcAft>
                <a:spcPts val="600"/>
              </a:spcAft>
              <a:buSzPct val="110000"/>
              <a:tabLst>
                <a:tab pos="5834063" algn="l"/>
              </a:tabLst>
              <a:defRPr/>
            </a:pPr>
            <a:r>
              <a:rPr lang="it-IT" b="1" dirty="0">
                <a:latin typeface="Arial" panose="020B0604020202020204" pitchFamily="34" charset="0"/>
                <a:cs typeface="Arial" panose="020B0604020202020204" pitchFamily="34" charset="0"/>
              </a:rPr>
              <a:t>Borrelia burgdorferi in cutaneous MZL </a:t>
            </a:r>
          </a:p>
          <a:p>
            <a:pPr eaLnBrk="1" hangingPunct="1">
              <a:spcBef>
                <a:spcPts val="600"/>
              </a:spcBef>
              <a:spcAft>
                <a:spcPts val="600"/>
              </a:spcAft>
              <a:buSzPct val="110000"/>
              <a:tabLst>
                <a:tab pos="5834063" algn="l"/>
              </a:tabLst>
              <a:defRPr/>
            </a:pPr>
            <a:r>
              <a:rPr lang="it-IT" b="1" dirty="0">
                <a:latin typeface="Arial" panose="020B0604020202020204" pitchFamily="34" charset="0"/>
                <a:cs typeface="Arial" panose="020B0604020202020204" pitchFamily="34" charset="0"/>
              </a:rPr>
              <a:t>Chlamydophila psittaci in some OALs</a:t>
            </a:r>
          </a:p>
          <a:p>
            <a:pPr eaLnBrk="1" hangingPunct="1">
              <a:spcBef>
                <a:spcPts val="600"/>
              </a:spcBef>
              <a:spcAft>
                <a:spcPts val="600"/>
              </a:spcAft>
              <a:buSzPct val="110000"/>
              <a:tabLst>
                <a:tab pos="5834063" algn="l"/>
              </a:tabLst>
              <a:defRPr/>
            </a:pPr>
            <a:r>
              <a:rPr lang="it-IT" b="1" dirty="0">
                <a:latin typeface="Arial" panose="020B0604020202020204" pitchFamily="34" charset="0"/>
                <a:cs typeface="Arial" panose="020B0604020202020204" pitchFamily="34" charset="0"/>
              </a:rPr>
              <a:t>Campylobacter jejuni  in IPSID</a:t>
            </a:r>
          </a:p>
          <a:p>
            <a:pPr eaLnBrk="1" hangingPunct="1">
              <a:spcBef>
                <a:spcPts val="600"/>
              </a:spcBef>
              <a:spcAft>
                <a:spcPts val="600"/>
              </a:spcAft>
              <a:buSzPct val="110000"/>
              <a:tabLst>
                <a:tab pos="5834063" algn="l"/>
              </a:tabLst>
              <a:defRPr/>
            </a:pPr>
            <a:r>
              <a:rPr lang="it-CH" b="1" dirty="0">
                <a:latin typeface="Arial" panose="020B0604020202020204" pitchFamily="34" charset="0"/>
                <a:cs typeface="Arial" panose="020B0604020202020204" pitchFamily="34" charset="0"/>
              </a:rPr>
              <a:t>HCV association with some non-MALT MZL</a:t>
            </a:r>
          </a:p>
          <a:p>
            <a:pPr eaLnBrk="1" hangingPunct="1">
              <a:spcBef>
                <a:spcPts val="600"/>
              </a:spcBef>
              <a:spcAft>
                <a:spcPts val="600"/>
              </a:spcAft>
              <a:buSzPct val="110000"/>
              <a:tabLst>
                <a:tab pos="5834063" algn="l"/>
              </a:tabLst>
              <a:defRPr/>
            </a:pPr>
            <a:r>
              <a:rPr lang="it-CH" b="1" dirty="0">
                <a:latin typeface="Arial" panose="020B0604020202020204" pitchFamily="34" charset="0"/>
                <a:cs typeface="Arial" panose="020B0604020202020204" pitchFamily="34" charset="0"/>
              </a:rPr>
              <a:t>Achromobacter (Alcaligenes) Xylosoxidans </a:t>
            </a:r>
            <a:br>
              <a:rPr lang="it-CH" b="1" dirty="0">
                <a:latin typeface="Arial" panose="020B0604020202020204" pitchFamily="34" charset="0"/>
                <a:cs typeface="Arial" panose="020B0604020202020204" pitchFamily="34" charset="0"/>
              </a:rPr>
            </a:br>
            <a:r>
              <a:rPr lang="it-CH" b="1" dirty="0">
                <a:latin typeface="Arial" panose="020B0604020202020204" pitchFamily="34" charset="0"/>
                <a:cs typeface="Arial" panose="020B0604020202020204" pitchFamily="34" charset="0"/>
              </a:rPr>
              <a:t>in BALT-Lymphoma</a:t>
            </a:r>
            <a:r>
              <a:rPr lang="it-CH" sz="2000" b="1"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0278672-C49D-EF40-90E0-CA8B499BC3E1}"/>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3751066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71650" y="46884"/>
            <a:ext cx="6571060" cy="857250"/>
          </a:xfrm>
        </p:spPr>
        <p:txBody>
          <a:bodyPr/>
          <a:lstStyle/>
          <a:p>
            <a:pPr eaLnBrk="1" hangingPunct="1">
              <a:defRPr/>
            </a:pPr>
            <a:r>
              <a:rPr lang="en-US" spc="-30" dirty="0">
                <a:cs typeface="Calibri" pitchFamily="34" charset="0"/>
              </a:rPr>
              <a:t>Evidence linking  specific microorganisms </a:t>
            </a:r>
            <a:br>
              <a:rPr lang="en-US" spc="-30" dirty="0">
                <a:cs typeface="Calibri" pitchFamily="34" charset="0"/>
              </a:rPr>
            </a:br>
            <a:r>
              <a:rPr lang="en-US" spc="-30" dirty="0">
                <a:cs typeface="Calibri" pitchFamily="34" charset="0"/>
              </a:rPr>
              <a:t>to MALT lymphoma at different sites</a:t>
            </a:r>
            <a:endParaRPr lang="it-IT" spc="-30" dirty="0">
              <a:cs typeface="Calibri" pitchFamily="34" charset="0"/>
            </a:endParaRPr>
          </a:p>
        </p:txBody>
      </p:sp>
      <p:graphicFrame>
        <p:nvGraphicFramePr>
          <p:cNvPr id="374787" name="Group 3"/>
          <p:cNvGraphicFramePr>
            <a:graphicFrameLocks noGrp="1"/>
          </p:cNvGraphicFramePr>
          <p:nvPr>
            <p:extLst>
              <p:ext uri="{D42A27DB-BD31-4B8C-83A1-F6EECF244321}">
                <p14:modId xmlns:p14="http://schemas.microsoft.com/office/powerpoint/2010/main" val="2229397408"/>
              </p:ext>
            </p:extLst>
          </p:nvPr>
        </p:nvGraphicFramePr>
        <p:xfrm>
          <a:off x="1560314" y="1113233"/>
          <a:ext cx="6103145" cy="3364917"/>
        </p:xfrm>
        <a:graphic>
          <a:graphicData uri="http://schemas.openxmlformats.org/drawingml/2006/table">
            <a:tbl>
              <a:tblPr/>
              <a:tblGrid>
                <a:gridCol w="1566863">
                  <a:extLst>
                    <a:ext uri="{9D8B030D-6E8A-4147-A177-3AD203B41FA5}">
                      <a16:colId xmlns:a16="http://schemas.microsoft.com/office/drawing/2014/main" val="20000"/>
                    </a:ext>
                  </a:extLst>
                </a:gridCol>
                <a:gridCol w="917972">
                  <a:extLst>
                    <a:ext uri="{9D8B030D-6E8A-4147-A177-3AD203B41FA5}">
                      <a16:colId xmlns:a16="http://schemas.microsoft.com/office/drawing/2014/main" val="20001"/>
                    </a:ext>
                  </a:extLst>
                </a:gridCol>
                <a:gridCol w="917972">
                  <a:extLst>
                    <a:ext uri="{9D8B030D-6E8A-4147-A177-3AD203B41FA5}">
                      <a16:colId xmlns:a16="http://schemas.microsoft.com/office/drawing/2014/main" val="20002"/>
                    </a:ext>
                  </a:extLst>
                </a:gridCol>
                <a:gridCol w="1241822">
                  <a:extLst>
                    <a:ext uri="{9D8B030D-6E8A-4147-A177-3AD203B41FA5}">
                      <a16:colId xmlns:a16="http://schemas.microsoft.com/office/drawing/2014/main" val="20003"/>
                    </a:ext>
                  </a:extLst>
                </a:gridCol>
                <a:gridCol w="1458516">
                  <a:extLst>
                    <a:ext uri="{9D8B030D-6E8A-4147-A177-3AD203B41FA5}">
                      <a16:colId xmlns:a16="http://schemas.microsoft.com/office/drawing/2014/main" val="20004"/>
                    </a:ext>
                  </a:extLst>
                </a:gridCol>
              </a:tblGrid>
              <a:tr h="617890">
                <a:tc>
                  <a:txBody>
                    <a:bodyPr/>
                    <a:lstStyle/>
                    <a:p>
                      <a:pPr marL="0" marR="0" lvl="0" indent="0" algn="l" defTabSz="914400" rtl="0" eaLnBrk="1" fontAlgn="base" latinLnBrk="0" hangingPunct="1">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Koch’s postulates (1882)</a:t>
                      </a:r>
                      <a:endParaRPr kumimoji="0" lang="en-US" sz="14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H. pylori</a:t>
                      </a:r>
                      <a:endParaRPr kumimoji="0" lang="it-IT" sz="8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&amp; Gastric </a:t>
                      </a:r>
                      <a:b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b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MZL</a:t>
                      </a:r>
                      <a:endParaRPr kumimoji="0" lang="en-US" sz="14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C. </a:t>
                      </a:r>
                      <a:r>
                        <a:rPr kumimoji="0" lang="en-US" sz="1200" b="1" i="0" u="none" strike="noStrike" cap="none" normalizeH="0" baseline="0" err="1">
                          <a:ln>
                            <a:noFill/>
                          </a:ln>
                          <a:solidFill>
                            <a:srgbClr val="FF0000"/>
                          </a:solidFill>
                          <a:effectLst/>
                          <a:latin typeface="Arial" panose="020B0604020202020204" pitchFamily="34" charset="0"/>
                          <a:ea typeface="Times New Roman" charset="0"/>
                          <a:cs typeface="Arial" panose="020B0604020202020204" pitchFamily="34" charset="0"/>
                        </a:rPr>
                        <a:t>jejuni</a:t>
                      </a:r>
                      <a:endParaRPr kumimoji="0" lang="it-IT" sz="8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&amp; IPSID</a:t>
                      </a:r>
                      <a:endParaRPr kumimoji="0" lang="en-US" sz="14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B. burgdorferi</a:t>
                      </a:r>
                      <a:endParaRPr kumimoji="0" lang="it-IT" sz="8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20000"/>
                        <a:buFontTx/>
                        <a:buNone/>
                        <a:tabLst/>
                      </a:pPr>
                      <a:r>
                        <a:rPr kumimoji="0" lang="en-US" sz="12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rPr>
                        <a:t>&amp; Cutaneous MZL</a:t>
                      </a:r>
                      <a:endParaRPr kumimoji="0" lang="en-US" sz="1400" b="1" i="0" u="none" strike="noStrike" cap="none" normalizeH="0" baseline="0">
                        <a:ln>
                          <a:noFill/>
                        </a:ln>
                        <a:solidFill>
                          <a:srgbClr val="FF0000"/>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20000"/>
                        <a:buFontTx/>
                        <a:buNone/>
                        <a:tabLst/>
                      </a:pPr>
                      <a:r>
                        <a:rPr kumimoji="0" lang="it-IT" sz="12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rPr>
                        <a:t>C. psittaci</a:t>
                      </a:r>
                      <a:endParaRPr kumimoji="0" lang="it-IT" sz="8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20000"/>
                        <a:buFontTx/>
                        <a:buNone/>
                        <a:tabLst/>
                      </a:pPr>
                      <a:r>
                        <a:rPr kumimoji="0" lang="it-IT" sz="12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rPr>
                        <a:t>&amp; </a:t>
                      </a:r>
                      <a:r>
                        <a:rPr kumimoji="0" lang="it-IT" sz="1200" b="1" i="0" u="none" strike="noStrike" cap="none" normalizeH="0" baseline="0" dirty="0" err="1">
                          <a:ln>
                            <a:noFill/>
                          </a:ln>
                          <a:solidFill>
                            <a:srgbClr val="FF0000"/>
                          </a:solidFill>
                          <a:effectLst/>
                          <a:latin typeface="Arial" panose="020B0604020202020204" pitchFamily="34" charset="0"/>
                          <a:ea typeface="Times New Roman" charset="0"/>
                          <a:cs typeface="Arial" panose="020B0604020202020204" pitchFamily="34" charset="0"/>
                        </a:rPr>
                        <a:t>Ocular</a:t>
                      </a:r>
                      <a:r>
                        <a:rPr kumimoji="0" lang="it-IT" sz="12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rPr>
                        <a:t> </a:t>
                      </a:r>
                      <a:r>
                        <a:rPr kumimoji="0" lang="it-IT" sz="1200" b="1" i="0" u="none" strike="noStrike" cap="none" normalizeH="0" baseline="0" dirty="0" err="1">
                          <a:ln>
                            <a:noFill/>
                          </a:ln>
                          <a:solidFill>
                            <a:srgbClr val="FF0000"/>
                          </a:solidFill>
                          <a:effectLst/>
                          <a:latin typeface="Arial" panose="020B0604020202020204" pitchFamily="34" charset="0"/>
                          <a:ea typeface="Times New Roman" charset="0"/>
                          <a:cs typeface="Arial" panose="020B0604020202020204" pitchFamily="34" charset="0"/>
                        </a:rPr>
                        <a:t>adnexal</a:t>
                      </a:r>
                      <a:r>
                        <a:rPr kumimoji="0" lang="it-IT" sz="12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rPr>
                        <a:t> MZL</a:t>
                      </a:r>
                      <a:endParaRPr kumimoji="0" lang="it-IT" sz="1400" b="1" i="0" u="none" strike="noStrike" cap="none" normalizeH="0" baseline="0" dirty="0">
                        <a:ln>
                          <a:noFill/>
                        </a:ln>
                        <a:solidFill>
                          <a:srgbClr val="FF0000"/>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39315">
                <a:tc>
                  <a:txBody>
                    <a:bodyPr/>
                    <a:lstStyle/>
                    <a:p>
                      <a:pPr marL="0" marR="0" lvl="0" indent="0" algn="l" defTabSz="914400" rtl="0" eaLnBrk="1" fontAlgn="base" latinLnBrk="0" hangingPunct="1">
                        <a:lnSpc>
                          <a:spcPct val="75000"/>
                        </a:lnSpc>
                        <a:spcBef>
                          <a:spcPct val="0"/>
                        </a:spcBef>
                        <a:spcAft>
                          <a:spcPct val="0"/>
                        </a:spcAft>
                        <a:buClrTx/>
                        <a:buSzPct val="120000"/>
                        <a:buFontTx/>
                        <a:buNone/>
                        <a:tabLst/>
                      </a:pPr>
                      <a:endPar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p>
                      <a:pPr marL="0" marR="0" lvl="0" indent="0" algn="l"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Organism found in the lesion.</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endPar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most </a:t>
                      </a:r>
                      <a:b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b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cases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endPar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some cases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endPar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variable</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endPar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variable</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485966">
                <a:tc>
                  <a:txBody>
                    <a:bodyPr/>
                    <a:lstStyle/>
                    <a:p>
                      <a:pPr marL="0" marR="0" lvl="0" indent="0" algn="l"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Organism can be isolated and grown in vitro.</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not yet</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not yet</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85966">
                <a:tc>
                  <a:txBody>
                    <a:bodyPr/>
                    <a:lstStyle/>
                    <a:p>
                      <a:pPr marL="0" marR="0" lvl="0" indent="0" algn="l"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Organism inoculation causes lesions in animals</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17890">
                <a:tc>
                  <a:txBody>
                    <a:bodyPr/>
                    <a:lstStyle/>
                    <a:p>
                      <a:pPr marL="0" marR="0" lvl="0" indent="0" algn="l"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Organism can be recovered from the experimental animal</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unknown</a:t>
                      </a:r>
                      <a:endParaRPr kumimoji="0" lang="en-US" sz="14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endParaRP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7890">
                <a:tc>
                  <a:txBody>
                    <a:bodyPr/>
                    <a:lstStyle/>
                    <a:p>
                      <a:pPr marL="0" marR="0" lvl="0" indent="0" algn="l"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Lymphoma regression after bacteria eradication</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p>
                  </a:txBody>
                  <a:tcPr marL="68580" marR="68580" marT="34290" marB="3429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75000"/>
                        </a:lnSpc>
                        <a:spcBef>
                          <a:spcPct val="0"/>
                        </a:spcBef>
                        <a:spcAft>
                          <a:spcPct val="0"/>
                        </a:spcAft>
                        <a:buClrTx/>
                        <a:buSzPct val="120000"/>
                        <a:buFontTx/>
                        <a:buNone/>
                        <a:tabLst/>
                      </a:pPr>
                      <a:r>
                        <a:rPr kumimoji="0" lang="en-US" sz="1200" b="1" i="0" u="none" strike="noStrike" cap="none" normalizeH="0" baseline="0">
                          <a:ln>
                            <a:noFill/>
                          </a:ln>
                          <a:solidFill>
                            <a:schemeClr val="bg2"/>
                          </a:solidFill>
                          <a:effectLst/>
                          <a:latin typeface="Arial" panose="020B0604020202020204" pitchFamily="34" charset="0"/>
                          <a:ea typeface="Times New Roman" charset="0"/>
                          <a:cs typeface="Arial" panose="020B0604020202020204" pitchFamily="34" charset="0"/>
                        </a:rPr>
                        <a:t>yes</a:t>
                      </a:r>
                    </a:p>
                  </a:txBody>
                  <a:tcPr marL="68580" marR="68580" marT="34290" marB="3429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6353" name="Line 38"/>
          <p:cNvSpPr>
            <a:spLocks noChangeShapeType="1"/>
          </p:cNvSpPr>
          <p:nvPr/>
        </p:nvSpPr>
        <p:spPr bwMode="auto">
          <a:xfrm>
            <a:off x="1439466" y="1800747"/>
            <a:ext cx="6344840" cy="0"/>
          </a:xfrm>
          <a:prstGeom prst="line">
            <a:avLst/>
          </a:prstGeom>
          <a:noFill/>
          <a:ln w="38100">
            <a:solidFill>
              <a:srgbClr val="3C506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5" name="Line 40"/>
          <p:cNvSpPr>
            <a:spLocks noChangeShapeType="1"/>
          </p:cNvSpPr>
          <p:nvPr/>
        </p:nvSpPr>
        <p:spPr bwMode="auto">
          <a:xfrm>
            <a:off x="1439467" y="4580915"/>
            <a:ext cx="6344840" cy="0"/>
          </a:xfrm>
          <a:prstGeom prst="line">
            <a:avLst/>
          </a:prstGeom>
          <a:noFill/>
          <a:ln w="38100">
            <a:solidFill>
              <a:srgbClr val="3C506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56" name="Text Box 41"/>
          <p:cNvSpPr txBox="1">
            <a:spLocks noChangeArrowheads="1"/>
          </p:cNvSpPr>
          <p:nvPr/>
        </p:nvSpPr>
        <p:spPr bwMode="auto">
          <a:xfrm>
            <a:off x="276327" y="4868828"/>
            <a:ext cx="4536281"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CH" sz="1050" b="1" i="1">
                <a:solidFill>
                  <a:schemeClr val="bg2"/>
                </a:solidFill>
              </a:rPr>
              <a:t>Modified from: MQ Du, J Clin Exp Hematopathol 2007</a:t>
            </a:r>
            <a:endParaRPr lang="it-IT" sz="1050" b="1" i="1">
              <a:solidFill>
                <a:schemeClr val="bg2"/>
              </a:solidFill>
            </a:endParaRPr>
          </a:p>
        </p:txBody>
      </p:sp>
      <p:sp>
        <p:nvSpPr>
          <p:cNvPr id="56357" name="Line 42"/>
          <p:cNvSpPr>
            <a:spLocks noChangeShapeType="1"/>
          </p:cNvSpPr>
          <p:nvPr/>
        </p:nvSpPr>
        <p:spPr bwMode="auto">
          <a:xfrm>
            <a:off x="1399580" y="3841108"/>
            <a:ext cx="6344840" cy="0"/>
          </a:xfrm>
          <a:prstGeom prst="line">
            <a:avLst/>
          </a:prstGeom>
          <a:noFill/>
          <a:ln w="38100">
            <a:solidFill>
              <a:srgbClr val="3C506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 name="Double Bracket 1"/>
          <p:cNvSpPr/>
          <p:nvPr/>
        </p:nvSpPr>
        <p:spPr>
          <a:xfrm>
            <a:off x="1245453" y="1010706"/>
            <a:ext cx="2795568" cy="3780528"/>
          </a:xfrm>
          <a:prstGeom prst="bracketPair">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83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C0524-2EC4-A647-955E-3A4EDD485ACD}"/>
              </a:ext>
            </a:extLst>
          </p:cNvPr>
          <p:cNvSpPr>
            <a:spLocks noGrp="1"/>
          </p:cNvSpPr>
          <p:nvPr>
            <p:ph sz="half" idx="1"/>
          </p:nvPr>
        </p:nvSpPr>
        <p:spPr/>
        <p:txBody>
          <a:bodyPr/>
          <a:lstStyle/>
          <a:p>
            <a:pPr>
              <a:spcBef>
                <a:spcPts val="600"/>
              </a:spcBef>
              <a:spcAft>
                <a:spcPts val="600"/>
              </a:spcAft>
              <a:buSzPct val="110000"/>
              <a:tabLst>
                <a:tab pos="5834063" algn="l"/>
              </a:tabLst>
              <a:defRPr/>
            </a:pPr>
            <a:r>
              <a:rPr lang="it-CH" sz="1600" i="1" dirty="0"/>
              <a:t>Helicobacter pylori </a:t>
            </a:r>
            <a:r>
              <a:rPr lang="it-CH" sz="1600" dirty="0"/>
              <a:t>in gastric MZL</a:t>
            </a:r>
            <a:endParaRPr lang="it-IT" sz="1600" dirty="0"/>
          </a:p>
          <a:p>
            <a:pPr>
              <a:spcBef>
                <a:spcPts val="600"/>
              </a:spcBef>
              <a:spcAft>
                <a:spcPts val="600"/>
              </a:spcAft>
              <a:buSzPct val="110000"/>
              <a:tabLst>
                <a:tab pos="5834063" algn="l"/>
              </a:tabLst>
              <a:defRPr/>
            </a:pPr>
            <a:endParaRPr lang="it-IT" sz="1600" i="1" dirty="0"/>
          </a:p>
          <a:p>
            <a:pPr>
              <a:spcBef>
                <a:spcPts val="600"/>
              </a:spcBef>
              <a:spcAft>
                <a:spcPts val="600"/>
              </a:spcAft>
              <a:buSzPct val="110000"/>
              <a:tabLst>
                <a:tab pos="5834063" algn="l"/>
              </a:tabLst>
              <a:defRPr/>
            </a:pPr>
            <a:r>
              <a:rPr lang="it-IT" sz="1600" i="1" dirty="0"/>
              <a:t>Borrelia burgdorferi</a:t>
            </a:r>
            <a:r>
              <a:rPr lang="it-IT" sz="1600" dirty="0"/>
              <a:t> in cutaneous MZL </a:t>
            </a:r>
          </a:p>
          <a:p>
            <a:pPr>
              <a:spcBef>
                <a:spcPts val="600"/>
              </a:spcBef>
              <a:spcAft>
                <a:spcPts val="600"/>
              </a:spcAft>
              <a:buSzPct val="110000"/>
              <a:tabLst>
                <a:tab pos="5834063" algn="l"/>
              </a:tabLst>
              <a:defRPr/>
            </a:pPr>
            <a:endParaRPr lang="it-IT" sz="1600" i="1" dirty="0"/>
          </a:p>
          <a:p>
            <a:pPr>
              <a:spcBef>
                <a:spcPts val="600"/>
              </a:spcBef>
              <a:spcAft>
                <a:spcPts val="600"/>
              </a:spcAft>
              <a:buSzPct val="110000"/>
              <a:tabLst>
                <a:tab pos="5834063" algn="l"/>
              </a:tabLst>
              <a:defRPr/>
            </a:pPr>
            <a:r>
              <a:rPr lang="it-IT" sz="1600" i="1" dirty="0"/>
              <a:t>Chlamydophila psittaci </a:t>
            </a:r>
            <a:r>
              <a:rPr lang="it-IT" sz="1600" dirty="0"/>
              <a:t>in some OALs</a:t>
            </a:r>
          </a:p>
          <a:p>
            <a:endParaRPr lang="en-US" dirty="0"/>
          </a:p>
        </p:txBody>
      </p:sp>
      <p:sp>
        <p:nvSpPr>
          <p:cNvPr id="4" name="Content Placeholder 3">
            <a:extLst>
              <a:ext uri="{FF2B5EF4-FFF2-40B4-BE49-F238E27FC236}">
                <a16:creationId xmlns:a16="http://schemas.microsoft.com/office/drawing/2014/main" id="{2BE9DF08-CCEA-E543-A2E3-28563DC8EE03}"/>
              </a:ext>
            </a:extLst>
          </p:cNvPr>
          <p:cNvSpPr>
            <a:spLocks noGrp="1"/>
          </p:cNvSpPr>
          <p:nvPr>
            <p:ph sz="half" idx="10"/>
          </p:nvPr>
        </p:nvSpPr>
        <p:spPr/>
        <p:txBody>
          <a:bodyPr/>
          <a:lstStyle/>
          <a:p>
            <a:pPr>
              <a:spcBef>
                <a:spcPts val="600"/>
              </a:spcBef>
              <a:spcAft>
                <a:spcPts val="600"/>
              </a:spcAft>
              <a:buSzPct val="110000"/>
              <a:tabLst>
                <a:tab pos="5834063" algn="l"/>
              </a:tabLst>
              <a:defRPr/>
            </a:pPr>
            <a:r>
              <a:rPr lang="it-IT" sz="1600" i="1" dirty="0"/>
              <a:t>Campylobacter jejuni</a:t>
            </a:r>
            <a:r>
              <a:rPr lang="it-IT" sz="1600" dirty="0"/>
              <a:t>  in IPSID</a:t>
            </a:r>
          </a:p>
          <a:p>
            <a:pPr>
              <a:spcBef>
                <a:spcPts val="600"/>
              </a:spcBef>
              <a:spcAft>
                <a:spcPts val="600"/>
              </a:spcAft>
              <a:buSzPct val="110000"/>
              <a:tabLst>
                <a:tab pos="5834063" algn="l"/>
              </a:tabLst>
              <a:defRPr/>
            </a:pPr>
            <a:endParaRPr lang="it-CH" sz="1600" i="1" dirty="0"/>
          </a:p>
          <a:p>
            <a:pPr>
              <a:spcBef>
                <a:spcPts val="600"/>
              </a:spcBef>
              <a:spcAft>
                <a:spcPts val="600"/>
              </a:spcAft>
              <a:buSzPct val="110000"/>
              <a:tabLst>
                <a:tab pos="5834063" algn="l"/>
              </a:tabLst>
              <a:defRPr/>
            </a:pPr>
            <a:r>
              <a:rPr lang="it-CH" sz="1600" i="1" dirty="0"/>
              <a:t>HCV</a:t>
            </a:r>
            <a:r>
              <a:rPr lang="it-CH" sz="1600" dirty="0"/>
              <a:t> association with some non-MALT MZL</a:t>
            </a:r>
            <a:endParaRPr lang="it-CH" sz="1600" i="1" dirty="0"/>
          </a:p>
          <a:p>
            <a:pPr>
              <a:spcBef>
                <a:spcPts val="600"/>
              </a:spcBef>
              <a:spcAft>
                <a:spcPts val="600"/>
              </a:spcAft>
              <a:buSzPct val="110000"/>
              <a:tabLst>
                <a:tab pos="5834063" algn="l"/>
              </a:tabLst>
              <a:defRPr/>
            </a:pPr>
            <a:endParaRPr lang="it-CH" sz="1600" i="1" dirty="0"/>
          </a:p>
          <a:p>
            <a:pPr>
              <a:spcBef>
                <a:spcPts val="600"/>
              </a:spcBef>
              <a:spcAft>
                <a:spcPts val="600"/>
              </a:spcAft>
              <a:buSzPct val="110000"/>
              <a:tabLst>
                <a:tab pos="5834063" algn="l"/>
              </a:tabLst>
              <a:defRPr/>
            </a:pPr>
            <a:r>
              <a:rPr lang="it-CH" sz="1600" i="1" dirty="0"/>
              <a:t>Achromobacter (Alcaligenes) Xylosoxidans </a:t>
            </a:r>
            <a:br>
              <a:rPr lang="it-CH" sz="1600" dirty="0"/>
            </a:br>
            <a:r>
              <a:rPr lang="it-CH" sz="1600" dirty="0"/>
              <a:t>in BALT-Lymphoma? </a:t>
            </a:r>
          </a:p>
          <a:p>
            <a:endParaRPr lang="en-US" dirty="0"/>
          </a:p>
        </p:txBody>
      </p:sp>
      <p:sp>
        <p:nvSpPr>
          <p:cNvPr id="5" name="Slide Number Placeholder 4">
            <a:extLst>
              <a:ext uri="{FF2B5EF4-FFF2-40B4-BE49-F238E27FC236}">
                <a16:creationId xmlns:a16="http://schemas.microsoft.com/office/drawing/2014/main" id="{5CFCF716-CC33-6D42-A8E3-79BE1DCBC145}"/>
              </a:ext>
            </a:extLst>
          </p:cNvPr>
          <p:cNvSpPr>
            <a:spLocks noGrp="1"/>
          </p:cNvSpPr>
          <p:nvPr>
            <p:ph type="sldNum" sz="quarter" idx="4"/>
          </p:nvPr>
        </p:nvSpPr>
        <p:spPr/>
        <p:txBody>
          <a:bodyPr/>
          <a:lstStyle/>
          <a:p>
            <a:fld id="{52DF0245-2CA1-6445-9E71-A40071F6548D}" type="slidenum">
              <a:rPr lang="en-US" smtClean="0"/>
              <a:pPr/>
              <a:t>27</a:t>
            </a:fld>
            <a:endParaRPr lang="en-US"/>
          </a:p>
        </p:txBody>
      </p:sp>
      <p:sp>
        <p:nvSpPr>
          <p:cNvPr id="6" name="Text Placeholder 5">
            <a:extLst>
              <a:ext uri="{FF2B5EF4-FFF2-40B4-BE49-F238E27FC236}">
                <a16:creationId xmlns:a16="http://schemas.microsoft.com/office/drawing/2014/main" id="{DDBECC60-56D4-2642-9580-D2C0D135C59C}"/>
              </a:ext>
            </a:extLst>
          </p:cNvPr>
          <p:cNvSpPr>
            <a:spLocks noGrp="1"/>
          </p:cNvSpPr>
          <p:nvPr>
            <p:ph type="body" sz="quarter" idx="11"/>
          </p:nvPr>
        </p:nvSpPr>
        <p:spPr/>
        <p:txBody>
          <a:bodyPr/>
          <a:lstStyle/>
          <a:p>
            <a:r>
              <a:rPr lang="en-US" dirty="0"/>
              <a:t>December 8, 2021</a:t>
            </a:r>
          </a:p>
        </p:txBody>
      </p:sp>
      <p:sp>
        <p:nvSpPr>
          <p:cNvPr id="7" name="Text Placeholder 6">
            <a:extLst>
              <a:ext uri="{FF2B5EF4-FFF2-40B4-BE49-F238E27FC236}">
                <a16:creationId xmlns:a16="http://schemas.microsoft.com/office/drawing/2014/main" id="{DB343ABE-CA75-7442-B54A-0218F1367437}"/>
              </a:ext>
            </a:extLst>
          </p:cNvPr>
          <p:cNvSpPr>
            <a:spLocks noGrp="1"/>
          </p:cNvSpPr>
          <p:nvPr>
            <p:ph type="body" sz="quarter" idx="12"/>
          </p:nvPr>
        </p:nvSpPr>
        <p:spPr/>
        <p:txBody>
          <a:bodyPr/>
          <a:lstStyle/>
          <a:p>
            <a:endParaRPr lang="en-US"/>
          </a:p>
        </p:txBody>
      </p:sp>
      <p:sp>
        <p:nvSpPr>
          <p:cNvPr id="8" name="Text Placeholder 7">
            <a:extLst>
              <a:ext uri="{FF2B5EF4-FFF2-40B4-BE49-F238E27FC236}">
                <a16:creationId xmlns:a16="http://schemas.microsoft.com/office/drawing/2014/main" id="{3F00A901-28B6-B14A-9BC6-F21C39F9BB30}"/>
              </a:ext>
            </a:extLst>
          </p:cNvPr>
          <p:cNvSpPr>
            <a:spLocks noGrp="1"/>
          </p:cNvSpPr>
          <p:nvPr>
            <p:ph type="body" sz="quarter" idx="13"/>
          </p:nvPr>
        </p:nvSpPr>
        <p:spPr/>
        <p:txBody>
          <a:bodyPr/>
          <a:lstStyle/>
          <a:p>
            <a:endParaRPr lang="en-US"/>
          </a:p>
        </p:txBody>
      </p:sp>
      <p:sp>
        <p:nvSpPr>
          <p:cNvPr id="9" name="Title 1">
            <a:extLst>
              <a:ext uri="{FF2B5EF4-FFF2-40B4-BE49-F238E27FC236}">
                <a16:creationId xmlns:a16="http://schemas.microsoft.com/office/drawing/2014/main" id="{E46F7773-0A21-F04F-A221-055DC25EC88D}"/>
              </a:ext>
            </a:extLst>
          </p:cNvPr>
          <p:cNvSpPr>
            <a:spLocks noGrp="1"/>
          </p:cNvSpPr>
          <p:nvPr>
            <p:ph type="title"/>
          </p:nvPr>
        </p:nvSpPr>
        <p:spPr/>
        <p:txBody>
          <a:bodyPr/>
          <a:lstStyle/>
          <a:p>
            <a:r>
              <a:rPr lang="en-US" sz="2800" spc="-40" dirty="0"/>
              <a:t>Antigen-driven lymphoma development</a:t>
            </a:r>
            <a:endParaRPr lang="en-US" sz="2800" dirty="0"/>
          </a:p>
        </p:txBody>
      </p:sp>
    </p:spTree>
    <p:extLst>
      <p:ext uri="{BB962C8B-B14F-4D97-AF65-F5344CB8AC3E}">
        <p14:creationId xmlns:p14="http://schemas.microsoft.com/office/powerpoint/2010/main" val="782313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E369-2704-444A-A43B-DFB0CCAEFEA7}"/>
              </a:ext>
            </a:extLst>
          </p:cNvPr>
          <p:cNvSpPr>
            <a:spLocks noGrp="1"/>
          </p:cNvSpPr>
          <p:nvPr>
            <p:ph type="title"/>
          </p:nvPr>
        </p:nvSpPr>
        <p:spPr/>
        <p:txBody>
          <a:bodyPr/>
          <a:lstStyle/>
          <a:p>
            <a:r>
              <a:rPr lang="en-US" sz="2400" dirty="0">
                <a:sym typeface="Arial Bold" charset="0"/>
              </a:rPr>
              <a:t>MALT lymphoma: MYD88 mutations in 6%</a:t>
            </a:r>
            <a:endParaRPr lang="en-US" dirty="0"/>
          </a:p>
        </p:txBody>
      </p:sp>
      <p:sp>
        <p:nvSpPr>
          <p:cNvPr id="3" name="Slide Number Placeholder 2">
            <a:extLst>
              <a:ext uri="{FF2B5EF4-FFF2-40B4-BE49-F238E27FC236}">
                <a16:creationId xmlns:a16="http://schemas.microsoft.com/office/drawing/2014/main" id="{3891A311-F3A4-A749-BCFE-7C78704821DE}"/>
              </a:ext>
            </a:extLst>
          </p:cNvPr>
          <p:cNvSpPr>
            <a:spLocks noGrp="1"/>
          </p:cNvSpPr>
          <p:nvPr>
            <p:ph type="sldNum" sz="quarter" idx="4"/>
          </p:nvPr>
        </p:nvSpPr>
        <p:spPr/>
        <p:txBody>
          <a:bodyPr/>
          <a:lstStyle/>
          <a:p>
            <a:fld id="{52DF0245-2CA1-6445-9E71-A40071F6548D}" type="slidenum">
              <a:rPr lang="en-US" smtClean="0"/>
              <a:pPr/>
              <a:t>28</a:t>
            </a:fld>
            <a:endParaRPr lang="en-US"/>
          </a:p>
        </p:txBody>
      </p:sp>
      <p:sp>
        <p:nvSpPr>
          <p:cNvPr id="7" name="Rectangle 8">
            <a:extLst>
              <a:ext uri="{FF2B5EF4-FFF2-40B4-BE49-F238E27FC236}">
                <a16:creationId xmlns:a16="http://schemas.microsoft.com/office/drawing/2014/main" id="{750070E5-3961-6C4A-9F8A-CE9FBAA41557}"/>
              </a:ext>
            </a:extLst>
          </p:cNvPr>
          <p:cNvSpPr txBox="1">
            <a:spLocks noChangeArrowheads="1"/>
          </p:cNvSpPr>
          <p:nvPr/>
        </p:nvSpPr>
        <p:spPr>
          <a:xfrm>
            <a:off x="457200" y="1175063"/>
            <a:ext cx="4939259" cy="3568388"/>
          </a:xfrm>
          <a:prstGeom prst="rect">
            <a:avLst/>
          </a:prstGeom>
        </p:spPr>
        <p:txBody>
          <a:bodyPr/>
          <a:lstStyle>
            <a:lvl1pPr marL="257175" indent="-257175" algn="l" rtl="0" eaLnBrk="1" fontAlgn="base" hangingPunct="1">
              <a:spcBef>
                <a:spcPts val="0"/>
              </a:spcBef>
              <a:spcAft>
                <a:spcPts val="450"/>
              </a:spcAft>
              <a:buClr>
                <a:schemeClr val="accent3"/>
              </a:buClr>
              <a:buSzPct val="125000"/>
              <a:buFont typeface="Arial" panose="020B0604020202020204" pitchFamily="34" charset="0"/>
              <a:buChar char="•"/>
              <a:defRPr sz="1800"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pPr>
              <a:defRPr/>
            </a:pPr>
            <a:r>
              <a:rPr lang="en-US" sz="1400" b="1" kern="0" dirty="0">
                <a:cs typeface="+mn-cs"/>
                <a:sym typeface="Arial" charset="0"/>
              </a:rPr>
              <a:t>Mutations in 3 of 54 EMZL</a:t>
            </a:r>
          </a:p>
          <a:p>
            <a:pPr>
              <a:defRPr/>
            </a:pPr>
            <a:endParaRPr lang="en-US" sz="1400" b="1" kern="0" dirty="0">
              <a:cs typeface="+mn-cs"/>
              <a:sym typeface="Arial" charset="0"/>
            </a:endParaRPr>
          </a:p>
          <a:p>
            <a:pPr>
              <a:defRPr/>
            </a:pPr>
            <a:r>
              <a:rPr lang="en-US" sz="1400" b="1" kern="0" dirty="0">
                <a:cs typeface="+mn-cs"/>
                <a:sym typeface="Arial" charset="0"/>
              </a:rPr>
              <a:t>2 cases with T978C mutation causing the reported L265P substitution. Both with OAMZL involvement and no additional genomic lesions</a:t>
            </a:r>
          </a:p>
          <a:p>
            <a:pPr>
              <a:defRPr/>
            </a:pPr>
            <a:endParaRPr lang="en-US" sz="1400" b="1" kern="0" dirty="0">
              <a:cs typeface="+mn-cs"/>
              <a:sym typeface="Arial" charset="0"/>
            </a:endParaRPr>
          </a:p>
          <a:p>
            <a:pPr>
              <a:defRPr/>
            </a:pPr>
            <a:r>
              <a:rPr lang="en-US" sz="1400" b="1" kern="0" dirty="0">
                <a:cs typeface="+mn-cs"/>
                <a:sym typeface="Arial" charset="0"/>
              </a:rPr>
              <a:t>One case of salivary gland MALT lymphoma, with trisomy's 3 and 18, with novel interstitial 27bp deletion (c.1039_1065del) </a:t>
            </a:r>
          </a:p>
          <a:p>
            <a:pPr>
              <a:defRPr/>
            </a:pPr>
            <a:r>
              <a:rPr lang="en-US" sz="1400" b="1" kern="0" dirty="0">
                <a:cs typeface="+mn-cs"/>
                <a:sym typeface="Arial" charset="0"/>
              </a:rPr>
              <a:t>loss of nine amino acids (p.V286_T294del, which precede an internal inhibitory domain which could become disrupted and allow an increased binding of MYD88 to IRAK1/IRAK4</a:t>
            </a:r>
            <a:r>
              <a:rPr lang="en-US" sz="1600" b="1" kern="0" dirty="0">
                <a:cs typeface="+mn-cs"/>
                <a:sym typeface="Arial" charset="0"/>
              </a:rPr>
              <a:t>)</a:t>
            </a:r>
          </a:p>
        </p:txBody>
      </p:sp>
      <p:pic>
        <p:nvPicPr>
          <p:cNvPr id="8" name="Picture 4">
            <a:extLst>
              <a:ext uri="{FF2B5EF4-FFF2-40B4-BE49-F238E27FC236}">
                <a16:creationId xmlns:a16="http://schemas.microsoft.com/office/drawing/2014/main" id="{A828C144-8C02-664F-858E-51F5C4789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7796" y="1321449"/>
            <a:ext cx="2861716" cy="3275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Text Placeholder 1">
            <a:extLst>
              <a:ext uri="{FF2B5EF4-FFF2-40B4-BE49-F238E27FC236}">
                <a16:creationId xmlns:a16="http://schemas.microsoft.com/office/drawing/2014/main" id="{BEE3D7B1-CC7F-8A40-A04D-55D28FF32699}"/>
              </a:ext>
            </a:extLst>
          </p:cNvPr>
          <p:cNvSpPr>
            <a:spLocks noGrp="1"/>
          </p:cNvSpPr>
          <p:nvPr>
            <p:ph type="body" sz="quarter" idx="12"/>
          </p:nvPr>
        </p:nvSpPr>
        <p:spPr/>
        <p:txBody>
          <a:bodyPr/>
          <a:lstStyle/>
          <a:p>
            <a:r>
              <a:rPr lang="en-US"/>
              <a:t>Li et al BJH, 2012</a:t>
            </a:r>
          </a:p>
        </p:txBody>
      </p:sp>
    </p:spTree>
    <p:extLst>
      <p:ext uri="{BB962C8B-B14F-4D97-AF65-F5344CB8AC3E}">
        <p14:creationId xmlns:p14="http://schemas.microsoft.com/office/powerpoint/2010/main" val="3883857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65CCF6-A612-3C4E-A17C-FE2415E93B9B}"/>
              </a:ext>
            </a:extLst>
          </p:cNvPr>
          <p:cNvSpPr>
            <a:spLocks noGrp="1"/>
          </p:cNvSpPr>
          <p:nvPr>
            <p:ph type="body" sz="quarter" idx="10"/>
          </p:nvPr>
        </p:nvSpPr>
        <p:spPr/>
        <p:txBody>
          <a:bodyPr/>
          <a:lstStyle/>
          <a:p>
            <a:r>
              <a:rPr lang="en-US" dirty="0"/>
              <a:t>December 8, 2021</a:t>
            </a:r>
          </a:p>
        </p:txBody>
      </p:sp>
      <p:sp>
        <p:nvSpPr>
          <p:cNvPr id="6" name="Title 4">
            <a:extLst>
              <a:ext uri="{FF2B5EF4-FFF2-40B4-BE49-F238E27FC236}">
                <a16:creationId xmlns:a16="http://schemas.microsoft.com/office/drawing/2014/main" id="{C3E83D7F-F258-324C-8A2A-FD7C787DEB5C}"/>
              </a:ext>
            </a:extLst>
          </p:cNvPr>
          <p:cNvSpPr txBox="1">
            <a:spLocks noGrp="1"/>
          </p:cNvSpPr>
          <p:nvPr>
            <p:ph type="title"/>
          </p:nvPr>
        </p:nvSpPr>
        <p:spPr>
          <a:prstGeom prst="rect">
            <a:avLst/>
          </a:prstGeom>
          <a:noFill/>
        </p:spPr>
        <p:txBody>
          <a:bodyPr wrap="none" rtlCol="0">
            <a:spAutoFit/>
          </a:bodyPr>
          <a:lstStyle/>
          <a:p>
            <a:r>
              <a:rPr lang="en-US" sz="2000" b="1"/>
              <a:t>Helicobacter Pylori</a:t>
            </a:r>
          </a:p>
        </p:txBody>
      </p:sp>
      <p:pic>
        <p:nvPicPr>
          <p:cNvPr id="7" name="Picture 6">
            <a:extLst>
              <a:ext uri="{FF2B5EF4-FFF2-40B4-BE49-F238E27FC236}">
                <a16:creationId xmlns:a16="http://schemas.microsoft.com/office/drawing/2014/main" id="{775E4A1B-E2CE-024F-BA66-076BA293BC96}"/>
              </a:ext>
            </a:extLst>
          </p:cNvPr>
          <p:cNvPicPr>
            <a:picLocks noChangeAspect="1"/>
          </p:cNvPicPr>
          <p:nvPr/>
        </p:nvPicPr>
        <p:blipFill>
          <a:blip r:embed="rId2"/>
          <a:stretch>
            <a:fillRect/>
          </a:stretch>
        </p:blipFill>
        <p:spPr>
          <a:xfrm>
            <a:off x="2667000" y="1390650"/>
            <a:ext cx="3810000" cy="2362200"/>
          </a:xfrm>
          <a:prstGeom prst="rect">
            <a:avLst/>
          </a:prstGeom>
        </p:spPr>
      </p:pic>
    </p:spTree>
    <p:extLst>
      <p:ext uri="{BB962C8B-B14F-4D97-AF65-F5344CB8AC3E}">
        <p14:creationId xmlns:p14="http://schemas.microsoft.com/office/powerpoint/2010/main" val="386570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212E0A-C1B9-454B-80B1-54D629F03FEA}"/>
              </a:ext>
            </a:extLst>
          </p:cNvPr>
          <p:cNvSpPr>
            <a:spLocks noGrp="1"/>
          </p:cNvSpPr>
          <p:nvPr>
            <p:ph type="body" sz="quarter" idx="10"/>
          </p:nvPr>
        </p:nvSpPr>
        <p:spPr>
          <a:xfrm>
            <a:off x="123987" y="588935"/>
            <a:ext cx="7198962" cy="3370882"/>
          </a:xfrm>
        </p:spPr>
        <p:txBody>
          <a:bodyPr>
            <a:normAutofit fontScale="77500" lnSpcReduction="20000"/>
          </a:bodyPr>
          <a:lstStyle/>
          <a:p>
            <a:r>
              <a:rPr lang="en-US" dirty="0"/>
              <a:t>This activity is supported by independent educational grants from </a:t>
            </a:r>
          </a:p>
          <a:p>
            <a:endParaRPr lang="en-US" dirty="0"/>
          </a:p>
          <a:p>
            <a:r>
              <a:rPr lang="en-US" dirty="0"/>
              <a:t>AstraZeneca, </a:t>
            </a:r>
          </a:p>
          <a:p>
            <a:r>
              <a:rPr lang="en-US" dirty="0"/>
              <a:t>Bristol-Myers Squibb </a:t>
            </a:r>
          </a:p>
          <a:p>
            <a:r>
              <a:rPr lang="en-US" sz="2600" dirty="0"/>
              <a:t>and</a:t>
            </a:r>
            <a:r>
              <a:rPr lang="en-US" dirty="0"/>
              <a:t> </a:t>
            </a:r>
          </a:p>
          <a:p>
            <a:r>
              <a:rPr lang="en-US" dirty="0" err="1"/>
              <a:t>Epizyme</a:t>
            </a:r>
            <a:r>
              <a:rPr lang="en-US" dirty="0"/>
              <a:t>, Inc</a:t>
            </a:r>
          </a:p>
        </p:txBody>
      </p:sp>
    </p:spTree>
    <p:extLst>
      <p:ext uri="{BB962C8B-B14F-4D97-AF65-F5344CB8AC3E}">
        <p14:creationId xmlns:p14="http://schemas.microsoft.com/office/powerpoint/2010/main" val="295416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 Pylori in Gastric Biopsy</a:t>
            </a:r>
          </a:p>
        </p:txBody>
      </p:sp>
      <p:pic>
        <p:nvPicPr>
          <p:cNvPr id="3" name="Picture 2"/>
          <p:cNvPicPr>
            <a:picLocks noChangeAspect="1"/>
          </p:cNvPicPr>
          <p:nvPr/>
        </p:nvPicPr>
        <p:blipFill>
          <a:blip r:embed="rId3"/>
          <a:stretch>
            <a:fillRect/>
          </a:stretch>
        </p:blipFill>
        <p:spPr>
          <a:xfrm>
            <a:off x="1476375" y="1175507"/>
            <a:ext cx="6191250" cy="3343275"/>
          </a:xfrm>
          <a:prstGeom prst="rect">
            <a:avLst/>
          </a:prstGeom>
        </p:spPr>
      </p:pic>
      <p:sp>
        <p:nvSpPr>
          <p:cNvPr id="4" name="TextBox 3">
            <a:extLst>
              <a:ext uri="{FF2B5EF4-FFF2-40B4-BE49-F238E27FC236}">
                <a16:creationId xmlns:a16="http://schemas.microsoft.com/office/drawing/2014/main" id="{D9791E45-234F-4540-90D4-E69317A78236}"/>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26568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The </a:t>
            </a:r>
            <a:r>
              <a:rPr lang="en-US" sz="2400" b="1" i="1" dirty="0"/>
              <a:t>Cag</a:t>
            </a:r>
            <a:r>
              <a:rPr lang="en-US" sz="2400" b="1" dirty="0"/>
              <a:t> Pathogenicity Island of </a:t>
            </a:r>
            <a:r>
              <a:rPr lang="en-US" sz="2400" b="1" dirty="0" err="1"/>
              <a:t>H.Pylori</a:t>
            </a:r>
            <a:endParaRPr lang="en-US" sz="2400" b="1" dirty="0"/>
          </a:p>
        </p:txBody>
      </p:sp>
      <p:pic>
        <p:nvPicPr>
          <p:cNvPr id="3" name="Picture 2"/>
          <p:cNvPicPr>
            <a:picLocks noChangeAspect="1"/>
          </p:cNvPicPr>
          <p:nvPr/>
        </p:nvPicPr>
        <p:blipFill>
          <a:blip r:embed="rId3"/>
          <a:stretch>
            <a:fillRect/>
          </a:stretch>
        </p:blipFill>
        <p:spPr>
          <a:xfrm>
            <a:off x="2022088" y="1147276"/>
            <a:ext cx="4963939" cy="3618012"/>
          </a:xfrm>
          <a:prstGeom prst="rect">
            <a:avLst/>
          </a:prstGeom>
        </p:spPr>
      </p:pic>
    </p:spTree>
    <p:extLst>
      <p:ext uri="{BB962C8B-B14F-4D97-AF65-F5344CB8AC3E}">
        <p14:creationId xmlns:p14="http://schemas.microsoft.com/office/powerpoint/2010/main" val="493536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41867" y="-40237"/>
            <a:ext cx="8500533" cy="1026319"/>
          </a:xfrm>
          <a:extLst>
            <a:ext uri="{91240B29-F687-4f45-9708-019B960494DF}">
              <a14:hiddenLine xmlns:a14="http://schemas.microsoft.com/office/drawing/2010/main" xmlns="" w="9525">
                <a:solidFill>
                  <a:schemeClr val="tx2"/>
                </a:solidFill>
                <a:miter lim="800000"/>
                <a:headEnd/>
                <a:tailEnd/>
              </a14:hiddenLine>
            </a:ext>
          </a:extLst>
        </p:spPr>
        <p:txBody>
          <a:bodyPr/>
          <a:lstStyle/>
          <a:p>
            <a:pPr eaLnBrk="1" hangingPunct="1">
              <a:lnSpc>
                <a:spcPct val="90000"/>
              </a:lnSpc>
              <a:defRPr/>
            </a:pPr>
            <a:r>
              <a:rPr lang="en-GB" sz="2800" dirty="0">
                <a:latin typeface="Arial" panose="020B0604020202020204" pitchFamily="34" charset="0"/>
                <a:cs typeface="Arial" panose="020B0604020202020204" pitchFamily="34" charset="0"/>
              </a:rPr>
              <a:t>H. pylori </a:t>
            </a:r>
            <a:r>
              <a:rPr lang="de-CH" sz="2800" dirty="0" err="1">
                <a:latin typeface="Arial" panose="020B0604020202020204" pitchFamily="34" charset="0"/>
                <a:cs typeface="Arial" panose="020B0604020202020204" pitchFamily="34" charset="0"/>
              </a:rPr>
              <a:t>and</a:t>
            </a:r>
            <a:r>
              <a:rPr lang="de-CH" sz="2800"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MALT lymphoma</a:t>
            </a:r>
            <a:r>
              <a:rPr lang="de-CH" sz="2800" dirty="0">
                <a:latin typeface="Arial" panose="020B0604020202020204" pitchFamily="34" charset="0"/>
                <a:cs typeface="Arial" panose="020B0604020202020204" pitchFamily="34" charset="0"/>
              </a:rPr>
              <a:t>: a Model </a:t>
            </a:r>
            <a:r>
              <a:rPr lang="de-CH" sz="2800" dirty="0" err="1">
                <a:latin typeface="Arial" panose="020B0604020202020204" pitchFamily="34" charset="0"/>
                <a:cs typeface="Arial" panose="020B0604020202020204" pitchFamily="34" charset="0"/>
              </a:rPr>
              <a:t>of</a:t>
            </a:r>
            <a:r>
              <a:rPr lang="de-CH" sz="2800" dirty="0">
                <a:latin typeface="Arial" panose="020B0604020202020204" pitchFamily="34" charset="0"/>
                <a:cs typeface="Arial" panose="020B0604020202020204" pitchFamily="34" charset="0"/>
              </a:rPr>
              <a:t> Tumor Progression</a:t>
            </a:r>
            <a:endParaRPr lang="en-US" sz="2800" dirty="0">
              <a:latin typeface="Arial" panose="020B0604020202020204" pitchFamily="34" charset="0"/>
              <a:cs typeface="Arial" panose="020B0604020202020204" pitchFamily="34" charset="0"/>
            </a:endParaRPr>
          </a:p>
        </p:txBody>
      </p:sp>
      <p:sp>
        <p:nvSpPr>
          <p:cNvPr id="20483" name="Oval 3"/>
          <p:cNvSpPr>
            <a:spLocks noChangeArrowheads="1"/>
          </p:cNvSpPr>
          <p:nvPr/>
        </p:nvSpPr>
        <p:spPr bwMode="auto">
          <a:xfrm>
            <a:off x="2109788" y="2418160"/>
            <a:ext cx="484585" cy="477440"/>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nchor="ctr"/>
          <a:lstStyle/>
          <a:p>
            <a:pPr algn="ctr" eaLnBrk="0" hangingPunct="0">
              <a:defRPr/>
            </a:pPr>
            <a:r>
              <a:rPr lang="en-GB" sz="2250" b="1">
                <a:solidFill>
                  <a:srgbClr val="800080"/>
                </a:solidFill>
                <a:latin typeface="Calibri" charset="0"/>
              </a:rPr>
              <a:t>B</a:t>
            </a:r>
          </a:p>
        </p:txBody>
      </p:sp>
      <p:sp>
        <p:nvSpPr>
          <p:cNvPr id="20484" name="Rectangle 4"/>
          <p:cNvSpPr>
            <a:spLocks noChangeArrowheads="1"/>
          </p:cNvSpPr>
          <p:nvPr/>
        </p:nvSpPr>
        <p:spPr bwMode="auto">
          <a:xfrm>
            <a:off x="1984773" y="2181225"/>
            <a:ext cx="298957"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a:t>
            </a:r>
          </a:p>
        </p:txBody>
      </p:sp>
      <p:sp>
        <p:nvSpPr>
          <p:cNvPr id="20485" name="Oval 5"/>
          <p:cNvSpPr>
            <a:spLocks noChangeArrowheads="1"/>
          </p:cNvSpPr>
          <p:nvPr/>
        </p:nvSpPr>
        <p:spPr bwMode="auto">
          <a:xfrm>
            <a:off x="2199085" y="2188369"/>
            <a:ext cx="482203"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486" name="Rectangle 6"/>
          <p:cNvSpPr>
            <a:spLocks noChangeArrowheads="1"/>
          </p:cNvSpPr>
          <p:nvPr/>
        </p:nvSpPr>
        <p:spPr bwMode="auto">
          <a:xfrm>
            <a:off x="2357438" y="2219325"/>
            <a:ext cx="364680"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 </a:t>
            </a:r>
          </a:p>
        </p:txBody>
      </p:sp>
      <p:sp>
        <p:nvSpPr>
          <p:cNvPr id="20487" name="Oval 7"/>
          <p:cNvSpPr>
            <a:spLocks noChangeArrowheads="1"/>
          </p:cNvSpPr>
          <p:nvPr/>
        </p:nvSpPr>
        <p:spPr bwMode="auto">
          <a:xfrm>
            <a:off x="1494235" y="1700213"/>
            <a:ext cx="48339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488" name="Rectangle 8"/>
          <p:cNvSpPr>
            <a:spLocks noChangeArrowheads="1"/>
          </p:cNvSpPr>
          <p:nvPr/>
        </p:nvSpPr>
        <p:spPr bwMode="auto">
          <a:xfrm>
            <a:off x="1626394" y="1724025"/>
            <a:ext cx="298957"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a:t>
            </a:r>
          </a:p>
        </p:txBody>
      </p:sp>
      <p:sp>
        <p:nvSpPr>
          <p:cNvPr id="20489" name="Oval 9"/>
          <p:cNvSpPr>
            <a:spLocks noChangeArrowheads="1"/>
          </p:cNvSpPr>
          <p:nvPr/>
        </p:nvSpPr>
        <p:spPr bwMode="auto">
          <a:xfrm>
            <a:off x="1943100" y="2224088"/>
            <a:ext cx="48339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490" name="Rectangle 10"/>
          <p:cNvSpPr>
            <a:spLocks noChangeArrowheads="1"/>
          </p:cNvSpPr>
          <p:nvPr/>
        </p:nvSpPr>
        <p:spPr bwMode="auto">
          <a:xfrm>
            <a:off x="2046685" y="2246710"/>
            <a:ext cx="298957"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a:t>
            </a:r>
          </a:p>
        </p:txBody>
      </p:sp>
      <p:sp>
        <p:nvSpPr>
          <p:cNvPr id="61450" name="Oval 11"/>
          <p:cNvSpPr>
            <a:spLocks noChangeArrowheads="1"/>
          </p:cNvSpPr>
          <p:nvPr/>
        </p:nvSpPr>
        <p:spPr bwMode="auto">
          <a:xfrm>
            <a:off x="4346972" y="2030016"/>
            <a:ext cx="465534"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00" name="Rectangle 12"/>
          <p:cNvSpPr>
            <a:spLocks noChangeArrowheads="1"/>
          </p:cNvSpPr>
          <p:nvPr/>
        </p:nvSpPr>
        <p:spPr bwMode="auto">
          <a:xfrm>
            <a:off x="4442223" y="2044304"/>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61452" name="Oval 13"/>
          <p:cNvSpPr>
            <a:spLocks noChangeArrowheads="1"/>
          </p:cNvSpPr>
          <p:nvPr/>
        </p:nvSpPr>
        <p:spPr bwMode="auto">
          <a:xfrm>
            <a:off x="3943350" y="1968104"/>
            <a:ext cx="466725"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02" name="Rectangle 14"/>
          <p:cNvSpPr>
            <a:spLocks noChangeArrowheads="1"/>
          </p:cNvSpPr>
          <p:nvPr/>
        </p:nvSpPr>
        <p:spPr bwMode="auto">
          <a:xfrm>
            <a:off x="4000500" y="1968104"/>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61454" name="Oval 15"/>
          <p:cNvSpPr>
            <a:spLocks noChangeArrowheads="1"/>
          </p:cNvSpPr>
          <p:nvPr/>
        </p:nvSpPr>
        <p:spPr bwMode="auto">
          <a:xfrm>
            <a:off x="4343400" y="2368154"/>
            <a:ext cx="466725"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04" name="Rectangle 16"/>
          <p:cNvSpPr>
            <a:spLocks noChangeArrowheads="1"/>
          </p:cNvSpPr>
          <p:nvPr/>
        </p:nvSpPr>
        <p:spPr bwMode="auto">
          <a:xfrm>
            <a:off x="4400550" y="2368154"/>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61456" name="Oval 17"/>
          <p:cNvSpPr>
            <a:spLocks noChangeArrowheads="1"/>
          </p:cNvSpPr>
          <p:nvPr/>
        </p:nvSpPr>
        <p:spPr bwMode="auto">
          <a:xfrm>
            <a:off x="4160044" y="2794397"/>
            <a:ext cx="466725"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06" name="Rectangle 18"/>
          <p:cNvSpPr>
            <a:spLocks noChangeArrowheads="1"/>
          </p:cNvSpPr>
          <p:nvPr/>
        </p:nvSpPr>
        <p:spPr bwMode="auto">
          <a:xfrm>
            <a:off x="4255294" y="2794398"/>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61458" name="Oval 19"/>
          <p:cNvSpPr>
            <a:spLocks noChangeArrowheads="1"/>
          </p:cNvSpPr>
          <p:nvPr/>
        </p:nvSpPr>
        <p:spPr bwMode="auto">
          <a:xfrm>
            <a:off x="4032647" y="2472929"/>
            <a:ext cx="465534"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08" name="Rectangle 20"/>
          <p:cNvSpPr>
            <a:spLocks noChangeArrowheads="1"/>
          </p:cNvSpPr>
          <p:nvPr/>
        </p:nvSpPr>
        <p:spPr bwMode="auto">
          <a:xfrm>
            <a:off x="4112419" y="2486025"/>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20501" name="Rectangle 21"/>
          <p:cNvSpPr>
            <a:spLocks noChangeArrowheads="1"/>
          </p:cNvSpPr>
          <p:nvPr/>
        </p:nvSpPr>
        <p:spPr bwMode="auto">
          <a:xfrm>
            <a:off x="5360194" y="3855244"/>
            <a:ext cx="290513"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a:latin typeface="Calibri" charset="0"/>
              <a:cs typeface="+mn-cs"/>
            </a:endParaRPr>
          </a:p>
        </p:txBody>
      </p:sp>
      <p:sp>
        <p:nvSpPr>
          <p:cNvPr id="61461" name="Oval 22"/>
          <p:cNvSpPr>
            <a:spLocks noChangeArrowheads="1"/>
          </p:cNvSpPr>
          <p:nvPr/>
        </p:nvSpPr>
        <p:spPr bwMode="auto">
          <a:xfrm>
            <a:off x="4575572" y="2587229"/>
            <a:ext cx="465534" cy="390525"/>
          </a:xfrm>
          <a:prstGeom prst="ellipse">
            <a:avLst/>
          </a:prstGeom>
          <a:solidFill>
            <a:srgbClr val="78A03C"/>
          </a:solidFill>
          <a:ln w="50800">
            <a:solidFill>
              <a:srgbClr val="800080"/>
            </a:solidFill>
            <a:round/>
            <a:headEnd/>
            <a:tailEnd/>
          </a:ln>
        </p:spPr>
        <p:txBody>
          <a:bodyPr wrap="none" lIns="68577" tIns="34289" rIns="68577" bIns="34289" anchor="ctr"/>
          <a:lstStyle/>
          <a:p>
            <a:pPr algn="ctr"/>
            <a:endParaRPr lang="it-CH" sz="1050" b="1">
              <a:solidFill>
                <a:srgbClr val="800080"/>
              </a:solidFill>
              <a:latin typeface="Calibri" charset="0"/>
            </a:endParaRPr>
          </a:p>
        </p:txBody>
      </p:sp>
      <p:sp>
        <p:nvSpPr>
          <p:cNvPr id="370711" name="Rectangle 23"/>
          <p:cNvSpPr>
            <a:spLocks noChangeArrowheads="1"/>
          </p:cNvSpPr>
          <p:nvPr/>
        </p:nvSpPr>
        <p:spPr bwMode="auto">
          <a:xfrm>
            <a:off x="4654098" y="2557463"/>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algn="ctr" eaLnBrk="0" hangingPunct="0">
              <a:defRPr/>
            </a:pPr>
            <a:r>
              <a:rPr lang="en-GB" sz="2250" b="1">
                <a:solidFill>
                  <a:srgbClr val="800080"/>
                </a:solidFill>
                <a:latin typeface="Calibri" pitchFamily="34" charset="0"/>
              </a:rPr>
              <a:t>B</a:t>
            </a:r>
          </a:p>
        </p:txBody>
      </p:sp>
      <p:sp>
        <p:nvSpPr>
          <p:cNvPr id="20504" name="Rectangle 24"/>
          <p:cNvSpPr>
            <a:spLocks noChangeArrowheads="1"/>
          </p:cNvSpPr>
          <p:nvPr/>
        </p:nvSpPr>
        <p:spPr bwMode="auto">
          <a:xfrm>
            <a:off x="7067550" y="3826669"/>
            <a:ext cx="290513"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a:latin typeface="Calibri" charset="0"/>
              <a:cs typeface="+mn-cs"/>
            </a:endParaRPr>
          </a:p>
        </p:txBody>
      </p:sp>
      <p:sp>
        <p:nvSpPr>
          <p:cNvPr id="30745" name="Oval 25"/>
          <p:cNvSpPr>
            <a:spLocks noChangeArrowheads="1"/>
          </p:cNvSpPr>
          <p:nvPr/>
        </p:nvSpPr>
        <p:spPr bwMode="auto">
          <a:xfrm>
            <a:off x="6354366" y="2530079"/>
            <a:ext cx="523875" cy="447675"/>
          </a:xfrm>
          <a:prstGeom prst="ellipse">
            <a:avLst/>
          </a:prstGeom>
          <a:solidFill>
            <a:schemeClr val="accent6">
              <a:lumMod val="50000"/>
            </a:schemeClr>
          </a:solidFill>
          <a:ln w="50800">
            <a:solidFill>
              <a:schemeClr val="accent1">
                <a:lumMod val="75000"/>
              </a:schemeClr>
            </a:solidFill>
            <a:round/>
            <a:headEnd/>
            <a:tailEnd/>
          </a:ln>
          <a:effectLst/>
        </p:spPr>
        <p:txBody>
          <a:bodyPr wrap="none" lIns="68577" tIns="34289" rIns="68577" bIns="34289" anchor="ctr"/>
          <a:lstStyle/>
          <a:p>
            <a:pPr algn="ctr">
              <a:defRPr/>
            </a:pPr>
            <a:endParaRPr lang="it-CH" sz="1050" b="1">
              <a:solidFill>
                <a:schemeClr val="accent1">
                  <a:lumMod val="75000"/>
                </a:schemeClr>
              </a:solidFill>
              <a:latin typeface="Calibri" pitchFamily="34" charset="0"/>
            </a:endParaRPr>
          </a:p>
        </p:txBody>
      </p:sp>
      <p:sp>
        <p:nvSpPr>
          <p:cNvPr id="30746" name="Rectangle 26"/>
          <p:cNvSpPr>
            <a:spLocks noChangeArrowheads="1"/>
          </p:cNvSpPr>
          <p:nvPr/>
        </p:nvSpPr>
        <p:spPr bwMode="auto">
          <a:xfrm>
            <a:off x="6482954" y="2549129"/>
            <a:ext cx="315515" cy="3893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77" tIns="34289" rIns="68577" bIns="34289" anchor="ctr"/>
          <a:lstStyle/>
          <a:p>
            <a:pPr algn="ctr">
              <a:defRPr/>
            </a:pPr>
            <a:endParaRPr lang="it-CH" sz="1050" b="1">
              <a:solidFill>
                <a:schemeClr val="accent1">
                  <a:lumMod val="75000"/>
                </a:schemeClr>
              </a:solidFill>
              <a:latin typeface="Calibri" pitchFamily="34" charset="0"/>
            </a:endParaRPr>
          </a:p>
        </p:txBody>
      </p:sp>
      <p:sp>
        <p:nvSpPr>
          <p:cNvPr id="30747" name="Oval 27"/>
          <p:cNvSpPr>
            <a:spLocks noChangeArrowheads="1"/>
          </p:cNvSpPr>
          <p:nvPr/>
        </p:nvSpPr>
        <p:spPr bwMode="auto">
          <a:xfrm>
            <a:off x="6886576" y="2275285"/>
            <a:ext cx="536972" cy="490538"/>
          </a:xfrm>
          <a:prstGeom prst="ellipse">
            <a:avLst/>
          </a:prstGeom>
          <a:solidFill>
            <a:schemeClr val="accent6">
              <a:lumMod val="50000"/>
            </a:schemeClr>
          </a:solidFill>
          <a:ln w="50800">
            <a:solidFill>
              <a:schemeClr val="accent1">
                <a:lumMod val="75000"/>
              </a:schemeClr>
            </a:solidFill>
            <a:round/>
            <a:headEnd/>
            <a:tailEnd/>
          </a:ln>
          <a:effectLst/>
        </p:spPr>
        <p:txBody>
          <a:bodyPr wrap="none" lIns="68577" tIns="34289" rIns="68577" bIns="34289" anchor="ctr"/>
          <a:lstStyle/>
          <a:p>
            <a:pPr>
              <a:defRPr/>
            </a:pPr>
            <a:endParaRPr lang="it-CH" sz="2250" b="1">
              <a:solidFill>
                <a:schemeClr val="accent1">
                  <a:lumMod val="75000"/>
                </a:schemeClr>
              </a:solidFill>
              <a:latin typeface="Calibri" pitchFamily="34" charset="0"/>
            </a:endParaRPr>
          </a:p>
        </p:txBody>
      </p:sp>
      <p:sp>
        <p:nvSpPr>
          <p:cNvPr id="30748" name="Rectangle 28"/>
          <p:cNvSpPr>
            <a:spLocks noChangeArrowheads="1"/>
          </p:cNvSpPr>
          <p:nvPr/>
        </p:nvSpPr>
        <p:spPr bwMode="auto">
          <a:xfrm>
            <a:off x="6923485" y="2252663"/>
            <a:ext cx="392906" cy="4595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77" tIns="34289" rIns="68577" bIns="34289" anchor="ctr"/>
          <a:lstStyle/>
          <a:p>
            <a:pPr>
              <a:defRPr/>
            </a:pPr>
            <a:endParaRPr lang="it-CH" sz="2250" b="1">
              <a:solidFill>
                <a:schemeClr val="accent1">
                  <a:lumMod val="75000"/>
                </a:schemeClr>
              </a:solidFill>
              <a:latin typeface="Calibri" pitchFamily="34" charset="0"/>
            </a:endParaRPr>
          </a:p>
        </p:txBody>
      </p:sp>
      <p:sp>
        <p:nvSpPr>
          <p:cNvPr id="30749" name="Rectangle 29"/>
          <p:cNvSpPr>
            <a:spLocks noChangeArrowheads="1"/>
          </p:cNvSpPr>
          <p:nvPr/>
        </p:nvSpPr>
        <p:spPr bwMode="auto">
          <a:xfrm>
            <a:off x="6354366" y="2536032"/>
            <a:ext cx="452438" cy="413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4" tIns="33336" rIns="67864" bIns="33336">
            <a:spAutoFit/>
          </a:bodyPr>
          <a:lstStyle/>
          <a:p>
            <a:pPr algn="ctr" eaLnBrk="0" hangingPunct="0">
              <a:defRPr/>
            </a:pPr>
            <a:r>
              <a:rPr lang="en-GB" sz="2250" b="1">
                <a:solidFill>
                  <a:schemeClr val="accent1">
                    <a:lumMod val="75000"/>
                  </a:schemeClr>
                </a:solidFill>
                <a:latin typeface="Calibri" pitchFamily="34" charset="0"/>
              </a:rPr>
              <a:t> T</a:t>
            </a:r>
          </a:p>
        </p:txBody>
      </p:sp>
      <p:sp>
        <p:nvSpPr>
          <p:cNvPr id="30750" name="Rectangle 30"/>
          <p:cNvSpPr>
            <a:spLocks noChangeArrowheads="1"/>
          </p:cNvSpPr>
          <p:nvPr/>
        </p:nvSpPr>
        <p:spPr bwMode="auto">
          <a:xfrm>
            <a:off x="7034213" y="2247900"/>
            <a:ext cx="279721" cy="413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chemeClr val="accent1">
                    <a:lumMod val="75000"/>
                  </a:schemeClr>
                </a:solidFill>
                <a:latin typeface="Calibri" pitchFamily="34" charset="0"/>
              </a:rPr>
              <a:t>T</a:t>
            </a:r>
          </a:p>
        </p:txBody>
      </p:sp>
      <p:sp>
        <p:nvSpPr>
          <p:cNvPr id="20511" name="Rectangle 31"/>
          <p:cNvSpPr>
            <a:spLocks noChangeArrowheads="1"/>
          </p:cNvSpPr>
          <p:nvPr/>
        </p:nvSpPr>
        <p:spPr bwMode="auto">
          <a:xfrm>
            <a:off x="5041107" y="1635919"/>
            <a:ext cx="1245394" cy="343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lnSpc>
                <a:spcPct val="85000"/>
              </a:lnSpc>
              <a:defRPr/>
            </a:pPr>
            <a:r>
              <a:rPr lang="en-GB" sz="1050" b="1">
                <a:solidFill>
                  <a:srgbClr val="660033"/>
                </a:solidFill>
                <a:latin typeface="Calibri" charset="0"/>
              </a:rPr>
              <a:t>strain-specific</a:t>
            </a:r>
            <a:r>
              <a:rPr lang="de-CH" sz="1050" b="1">
                <a:solidFill>
                  <a:srgbClr val="660033"/>
                </a:solidFill>
                <a:latin typeface="Calibri" charset="0"/>
              </a:rPr>
              <a:t> </a:t>
            </a:r>
            <a:br>
              <a:rPr lang="de-CH" sz="1050" b="1">
                <a:solidFill>
                  <a:srgbClr val="660033"/>
                </a:solidFill>
                <a:latin typeface="Calibri" charset="0"/>
              </a:rPr>
            </a:br>
            <a:r>
              <a:rPr lang="en-GB" sz="1050" b="1">
                <a:solidFill>
                  <a:srgbClr val="660033"/>
                </a:solidFill>
                <a:latin typeface="Calibri" charset="0"/>
              </a:rPr>
              <a:t>stimulation</a:t>
            </a:r>
          </a:p>
        </p:txBody>
      </p:sp>
      <p:sp>
        <p:nvSpPr>
          <p:cNvPr id="20512" name="Rectangle 32"/>
          <p:cNvSpPr>
            <a:spLocks noChangeArrowheads="1"/>
          </p:cNvSpPr>
          <p:nvPr/>
        </p:nvSpPr>
        <p:spPr bwMode="auto">
          <a:xfrm>
            <a:off x="6137673" y="3175398"/>
            <a:ext cx="1672828" cy="775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lnSpc>
                <a:spcPct val="85000"/>
              </a:lnSpc>
              <a:defRPr/>
            </a:pPr>
            <a:r>
              <a:rPr lang="en-GB" b="1">
                <a:solidFill>
                  <a:srgbClr val="660033"/>
                </a:solidFill>
                <a:latin typeface="Calibri" charset="0"/>
                <a:cs typeface="+mn-cs"/>
              </a:rPr>
              <a:t>mucosal </a:t>
            </a:r>
          </a:p>
          <a:p>
            <a:pPr algn="ctr" eaLnBrk="0" hangingPunct="0">
              <a:lnSpc>
                <a:spcPct val="85000"/>
              </a:lnSpc>
              <a:defRPr/>
            </a:pPr>
            <a:r>
              <a:rPr lang="en-GB" b="1">
                <a:solidFill>
                  <a:srgbClr val="660033"/>
                </a:solidFill>
                <a:latin typeface="Calibri" charset="0"/>
                <a:cs typeface="+mn-cs"/>
              </a:rPr>
              <a:t>T-cell</a:t>
            </a:r>
            <a:r>
              <a:rPr lang="de-CH" b="1">
                <a:solidFill>
                  <a:srgbClr val="660033"/>
                </a:solidFill>
                <a:latin typeface="Calibri" charset="0"/>
                <a:cs typeface="+mn-cs"/>
              </a:rPr>
              <a:t> </a:t>
            </a:r>
            <a:r>
              <a:rPr lang="en-GB" b="1">
                <a:solidFill>
                  <a:srgbClr val="660033"/>
                </a:solidFill>
                <a:latin typeface="Calibri" charset="0"/>
                <a:cs typeface="+mn-cs"/>
              </a:rPr>
              <a:t>proliferation</a:t>
            </a:r>
          </a:p>
        </p:txBody>
      </p:sp>
      <p:sp>
        <p:nvSpPr>
          <p:cNvPr id="61472" name="Rectangle 33"/>
          <p:cNvSpPr>
            <a:spLocks noChangeArrowheads="1"/>
          </p:cNvSpPr>
          <p:nvPr/>
        </p:nvSpPr>
        <p:spPr bwMode="auto">
          <a:xfrm>
            <a:off x="1197878" y="3109913"/>
            <a:ext cx="2185879" cy="621321"/>
          </a:xfrm>
          <a:prstGeom prst="rect">
            <a:avLst/>
          </a:prstGeom>
          <a:solidFill>
            <a:schemeClr val="bg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67864" tIns="33336" rIns="67864" bIns="33336">
            <a:spAutoFit/>
          </a:bodyPr>
          <a:lstStyle/>
          <a:p>
            <a:pPr algn="ctr" eaLnBrk="0" hangingPunct="0"/>
            <a:r>
              <a:rPr lang="en-GB" b="1" i="1">
                <a:solidFill>
                  <a:schemeClr val="bg1"/>
                </a:solidFill>
                <a:latin typeface="Calibri" charset="0"/>
              </a:rPr>
              <a:t>H. pylori-</a:t>
            </a:r>
            <a:r>
              <a:rPr lang="en-GB" b="1">
                <a:solidFill>
                  <a:schemeClr val="bg1"/>
                </a:solidFill>
                <a:latin typeface="Calibri" charset="0"/>
              </a:rPr>
              <a:t>dependent</a:t>
            </a:r>
            <a:r>
              <a:rPr lang="de-CH" b="1">
                <a:solidFill>
                  <a:schemeClr val="bg1"/>
                </a:solidFill>
                <a:latin typeface="Calibri" charset="0"/>
              </a:rPr>
              <a:t> </a:t>
            </a:r>
            <a:br>
              <a:rPr lang="de-CH" b="1">
                <a:solidFill>
                  <a:schemeClr val="bg1"/>
                </a:solidFill>
                <a:latin typeface="Calibri" charset="0"/>
              </a:rPr>
            </a:br>
            <a:r>
              <a:rPr lang="en-GB" b="1">
                <a:solidFill>
                  <a:schemeClr val="bg1"/>
                </a:solidFill>
                <a:latin typeface="Calibri" charset="0"/>
              </a:rPr>
              <a:t>MALT</a:t>
            </a:r>
            <a:r>
              <a:rPr lang="de-CH" b="1">
                <a:solidFill>
                  <a:schemeClr val="bg1"/>
                </a:solidFill>
                <a:latin typeface="Calibri" charset="0"/>
              </a:rPr>
              <a:t> </a:t>
            </a:r>
            <a:r>
              <a:rPr lang="de-CH" b="1" err="1">
                <a:solidFill>
                  <a:schemeClr val="bg1"/>
                </a:solidFill>
                <a:latin typeface="Calibri" charset="0"/>
              </a:rPr>
              <a:t>lympho</a:t>
            </a:r>
            <a:r>
              <a:rPr lang="en-GB" b="1">
                <a:solidFill>
                  <a:schemeClr val="bg1"/>
                </a:solidFill>
                <a:latin typeface="Calibri" charset="0"/>
              </a:rPr>
              <a:t>ma</a:t>
            </a:r>
          </a:p>
        </p:txBody>
      </p:sp>
      <p:sp>
        <p:nvSpPr>
          <p:cNvPr id="20514" name="Rectangle 34"/>
          <p:cNvSpPr>
            <a:spLocks noChangeArrowheads="1"/>
          </p:cNvSpPr>
          <p:nvPr/>
        </p:nvSpPr>
        <p:spPr bwMode="auto">
          <a:xfrm>
            <a:off x="3113485" y="3246835"/>
            <a:ext cx="2591990" cy="344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defRPr/>
            </a:pPr>
            <a:r>
              <a:rPr lang="en-GB" b="1">
                <a:solidFill>
                  <a:srgbClr val="660033"/>
                </a:solidFill>
                <a:latin typeface="Calibri" charset="0"/>
                <a:cs typeface="+mn-cs"/>
              </a:rPr>
              <a:t>B-cell proliferation</a:t>
            </a:r>
          </a:p>
        </p:txBody>
      </p:sp>
      <p:sp>
        <p:nvSpPr>
          <p:cNvPr id="20515" name="Rectangle 35"/>
          <p:cNvSpPr>
            <a:spLocks noChangeArrowheads="1"/>
          </p:cNvSpPr>
          <p:nvPr/>
        </p:nvSpPr>
        <p:spPr bwMode="auto">
          <a:xfrm>
            <a:off x="4842273" y="2121694"/>
            <a:ext cx="1606153" cy="343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lnSpc>
                <a:spcPct val="85000"/>
              </a:lnSpc>
              <a:buClr>
                <a:schemeClr val="tx1"/>
              </a:buClr>
              <a:buSzPct val="75000"/>
              <a:defRPr/>
            </a:pPr>
            <a:r>
              <a:rPr lang="en-GB" sz="1050" b="1">
                <a:solidFill>
                  <a:srgbClr val="003300"/>
                </a:solidFill>
                <a:latin typeface="Calibri" charset="0"/>
              </a:rPr>
              <a:t> contact-dependent     </a:t>
            </a:r>
            <a:br>
              <a:rPr lang="en-GB" sz="1050" b="1">
                <a:solidFill>
                  <a:srgbClr val="003300"/>
                </a:solidFill>
                <a:latin typeface="Calibri" charset="0"/>
              </a:rPr>
            </a:br>
            <a:r>
              <a:rPr lang="en-GB" sz="1050" b="1">
                <a:solidFill>
                  <a:srgbClr val="003300"/>
                </a:solidFill>
                <a:latin typeface="Calibri" charset="0"/>
              </a:rPr>
              <a:t>  B-cell stimulation</a:t>
            </a:r>
          </a:p>
        </p:txBody>
      </p:sp>
      <p:sp>
        <p:nvSpPr>
          <p:cNvPr id="20516" name="Rectangle 36"/>
          <p:cNvSpPr>
            <a:spLocks noChangeArrowheads="1"/>
          </p:cNvSpPr>
          <p:nvPr/>
        </p:nvSpPr>
        <p:spPr bwMode="auto">
          <a:xfrm>
            <a:off x="1819275" y="1281113"/>
            <a:ext cx="2628900" cy="696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lnSpc>
                <a:spcPct val="85000"/>
              </a:lnSpc>
              <a:defRPr/>
            </a:pPr>
            <a:r>
              <a:rPr lang="en-GB" sz="1200" b="1">
                <a:solidFill>
                  <a:srgbClr val="003300"/>
                </a:solidFill>
                <a:latin typeface="Calibri" charset="0"/>
              </a:rPr>
              <a:t>neutrophils</a:t>
            </a:r>
            <a:r>
              <a:rPr lang="de-CH" sz="1200" b="1">
                <a:solidFill>
                  <a:srgbClr val="003300"/>
                </a:solidFill>
                <a:latin typeface="Calibri" charset="0"/>
              </a:rPr>
              <a:t> </a:t>
            </a:r>
            <a:r>
              <a:rPr lang="en-GB" sz="1200" b="1">
                <a:solidFill>
                  <a:srgbClr val="003300"/>
                </a:solidFill>
                <a:latin typeface="Calibri" charset="0"/>
              </a:rPr>
              <a:t>activations </a:t>
            </a:r>
            <a:br>
              <a:rPr lang="en-GB" sz="1200" b="1">
                <a:solidFill>
                  <a:srgbClr val="003300"/>
                </a:solidFill>
                <a:latin typeface="Calibri" charset="0"/>
              </a:rPr>
            </a:br>
            <a:r>
              <a:rPr lang="en-GB" sz="1200" b="1">
                <a:solidFill>
                  <a:srgbClr val="003300"/>
                </a:solidFill>
                <a:latin typeface="Calibri" charset="0"/>
              </a:rPr>
              <a:t>with release of </a:t>
            </a:r>
            <a:endParaRPr lang="de-CH" sz="1200" b="1">
              <a:solidFill>
                <a:srgbClr val="003300"/>
              </a:solidFill>
              <a:latin typeface="Calibri" charset="0"/>
            </a:endParaRPr>
          </a:p>
          <a:p>
            <a:pPr algn="ctr" eaLnBrk="0" hangingPunct="0">
              <a:lnSpc>
                <a:spcPct val="85000"/>
              </a:lnSpc>
              <a:defRPr/>
            </a:pPr>
            <a:r>
              <a:rPr lang="de-CH" sz="1200" b="1">
                <a:solidFill>
                  <a:srgbClr val="003300"/>
                </a:solidFill>
                <a:latin typeface="Calibri" charset="0"/>
              </a:rPr>
              <a:t>genotoxic </a:t>
            </a:r>
          </a:p>
          <a:p>
            <a:pPr algn="ctr" eaLnBrk="0" hangingPunct="0">
              <a:lnSpc>
                <a:spcPct val="85000"/>
              </a:lnSpc>
              <a:defRPr/>
            </a:pPr>
            <a:r>
              <a:rPr lang="de-CH" sz="1200" b="1">
                <a:solidFill>
                  <a:srgbClr val="003300"/>
                </a:solidFill>
                <a:latin typeface="Calibri" charset="0"/>
              </a:rPr>
              <a:t>free radicals</a:t>
            </a:r>
            <a:endParaRPr lang="en-GB" sz="1200" b="1">
              <a:solidFill>
                <a:srgbClr val="003300"/>
              </a:solidFill>
              <a:latin typeface="Calibri" charset="0"/>
            </a:endParaRPr>
          </a:p>
        </p:txBody>
      </p:sp>
      <p:sp>
        <p:nvSpPr>
          <p:cNvPr id="20517" name="Rectangle 37"/>
          <p:cNvSpPr>
            <a:spLocks noChangeArrowheads="1"/>
          </p:cNvSpPr>
          <p:nvPr/>
        </p:nvSpPr>
        <p:spPr bwMode="auto">
          <a:xfrm>
            <a:off x="5041107" y="2632473"/>
            <a:ext cx="1245394" cy="343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7864" tIns="33336" rIns="67864" bIns="33336">
            <a:spAutoFit/>
          </a:bodyPr>
          <a:lstStyle/>
          <a:p>
            <a:pPr algn="ctr" eaLnBrk="0" hangingPunct="0">
              <a:lnSpc>
                <a:spcPct val="85000"/>
              </a:lnSpc>
              <a:buSzPct val="75000"/>
              <a:defRPr/>
            </a:pPr>
            <a:r>
              <a:rPr lang="en-GB" sz="1050" b="1">
                <a:solidFill>
                  <a:srgbClr val="660033"/>
                </a:solidFill>
                <a:latin typeface="Calibri" charset="0"/>
              </a:rPr>
              <a:t> antigen selection</a:t>
            </a:r>
            <a:br>
              <a:rPr lang="en-GB" sz="1050" b="1">
                <a:solidFill>
                  <a:srgbClr val="660033"/>
                </a:solidFill>
                <a:latin typeface="Calibri" charset="0"/>
              </a:rPr>
            </a:br>
            <a:r>
              <a:rPr lang="en-GB" sz="1050" b="1">
                <a:solidFill>
                  <a:srgbClr val="660033"/>
                </a:solidFill>
                <a:latin typeface="Calibri" charset="0"/>
              </a:rPr>
              <a:t> autoimmunity</a:t>
            </a:r>
          </a:p>
        </p:txBody>
      </p:sp>
      <p:sp>
        <p:nvSpPr>
          <p:cNvPr id="30758" name="Rectangle 38"/>
          <p:cNvSpPr>
            <a:spLocks noChangeArrowheads="1"/>
          </p:cNvSpPr>
          <p:nvPr/>
        </p:nvSpPr>
        <p:spPr bwMode="auto">
          <a:xfrm>
            <a:off x="2781300" y="2253854"/>
            <a:ext cx="1143000" cy="898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4" tIns="33336" rIns="67864" bIns="33336">
            <a:spAutoFit/>
          </a:bodyPr>
          <a:lstStyle/>
          <a:p>
            <a:pPr algn="ctr" eaLnBrk="0" hangingPunct="0">
              <a:defRPr/>
            </a:pPr>
            <a:r>
              <a:rPr lang="en-GB" b="1">
                <a:solidFill>
                  <a:schemeClr val="accent2">
                    <a:lumMod val="50000"/>
                  </a:schemeClr>
                </a:solidFill>
                <a:latin typeface="Calibri" pitchFamily="34" charset="0"/>
                <a:ea typeface="+mn-ea"/>
                <a:cs typeface="+mn-cs"/>
              </a:rPr>
              <a:t>genetic</a:t>
            </a:r>
            <a:br>
              <a:rPr lang="de-CH" b="1">
                <a:solidFill>
                  <a:schemeClr val="accent2">
                    <a:lumMod val="50000"/>
                  </a:schemeClr>
                </a:solidFill>
                <a:latin typeface="Calibri" pitchFamily="34" charset="0"/>
                <a:ea typeface="+mn-ea"/>
                <a:cs typeface="+mn-cs"/>
              </a:rPr>
            </a:br>
            <a:r>
              <a:rPr lang="en-GB" b="1">
                <a:solidFill>
                  <a:schemeClr val="accent2">
                    <a:lumMod val="50000"/>
                  </a:schemeClr>
                </a:solidFill>
                <a:latin typeface="Calibri" pitchFamily="34" charset="0"/>
                <a:ea typeface="+mn-ea"/>
                <a:cs typeface="+mn-cs"/>
              </a:rPr>
              <a:t>alterations</a:t>
            </a:r>
          </a:p>
        </p:txBody>
      </p:sp>
      <p:sp>
        <p:nvSpPr>
          <p:cNvPr id="30759" name="Oval 39"/>
          <p:cNvSpPr>
            <a:spLocks noChangeArrowheads="1"/>
          </p:cNvSpPr>
          <p:nvPr/>
        </p:nvSpPr>
        <p:spPr bwMode="auto">
          <a:xfrm>
            <a:off x="6731794" y="2565797"/>
            <a:ext cx="538163" cy="490538"/>
          </a:xfrm>
          <a:prstGeom prst="ellipse">
            <a:avLst/>
          </a:prstGeom>
          <a:solidFill>
            <a:schemeClr val="accent6">
              <a:lumMod val="50000"/>
            </a:schemeClr>
          </a:solidFill>
          <a:ln w="50800">
            <a:solidFill>
              <a:schemeClr val="accent1">
                <a:lumMod val="75000"/>
              </a:schemeClr>
            </a:solidFill>
            <a:round/>
            <a:headEnd/>
            <a:tailEnd/>
          </a:ln>
          <a:effectLst/>
        </p:spPr>
        <p:txBody>
          <a:bodyPr wrap="none" lIns="68577" tIns="34289" rIns="68577" bIns="34289" anchor="ctr"/>
          <a:lstStyle/>
          <a:p>
            <a:pPr>
              <a:defRPr/>
            </a:pPr>
            <a:endParaRPr lang="it-CH" sz="2250" b="1">
              <a:solidFill>
                <a:schemeClr val="accent1">
                  <a:lumMod val="75000"/>
                </a:schemeClr>
              </a:solidFill>
              <a:latin typeface="Calibri" pitchFamily="34" charset="0"/>
            </a:endParaRPr>
          </a:p>
        </p:txBody>
      </p:sp>
      <p:sp>
        <p:nvSpPr>
          <p:cNvPr id="30760" name="Rectangle 40"/>
          <p:cNvSpPr>
            <a:spLocks noChangeArrowheads="1"/>
          </p:cNvSpPr>
          <p:nvPr/>
        </p:nvSpPr>
        <p:spPr bwMode="auto">
          <a:xfrm>
            <a:off x="6753225" y="2619375"/>
            <a:ext cx="465535" cy="413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4" tIns="33336" rIns="67864" bIns="33336">
            <a:spAutoFit/>
          </a:bodyPr>
          <a:lstStyle/>
          <a:p>
            <a:pPr eaLnBrk="0" hangingPunct="0">
              <a:defRPr/>
            </a:pPr>
            <a:r>
              <a:rPr lang="en-GB" sz="2250" b="1">
                <a:solidFill>
                  <a:schemeClr val="accent1">
                    <a:lumMod val="75000"/>
                  </a:schemeClr>
                </a:solidFill>
                <a:latin typeface="Calibri" pitchFamily="34" charset="0"/>
              </a:rPr>
              <a:t> T</a:t>
            </a:r>
          </a:p>
        </p:txBody>
      </p:sp>
      <p:sp>
        <p:nvSpPr>
          <p:cNvPr id="20521" name="Text Box 41"/>
          <p:cNvSpPr txBox="1">
            <a:spLocks noChangeArrowheads="1"/>
          </p:cNvSpPr>
          <p:nvPr/>
        </p:nvSpPr>
        <p:spPr bwMode="auto">
          <a:xfrm>
            <a:off x="3249215" y="4237035"/>
            <a:ext cx="2051447" cy="6232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8577" tIns="34289" rIns="68577" bIns="3428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r>
              <a:rPr lang="en-GB" b="1" dirty="0">
                <a:solidFill>
                  <a:srgbClr val="003300"/>
                </a:solidFill>
                <a:latin typeface="Calibri" charset="0"/>
                <a:cs typeface="+mn-cs"/>
              </a:rPr>
              <a:t>additional genetic</a:t>
            </a:r>
            <a:r>
              <a:rPr lang="de-CH" b="1" dirty="0">
                <a:solidFill>
                  <a:srgbClr val="003300"/>
                </a:solidFill>
                <a:latin typeface="Calibri" charset="0"/>
                <a:cs typeface="+mn-cs"/>
              </a:rPr>
              <a:t> </a:t>
            </a:r>
            <a:r>
              <a:rPr lang="en-GB" b="1" dirty="0">
                <a:solidFill>
                  <a:srgbClr val="003300"/>
                </a:solidFill>
                <a:latin typeface="Calibri" charset="0"/>
                <a:cs typeface="+mn-cs"/>
              </a:rPr>
              <a:t>damages</a:t>
            </a:r>
          </a:p>
        </p:txBody>
      </p:sp>
      <p:sp>
        <p:nvSpPr>
          <p:cNvPr id="20522" name="Line 42"/>
          <p:cNvSpPr>
            <a:spLocks noChangeShapeType="1"/>
          </p:cNvSpPr>
          <p:nvPr/>
        </p:nvSpPr>
        <p:spPr bwMode="auto">
          <a:xfrm flipH="1">
            <a:off x="5143500" y="2596754"/>
            <a:ext cx="11430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8577" tIns="34289" rIns="68577" bIns="34289"/>
          <a:lstStyle/>
          <a:p>
            <a:pPr>
              <a:defRPr/>
            </a:pPr>
            <a:endParaRPr lang="en-US">
              <a:cs typeface="+mn-cs"/>
            </a:endParaRPr>
          </a:p>
        </p:txBody>
      </p:sp>
      <p:sp>
        <p:nvSpPr>
          <p:cNvPr id="20523" name="Line 43"/>
          <p:cNvSpPr>
            <a:spLocks noChangeShapeType="1"/>
          </p:cNvSpPr>
          <p:nvPr/>
        </p:nvSpPr>
        <p:spPr bwMode="auto">
          <a:xfrm flipH="1">
            <a:off x="3917156" y="1489663"/>
            <a:ext cx="1226344" cy="1309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8577" tIns="34289" rIns="68577" bIns="34289"/>
          <a:lstStyle/>
          <a:p>
            <a:pPr>
              <a:defRPr/>
            </a:pPr>
            <a:endParaRPr lang="en-US">
              <a:cs typeface="+mn-cs"/>
            </a:endParaRPr>
          </a:p>
        </p:txBody>
      </p:sp>
      <p:sp>
        <p:nvSpPr>
          <p:cNvPr id="20524" name="Line 44"/>
          <p:cNvSpPr>
            <a:spLocks noChangeShapeType="1"/>
          </p:cNvSpPr>
          <p:nvPr/>
        </p:nvSpPr>
        <p:spPr bwMode="auto">
          <a:xfrm>
            <a:off x="6300787" y="1552575"/>
            <a:ext cx="539354" cy="4857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8577" tIns="34289" rIns="68577" bIns="34289"/>
          <a:lstStyle/>
          <a:p>
            <a:pPr>
              <a:defRPr/>
            </a:pPr>
            <a:endParaRPr lang="en-US">
              <a:cs typeface="+mn-cs"/>
            </a:endParaRPr>
          </a:p>
        </p:txBody>
      </p:sp>
      <p:sp>
        <p:nvSpPr>
          <p:cNvPr id="30765" name="Line 45"/>
          <p:cNvSpPr>
            <a:spLocks noChangeShapeType="1"/>
          </p:cNvSpPr>
          <p:nvPr/>
        </p:nvSpPr>
        <p:spPr bwMode="auto">
          <a:xfrm flipH="1">
            <a:off x="2667000" y="2861363"/>
            <a:ext cx="1257300" cy="0"/>
          </a:xfrm>
          <a:prstGeom prst="line">
            <a:avLst/>
          </a:prstGeom>
          <a:noFill/>
          <a:ln w="38100">
            <a:solidFill>
              <a:schemeClr val="accent2">
                <a:lumMod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77" tIns="34289" rIns="68577" bIns="34289"/>
          <a:lstStyle/>
          <a:p>
            <a:pPr>
              <a:defRPr/>
            </a:pPr>
            <a:endParaRPr lang="it-CH">
              <a:latin typeface="Calibri" pitchFamily="34" charset="0"/>
              <a:ea typeface="+mn-ea"/>
              <a:cs typeface="+mn-cs"/>
            </a:endParaRPr>
          </a:p>
        </p:txBody>
      </p:sp>
      <p:sp>
        <p:nvSpPr>
          <p:cNvPr id="61485" name="Oval 46"/>
          <p:cNvSpPr>
            <a:spLocks noChangeArrowheads="1"/>
          </p:cNvSpPr>
          <p:nvPr/>
        </p:nvSpPr>
        <p:spPr bwMode="auto">
          <a:xfrm>
            <a:off x="4286250" y="1739504"/>
            <a:ext cx="466725" cy="390525"/>
          </a:xfrm>
          <a:prstGeom prst="ellipse">
            <a:avLst/>
          </a:prstGeom>
          <a:solidFill>
            <a:srgbClr val="78A03C"/>
          </a:solidFill>
          <a:ln w="50800">
            <a:solidFill>
              <a:srgbClr val="800080"/>
            </a:solidFill>
            <a:round/>
            <a:headEnd/>
            <a:tailEnd/>
          </a:ln>
        </p:spPr>
        <p:txBody>
          <a:bodyPr wrap="none" lIns="68577" tIns="34289" rIns="68577" bIns="34289" anchor="ctr"/>
          <a:lstStyle/>
          <a:p>
            <a:endParaRPr lang="it-CH" sz="2250">
              <a:solidFill>
                <a:srgbClr val="800080"/>
              </a:solidFill>
              <a:latin typeface="Calibri" charset="0"/>
            </a:endParaRPr>
          </a:p>
        </p:txBody>
      </p:sp>
      <p:sp>
        <p:nvSpPr>
          <p:cNvPr id="370735" name="Rectangle 47"/>
          <p:cNvSpPr>
            <a:spLocks noChangeArrowheads="1"/>
          </p:cNvSpPr>
          <p:nvPr/>
        </p:nvSpPr>
        <p:spPr bwMode="auto">
          <a:xfrm>
            <a:off x="4343400" y="1787129"/>
            <a:ext cx="298957" cy="413572"/>
          </a:xfrm>
          <a:prstGeom prst="rect">
            <a:avLst/>
          </a:prstGeom>
          <a:noFill/>
          <a:ln>
            <a:noFill/>
          </a:ln>
          <a:effectLst/>
          <a:extLst>
            <a:ext uri="{909E8E84-426E-40dd-AFC4-6F175D3DCCD1}">
              <a14:hiddenFill xmlns:a14="http://schemas.microsoft.com/office/drawing/2010/main" xmlns="">
                <a:gradFill rotWithShape="0">
                  <a:gsLst>
                    <a:gs pos="0">
                      <a:schemeClr val="folHlink"/>
                    </a:gs>
                    <a:gs pos="50000">
                      <a:srgbClr val="FFDDFF"/>
                    </a:gs>
                    <a:gs pos="100000">
                      <a:schemeClr val="folHlink"/>
                    </a:gs>
                  </a:gsLst>
                  <a:lin ang="5400000" scaled="1"/>
                </a:gra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pitchFamily="34" charset="0"/>
              </a:rPr>
              <a:t>B</a:t>
            </a:r>
          </a:p>
        </p:txBody>
      </p:sp>
      <p:sp>
        <p:nvSpPr>
          <p:cNvPr id="30768" name="Line 48"/>
          <p:cNvSpPr>
            <a:spLocks noChangeShapeType="1"/>
          </p:cNvSpPr>
          <p:nvPr/>
        </p:nvSpPr>
        <p:spPr bwMode="auto">
          <a:xfrm flipH="1">
            <a:off x="3314700" y="1968103"/>
            <a:ext cx="0" cy="290513"/>
          </a:xfrm>
          <a:prstGeom prst="line">
            <a:avLst/>
          </a:prstGeom>
          <a:noFill/>
          <a:ln w="38100">
            <a:solidFill>
              <a:schemeClr val="accent2">
                <a:lumMod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77" tIns="34289" rIns="68577" bIns="34289"/>
          <a:lstStyle/>
          <a:p>
            <a:pPr>
              <a:defRPr/>
            </a:pPr>
            <a:endParaRPr lang="it-CH">
              <a:latin typeface="Calibri" pitchFamily="34" charset="0"/>
              <a:ea typeface="+mn-ea"/>
              <a:cs typeface="+mn-cs"/>
            </a:endParaRPr>
          </a:p>
        </p:txBody>
      </p:sp>
      <p:sp>
        <p:nvSpPr>
          <p:cNvPr id="30769" name="Rectangle 49"/>
          <p:cNvSpPr>
            <a:spLocks noChangeArrowheads="1"/>
          </p:cNvSpPr>
          <p:nvPr/>
        </p:nvSpPr>
        <p:spPr bwMode="auto">
          <a:xfrm>
            <a:off x="6698456" y="2082404"/>
            <a:ext cx="315516" cy="3893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8577" tIns="34289" rIns="68577" bIns="34289" anchor="ctr"/>
          <a:lstStyle/>
          <a:p>
            <a:pPr algn="ctr">
              <a:defRPr/>
            </a:pPr>
            <a:endParaRPr lang="it-CH" sz="1050" b="1">
              <a:solidFill>
                <a:schemeClr val="accent1">
                  <a:lumMod val="75000"/>
                </a:schemeClr>
              </a:solidFill>
              <a:latin typeface="Calibri" pitchFamily="34" charset="0"/>
            </a:endParaRPr>
          </a:p>
        </p:txBody>
      </p:sp>
      <p:sp>
        <p:nvSpPr>
          <p:cNvPr id="30770" name="Oval 50"/>
          <p:cNvSpPr>
            <a:spLocks noChangeArrowheads="1"/>
          </p:cNvSpPr>
          <p:nvPr/>
        </p:nvSpPr>
        <p:spPr bwMode="auto">
          <a:xfrm>
            <a:off x="7110413" y="2487217"/>
            <a:ext cx="485775" cy="515540"/>
          </a:xfrm>
          <a:prstGeom prst="ellipse">
            <a:avLst/>
          </a:prstGeom>
          <a:solidFill>
            <a:schemeClr val="accent6">
              <a:lumMod val="50000"/>
            </a:schemeClr>
          </a:solidFill>
          <a:ln w="50800">
            <a:solidFill>
              <a:schemeClr val="accent1">
                <a:lumMod val="75000"/>
              </a:schemeClr>
            </a:solidFill>
            <a:round/>
            <a:headEnd/>
            <a:tailEnd/>
          </a:ln>
          <a:effectLst/>
        </p:spPr>
        <p:txBody>
          <a:bodyPr wrap="none" lIns="68577" tIns="34289" rIns="68577" bIns="34289" anchor="ctr"/>
          <a:lstStyle/>
          <a:p>
            <a:pPr>
              <a:defRPr/>
            </a:pPr>
            <a:endParaRPr lang="it-CH" sz="2250" b="1">
              <a:solidFill>
                <a:schemeClr val="accent1">
                  <a:lumMod val="75000"/>
                </a:schemeClr>
              </a:solidFill>
              <a:latin typeface="Calibri" pitchFamily="34" charset="0"/>
            </a:endParaRPr>
          </a:p>
        </p:txBody>
      </p:sp>
      <p:sp>
        <p:nvSpPr>
          <p:cNvPr id="30771" name="Rectangle 51"/>
          <p:cNvSpPr>
            <a:spLocks noChangeArrowheads="1"/>
          </p:cNvSpPr>
          <p:nvPr/>
        </p:nvSpPr>
        <p:spPr bwMode="auto">
          <a:xfrm>
            <a:off x="7110413" y="2518173"/>
            <a:ext cx="384572" cy="413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rgbClr val="CC0066"/>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4" tIns="33336" rIns="67864" bIns="33336">
            <a:spAutoFit/>
          </a:bodyPr>
          <a:lstStyle/>
          <a:p>
            <a:pPr eaLnBrk="0" hangingPunct="0">
              <a:defRPr/>
            </a:pPr>
            <a:r>
              <a:rPr lang="en-GB" sz="2250" b="1">
                <a:solidFill>
                  <a:schemeClr val="accent1">
                    <a:lumMod val="75000"/>
                  </a:schemeClr>
                </a:solidFill>
                <a:latin typeface="Calibri" pitchFamily="34" charset="0"/>
              </a:rPr>
              <a:t> T</a:t>
            </a:r>
          </a:p>
        </p:txBody>
      </p:sp>
      <p:sp>
        <p:nvSpPr>
          <p:cNvPr id="30772" name="Oval 52"/>
          <p:cNvSpPr>
            <a:spLocks noChangeArrowheads="1"/>
          </p:cNvSpPr>
          <p:nvPr/>
        </p:nvSpPr>
        <p:spPr bwMode="auto">
          <a:xfrm>
            <a:off x="6532960" y="2084785"/>
            <a:ext cx="523875" cy="447675"/>
          </a:xfrm>
          <a:prstGeom prst="ellipse">
            <a:avLst/>
          </a:prstGeom>
          <a:solidFill>
            <a:schemeClr val="accent6">
              <a:lumMod val="50000"/>
            </a:schemeClr>
          </a:solidFill>
          <a:ln w="50800">
            <a:solidFill>
              <a:schemeClr val="accent1">
                <a:lumMod val="75000"/>
              </a:schemeClr>
            </a:solidFill>
            <a:round/>
            <a:headEnd/>
            <a:tailEnd/>
          </a:ln>
          <a:effectLst/>
        </p:spPr>
        <p:txBody>
          <a:bodyPr wrap="none" lIns="68577" tIns="34289" rIns="68577" bIns="34289" anchor="ctr"/>
          <a:lstStyle/>
          <a:p>
            <a:pPr algn="ctr">
              <a:defRPr/>
            </a:pPr>
            <a:endParaRPr lang="it-CH" sz="2250" b="1">
              <a:solidFill>
                <a:schemeClr val="accent1">
                  <a:lumMod val="75000"/>
                </a:schemeClr>
              </a:solidFill>
              <a:latin typeface="Calibri" pitchFamily="34" charset="0"/>
            </a:endParaRPr>
          </a:p>
        </p:txBody>
      </p:sp>
      <p:sp>
        <p:nvSpPr>
          <p:cNvPr id="30773" name="Rectangle 53"/>
          <p:cNvSpPr>
            <a:spLocks noChangeArrowheads="1"/>
          </p:cNvSpPr>
          <p:nvPr/>
        </p:nvSpPr>
        <p:spPr bwMode="auto">
          <a:xfrm>
            <a:off x="6604397" y="2138363"/>
            <a:ext cx="452438" cy="413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864" tIns="33336" rIns="67864" bIns="33336">
            <a:spAutoFit/>
          </a:bodyPr>
          <a:lstStyle/>
          <a:p>
            <a:pPr eaLnBrk="0" hangingPunct="0">
              <a:defRPr/>
            </a:pPr>
            <a:r>
              <a:rPr lang="en-GB" sz="2250" b="1">
                <a:solidFill>
                  <a:schemeClr val="accent1">
                    <a:lumMod val="75000"/>
                  </a:schemeClr>
                </a:solidFill>
                <a:latin typeface="Calibri" pitchFamily="34" charset="0"/>
              </a:rPr>
              <a:t> T</a:t>
            </a:r>
          </a:p>
        </p:txBody>
      </p:sp>
      <p:sp>
        <p:nvSpPr>
          <p:cNvPr id="30774" name="Line 54"/>
          <p:cNvSpPr>
            <a:spLocks noChangeShapeType="1"/>
          </p:cNvSpPr>
          <p:nvPr/>
        </p:nvSpPr>
        <p:spPr bwMode="auto">
          <a:xfrm>
            <a:off x="5339954" y="4478447"/>
            <a:ext cx="647700" cy="0"/>
          </a:xfrm>
          <a:prstGeom prst="line">
            <a:avLst/>
          </a:prstGeom>
          <a:noFill/>
          <a:ln w="38100">
            <a:solidFill>
              <a:schemeClr val="accent2">
                <a:lumMod val="50000"/>
              </a:schemeClr>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77" tIns="34289" rIns="68577" bIns="34289"/>
          <a:lstStyle/>
          <a:p>
            <a:pPr>
              <a:defRPr/>
            </a:pPr>
            <a:endParaRPr lang="it-CH">
              <a:latin typeface="Calibri" pitchFamily="34" charset="0"/>
              <a:ea typeface="+mn-ea"/>
              <a:cs typeface="+mn-cs"/>
            </a:endParaRPr>
          </a:p>
        </p:txBody>
      </p:sp>
      <p:sp>
        <p:nvSpPr>
          <p:cNvPr id="61494" name="Rectangle 55"/>
          <p:cNvSpPr>
            <a:spLocks noChangeArrowheads="1"/>
          </p:cNvSpPr>
          <p:nvPr/>
        </p:nvSpPr>
        <p:spPr bwMode="auto">
          <a:xfrm>
            <a:off x="6137673" y="4306286"/>
            <a:ext cx="792956" cy="344322"/>
          </a:xfrm>
          <a:prstGeom prst="rect">
            <a:avLst/>
          </a:prstGeom>
          <a:solidFill>
            <a:schemeClr val="bg2">
              <a:lumMod val="40000"/>
              <a:lumOff val="60000"/>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67864" tIns="33336" rIns="67864" bIns="33336">
            <a:spAutoFit/>
          </a:bodyPr>
          <a:lstStyle/>
          <a:p>
            <a:pPr algn="ctr" eaLnBrk="0" hangingPunct="0"/>
            <a:r>
              <a:rPr lang="en-GB" b="1" dirty="0">
                <a:solidFill>
                  <a:schemeClr val="bg1"/>
                </a:solidFill>
                <a:latin typeface="Calibri" charset="0"/>
              </a:rPr>
              <a:t>DLBCL</a:t>
            </a:r>
            <a:endParaRPr lang="en-GB" b="1" i="1" dirty="0">
              <a:solidFill>
                <a:schemeClr val="bg1"/>
              </a:solidFill>
              <a:latin typeface="Calibri" charset="0"/>
            </a:endParaRPr>
          </a:p>
        </p:txBody>
      </p:sp>
      <p:sp>
        <p:nvSpPr>
          <p:cNvPr id="20536" name="Oval 56"/>
          <p:cNvSpPr>
            <a:spLocks noChangeArrowheads="1"/>
          </p:cNvSpPr>
          <p:nvPr/>
        </p:nvSpPr>
        <p:spPr bwMode="auto">
          <a:xfrm>
            <a:off x="1794273" y="1585913"/>
            <a:ext cx="48339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537" name="Rectangle 57"/>
          <p:cNvSpPr>
            <a:spLocks noChangeArrowheads="1"/>
          </p:cNvSpPr>
          <p:nvPr/>
        </p:nvSpPr>
        <p:spPr bwMode="auto">
          <a:xfrm>
            <a:off x="1926432" y="1609725"/>
            <a:ext cx="298957"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a:t>
            </a:r>
          </a:p>
        </p:txBody>
      </p:sp>
      <p:sp>
        <p:nvSpPr>
          <p:cNvPr id="20538" name="Oval 58"/>
          <p:cNvSpPr>
            <a:spLocks noChangeArrowheads="1"/>
          </p:cNvSpPr>
          <p:nvPr/>
        </p:nvSpPr>
        <p:spPr bwMode="auto">
          <a:xfrm>
            <a:off x="2197894" y="1825229"/>
            <a:ext cx="48339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539" name="Rectangle 59"/>
          <p:cNvSpPr>
            <a:spLocks noChangeArrowheads="1"/>
          </p:cNvSpPr>
          <p:nvPr/>
        </p:nvSpPr>
        <p:spPr bwMode="auto">
          <a:xfrm>
            <a:off x="2334816" y="1840707"/>
            <a:ext cx="364680"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 </a:t>
            </a:r>
          </a:p>
        </p:txBody>
      </p:sp>
      <p:sp>
        <p:nvSpPr>
          <p:cNvPr id="20540" name="Oval 60"/>
          <p:cNvSpPr>
            <a:spLocks noChangeArrowheads="1"/>
          </p:cNvSpPr>
          <p:nvPr/>
        </p:nvSpPr>
        <p:spPr bwMode="auto">
          <a:xfrm>
            <a:off x="1620441" y="1243013"/>
            <a:ext cx="484584" cy="477441"/>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nchor="ctr"/>
          <a:lstStyle/>
          <a:p>
            <a:pPr algn="ctr" eaLnBrk="0" hangingPunct="0">
              <a:defRPr/>
            </a:pPr>
            <a:r>
              <a:rPr lang="en-GB" sz="2250" b="1">
                <a:solidFill>
                  <a:srgbClr val="800080"/>
                </a:solidFill>
                <a:latin typeface="Calibri" charset="0"/>
              </a:rPr>
              <a:t>B</a:t>
            </a:r>
          </a:p>
        </p:txBody>
      </p:sp>
      <p:sp>
        <p:nvSpPr>
          <p:cNvPr id="61500" name="Rectangle 61"/>
          <p:cNvSpPr>
            <a:spLocks noChangeArrowheads="1"/>
          </p:cNvSpPr>
          <p:nvPr/>
        </p:nvSpPr>
        <p:spPr bwMode="auto">
          <a:xfrm>
            <a:off x="5143500" y="1187282"/>
            <a:ext cx="2553258" cy="346247"/>
          </a:xfrm>
          <a:prstGeom prst="rect">
            <a:avLst/>
          </a:prstGeom>
          <a:solidFill>
            <a:schemeClr val="bg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77" tIns="34289" rIns="68577" bIns="34289">
            <a:spAutoFit/>
          </a:bodyPr>
          <a:lstStyle/>
          <a:p>
            <a:pPr algn="ctr"/>
            <a:r>
              <a:rPr lang="it-IT" b="1" i="1">
                <a:solidFill>
                  <a:schemeClr val="bg1"/>
                </a:solidFill>
                <a:latin typeface="Calibri" charset="0"/>
              </a:rPr>
              <a:t>H. </a:t>
            </a:r>
            <a:r>
              <a:rPr lang="it-IT" b="1" i="1" err="1">
                <a:solidFill>
                  <a:schemeClr val="bg1"/>
                </a:solidFill>
                <a:latin typeface="Calibri" charset="0"/>
              </a:rPr>
              <a:t>pylori</a:t>
            </a:r>
            <a:r>
              <a:rPr lang="it-IT" b="1" i="1">
                <a:solidFill>
                  <a:schemeClr val="bg1"/>
                </a:solidFill>
                <a:latin typeface="Calibri" charset="0"/>
              </a:rPr>
              <a:t>  </a:t>
            </a:r>
            <a:r>
              <a:rPr lang="it-IT" b="1" err="1">
                <a:solidFill>
                  <a:schemeClr val="bg1"/>
                </a:solidFill>
                <a:latin typeface="Calibri" charset="0"/>
              </a:rPr>
              <a:t>chronic</a:t>
            </a:r>
            <a:r>
              <a:rPr lang="it-IT" b="1">
                <a:solidFill>
                  <a:schemeClr val="bg1"/>
                </a:solidFill>
                <a:latin typeface="Calibri" charset="0"/>
              </a:rPr>
              <a:t> </a:t>
            </a:r>
            <a:r>
              <a:rPr lang="it-IT" b="1" err="1">
                <a:solidFill>
                  <a:schemeClr val="bg1"/>
                </a:solidFill>
                <a:latin typeface="Calibri" charset="0"/>
              </a:rPr>
              <a:t>gastritis</a:t>
            </a:r>
            <a:endParaRPr lang="en-US" b="1">
              <a:solidFill>
                <a:schemeClr val="bg1"/>
              </a:solidFill>
              <a:latin typeface="Calibri" charset="0"/>
            </a:endParaRPr>
          </a:p>
        </p:txBody>
      </p:sp>
      <p:sp>
        <p:nvSpPr>
          <p:cNvPr id="30782" name="Line 62"/>
          <p:cNvSpPr>
            <a:spLocks noChangeShapeType="1"/>
          </p:cNvSpPr>
          <p:nvPr/>
        </p:nvSpPr>
        <p:spPr bwMode="auto">
          <a:xfrm flipH="1">
            <a:off x="2844404" y="3651647"/>
            <a:ext cx="0" cy="594122"/>
          </a:xfrm>
          <a:prstGeom prst="line">
            <a:avLst/>
          </a:prstGeom>
          <a:noFill/>
          <a:ln w="38100">
            <a:solidFill>
              <a:schemeClr val="accent2">
                <a:lumMod val="5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77" tIns="34289" rIns="68577" bIns="34289"/>
          <a:lstStyle/>
          <a:p>
            <a:pPr>
              <a:defRPr/>
            </a:pPr>
            <a:endParaRPr lang="it-CH">
              <a:latin typeface="Calibri" pitchFamily="34" charset="0"/>
              <a:ea typeface="+mn-ea"/>
              <a:cs typeface="+mn-cs"/>
            </a:endParaRPr>
          </a:p>
        </p:txBody>
      </p:sp>
      <p:sp>
        <p:nvSpPr>
          <p:cNvPr id="61502" name="Rectangle 63"/>
          <p:cNvSpPr>
            <a:spLocks noChangeArrowheads="1"/>
          </p:cNvSpPr>
          <p:nvPr/>
        </p:nvSpPr>
        <p:spPr bwMode="auto">
          <a:xfrm>
            <a:off x="1115811" y="4270772"/>
            <a:ext cx="2287993" cy="623246"/>
          </a:xfrm>
          <a:prstGeom prst="rect">
            <a:avLst/>
          </a:prstGeom>
          <a:solidFill>
            <a:schemeClr val="bg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77" tIns="34289" rIns="68577" bIns="34289">
            <a:spAutoFit/>
          </a:bodyPr>
          <a:lstStyle/>
          <a:p>
            <a:pPr algn="ctr" eaLnBrk="0" hangingPunct="0"/>
            <a:r>
              <a:rPr lang="en-GB" b="1" i="1">
                <a:solidFill>
                  <a:schemeClr val="bg1"/>
                </a:solidFill>
                <a:latin typeface="Calibri" charset="0"/>
              </a:rPr>
              <a:t>H. pylori-</a:t>
            </a:r>
            <a:r>
              <a:rPr lang="en-GB" b="1">
                <a:solidFill>
                  <a:schemeClr val="bg1"/>
                </a:solidFill>
                <a:latin typeface="Calibri" charset="0"/>
              </a:rPr>
              <a:t>independent</a:t>
            </a:r>
            <a:r>
              <a:rPr lang="de-CH" b="1">
                <a:solidFill>
                  <a:schemeClr val="bg1"/>
                </a:solidFill>
                <a:latin typeface="Calibri" charset="0"/>
              </a:rPr>
              <a:t> </a:t>
            </a:r>
            <a:br>
              <a:rPr lang="de-CH" b="1">
                <a:solidFill>
                  <a:schemeClr val="bg1"/>
                </a:solidFill>
                <a:latin typeface="Calibri" charset="0"/>
              </a:rPr>
            </a:br>
            <a:r>
              <a:rPr lang="en-GB" b="1">
                <a:solidFill>
                  <a:schemeClr val="bg1"/>
                </a:solidFill>
                <a:latin typeface="Calibri" charset="0"/>
              </a:rPr>
              <a:t>MALT</a:t>
            </a:r>
            <a:r>
              <a:rPr lang="de-CH" b="1">
                <a:solidFill>
                  <a:schemeClr val="bg1"/>
                </a:solidFill>
                <a:latin typeface="Calibri" charset="0"/>
              </a:rPr>
              <a:t> </a:t>
            </a:r>
            <a:r>
              <a:rPr lang="de-CH" b="1" err="1">
                <a:solidFill>
                  <a:schemeClr val="bg1"/>
                </a:solidFill>
                <a:latin typeface="Calibri" charset="0"/>
              </a:rPr>
              <a:t>lympho</a:t>
            </a:r>
            <a:r>
              <a:rPr lang="en-GB" b="1">
                <a:solidFill>
                  <a:schemeClr val="bg1"/>
                </a:solidFill>
                <a:latin typeface="Calibri" charset="0"/>
              </a:rPr>
              <a:t>ma</a:t>
            </a:r>
          </a:p>
        </p:txBody>
      </p:sp>
      <p:sp>
        <p:nvSpPr>
          <p:cNvPr id="20544" name="Oval 64"/>
          <p:cNvSpPr>
            <a:spLocks noChangeArrowheads="1"/>
          </p:cNvSpPr>
          <p:nvPr/>
        </p:nvSpPr>
        <p:spPr bwMode="auto">
          <a:xfrm>
            <a:off x="1865710" y="1800225"/>
            <a:ext cx="48339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545" name="Oval 65"/>
          <p:cNvSpPr>
            <a:spLocks noChangeArrowheads="1"/>
          </p:cNvSpPr>
          <p:nvPr/>
        </p:nvSpPr>
        <p:spPr bwMode="auto">
          <a:xfrm>
            <a:off x="1569244" y="2201466"/>
            <a:ext cx="482204" cy="409575"/>
          </a:xfrm>
          <a:prstGeom prst="ellipse">
            <a:avLst/>
          </a:prstGeom>
          <a:solidFill>
            <a:srgbClr val="FF6699"/>
          </a:solidFill>
          <a:ln w="57150">
            <a:solidFill>
              <a:srgbClr val="80008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nchor="ctr"/>
          <a:lstStyle/>
          <a:p>
            <a:pPr>
              <a:defRPr/>
            </a:pPr>
            <a:endParaRPr lang="it-CH" sz="2250">
              <a:solidFill>
                <a:srgbClr val="800080"/>
              </a:solidFill>
              <a:latin typeface="Calibri" charset="0"/>
            </a:endParaRPr>
          </a:p>
        </p:txBody>
      </p:sp>
      <p:sp>
        <p:nvSpPr>
          <p:cNvPr id="20546" name="Rectangle 66"/>
          <p:cNvSpPr>
            <a:spLocks noChangeArrowheads="1"/>
          </p:cNvSpPr>
          <p:nvPr/>
        </p:nvSpPr>
        <p:spPr bwMode="auto">
          <a:xfrm>
            <a:off x="1969294" y="1824038"/>
            <a:ext cx="364680"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 </a:t>
            </a:r>
          </a:p>
        </p:txBody>
      </p:sp>
      <p:sp>
        <p:nvSpPr>
          <p:cNvPr id="20547" name="Rectangle 67"/>
          <p:cNvSpPr>
            <a:spLocks noChangeArrowheads="1"/>
          </p:cNvSpPr>
          <p:nvPr/>
        </p:nvSpPr>
        <p:spPr bwMode="auto">
          <a:xfrm>
            <a:off x="1656160" y="2214563"/>
            <a:ext cx="298957" cy="413572"/>
          </a:xfrm>
          <a:prstGeom prst="rect">
            <a:avLst/>
          </a:prstGeom>
          <a:noFill/>
          <a:ln>
            <a:noFill/>
          </a:ln>
          <a:effectLst/>
          <a:extLst>
            <a:ext uri="{909E8E84-426E-40dd-AFC4-6F175D3DCCD1}">
              <a14:hiddenFill xmlns:a14="http://schemas.microsoft.com/office/drawing/2010/main" xmlns="">
                <a:gradFill rotWithShape="0">
                  <a:gsLst>
                    <a:gs pos="0">
                      <a:srgbClr val="FFCCFF"/>
                    </a:gs>
                    <a:gs pos="50000">
                      <a:srgbClr val="FF00FF"/>
                    </a:gs>
                    <a:gs pos="100000">
                      <a:srgbClr val="FFCCFF"/>
                    </a:gs>
                  </a:gsLst>
                  <a:lin ang="5400000" scaled="1"/>
                </a:gradFill>
              </a14:hiddenFill>
            </a:ext>
            <a:ext uri="{91240B29-F687-4f45-9708-019B960494DF}">
              <a14:hiddenLine xmlns:a14="http://schemas.microsoft.com/office/drawing/2010/main" xmlns="" w="57150">
                <a:solidFill>
                  <a:srgbClr val="80008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7864" tIns="33336" rIns="67864" bIns="33336">
            <a:spAutoFit/>
          </a:bodyPr>
          <a:lstStyle/>
          <a:p>
            <a:pPr eaLnBrk="0" hangingPunct="0">
              <a:defRPr/>
            </a:pPr>
            <a:r>
              <a:rPr lang="en-GB" sz="2250" b="1">
                <a:solidFill>
                  <a:srgbClr val="800080"/>
                </a:solidFill>
                <a:latin typeface="Calibri" charset="0"/>
              </a:rPr>
              <a:t>B</a:t>
            </a:r>
          </a:p>
        </p:txBody>
      </p:sp>
      <p:sp>
        <p:nvSpPr>
          <p:cNvPr id="20548" name="Rectangle 68"/>
          <p:cNvSpPr>
            <a:spLocks noChangeArrowheads="1"/>
          </p:cNvSpPr>
          <p:nvPr/>
        </p:nvSpPr>
        <p:spPr bwMode="auto">
          <a:xfrm>
            <a:off x="47535" y="4895236"/>
            <a:ext cx="1877816" cy="253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spAutoFit/>
          </a:bodyPr>
          <a:lstStyle/>
          <a:p>
            <a:pPr>
              <a:defRPr/>
            </a:pPr>
            <a:r>
              <a:rPr lang="en-GB" sz="1200" b="1" dirty="0" err="1">
                <a:solidFill>
                  <a:srgbClr val="000000"/>
                </a:solidFill>
                <a:latin typeface="Calibri" charset="0"/>
              </a:rPr>
              <a:t>Ferrucci</a:t>
            </a:r>
            <a:r>
              <a:rPr lang="en-GB" sz="1200" b="1" dirty="0">
                <a:solidFill>
                  <a:srgbClr val="000000"/>
                </a:solidFill>
                <a:latin typeface="Calibri" charset="0"/>
              </a:rPr>
              <a:t> &amp; </a:t>
            </a:r>
            <a:r>
              <a:rPr lang="en-GB" sz="1200" b="1" dirty="0" err="1">
                <a:solidFill>
                  <a:srgbClr val="000000"/>
                </a:solidFill>
                <a:latin typeface="Calibri" charset="0"/>
              </a:rPr>
              <a:t>Zucca</a:t>
            </a:r>
            <a:r>
              <a:rPr lang="en-GB" sz="1200" b="1" i="1" dirty="0">
                <a:solidFill>
                  <a:srgbClr val="000000"/>
                </a:solidFill>
                <a:latin typeface="Calibri" charset="0"/>
              </a:rPr>
              <a:t>, BJH </a:t>
            </a:r>
            <a:r>
              <a:rPr lang="en-GB" sz="1200" b="1" dirty="0">
                <a:solidFill>
                  <a:srgbClr val="000000"/>
                </a:solidFill>
                <a:latin typeface="Calibri" charset="0"/>
              </a:rPr>
              <a:t>2007</a:t>
            </a:r>
            <a:r>
              <a:rPr lang="en-GB" sz="1200" b="1" i="1" dirty="0">
                <a:solidFill>
                  <a:srgbClr val="000000"/>
                </a:solidFill>
                <a:latin typeface="Calibri" charset="0"/>
              </a:rPr>
              <a:t> </a:t>
            </a:r>
            <a:endParaRPr lang="it-IT" sz="1200" b="1" i="1" dirty="0">
              <a:solidFill>
                <a:srgbClr val="000000"/>
              </a:solidFill>
              <a:latin typeface="Calibri" charset="0"/>
            </a:endParaRPr>
          </a:p>
        </p:txBody>
      </p:sp>
      <p:sp>
        <p:nvSpPr>
          <p:cNvPr id="20549" name="Rectangle 69"/>
          <p:cNvSpPr>
            <a:spLocks noChangeArrowheads="1"/>
          </p:cNvSpPr>
          <p:nvPr/>
        </p:nvSpPr>
        <p:spPr bwMode="auto">
          <a:xfrm>
            <a:off x="1419379" y="3768329"/>
            <a:ext cx="1279768" cy="384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68577" tIns="34289" rIns="68577" bIns="34289">
            <a:spAutoFit/>
          </a:bodyPr>
          <a:lstStyle/>
          <a:p>
            <a:pPr algn="r">
              <a:lnSpc>
                <a:spcPct val="85000"/>
              </a:lnSpc>
              <a:defRPr/>
            </a:pPr>
            <a:r>
              <a:rPr lang="en-GB" sz="1200" b="1">
                <a:solidFill>
                  <a:srgbClr val="003300"/>
                </a:solidFill>
                <a:latin typeface="Calibri" charset="0"/>
              </a:rPr>
              <a:t>BCL10 and MALT1</a:t>
            </a:r>
            <a:br>
              <a:rPr lang="en-GB" sz="1200" b="1">
                <a:solidFill>
                  <a:srgbClr val="003300"/>
                </a:solidFill>
                <a:latin typeface="Calibri" charset="0"/>
              </a:rPr>
            </a:br>
            <a:r>
              <a:rPr lang="en-GB" sz="1200" b="1">
                <a:solidFill>
                  <a:srgbClr val="003300"/>
                </a:solidFill>
                <a:latin typeface="Calibri" charset="0"/>
              </a:rPr>
              <a:t>translocations</a:t>
            </a:r>
            <a:endParaRPr lang="it-IT" sz="1200" b="1">
              <a:solidFill>
                <a:srgbClr val="003300"/>
              </a:solidFill>
              <a:latin typeface="Calibri" charset="0"/>
            </a:endParaRPr>
          </a:p>
        </p:txBody>
      </p:sp>
      <p:sp>
        <p:nvSpPr>
          <p:cNvPr id="20550" name="Text Box 71"/>
          <p:cNvSpPr txBox="1">
            <a:spLocks noChangeArrowheads="1"/>
          </p:cNvSpPr>
          <p:nvPr/>
        </p:nvSpPr>
        <p:spPr bwMode="auto">
          <a:xfrm>
            <a:off x="3967163" y="1113234"/>
            <a:ext cx="701279" cy="384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8577" tIns="34289" rIns="68577" bIns="3428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5000"/>
              </a:lnSpc>
              <a:defRPr/>
            </a:pPr>
            <a:r>
              <a:rPr lang="it-CH" sz="1200" b="1" dirty="0">
                <a:solidFill>
                  <a:srgbClr val="003300"/>
                </a:solidFill>
                <a:latin typeface="Calibri" charset="0"/>
              </a:rPr>
              <a:t>CagA+ strains</a:t>
            </a:r>
            <a:endParaRPr lang="it-IT" sz="1200" b="1" dirty="0">
              <a:solidFill>
                <a:srgbClr val="003300"/>
              </a:solidFill>
              <a:latin typeface="Calibri" charset="0"/>
            </a:endParaRPr>
          </a:p>
        </p:txBody>
      </p:sp>
      <p:sp>
        <p:nvSpPr>
          <p:cNvPr id="30791" name="Line 74"/>
          <p:cNvSpPr>
            <a:spLocks noChangeShapeType="1"/>
          </p:cNvSpPr>
          <p:nvPr/>
        </p:nvSpPr>
        <p:spPr bwMode="auto">
          <a:xfrm flipH="1">
            <a:off x="3545682" y="1503760"/>
            <a:ext cx="421481" cy="235744"/>
          </a:xfrm>
          <a:prstGeom prst="line">
            <a:avLst/>
          </a:prstGeom>
          <a:noFill/>
          <a:ln w="38100">
            <a:solidFill>
              <a:schemeClr val="accent2">
                <a:lumMod val="50000"/>
              </a:schemeClr>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8577" tIns="34289" rIns="68577" bIns="34289"/>
          <a:lstStyle/>
          <a:p>
            <a:pPr>
              <a:defRPr/>
            </a:pPr>
            <a:endParaRPr lang="it-CH" b="1">
              <a:solidFill>
                <a:schemeClr val="accent1">
                  <a:lumMod val="50000"/>
                </a:schemeClr>
              </a:solidFill>
              <a:latin typeface="Calibri" pitchFamily="34" charset="0"/>
              <a:ea typeface="+mn-ea"/>
              <a:cs typeface="+mn-cs"/>
            </a:endParaRPr>
          </a:p>
        </p:txBody>
      </p:sp>
    </p:spTree>
    <p:extLst>
      <p:ext uri="{BB962C8B-B14F-4D97-AF65-F5344CB8AC3E}">
        <p14:creationId xmlns:p14="http://schemas.microsoft.com/office/powerpoint/2010/main" val="100207018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B40FE6-A6C1-944E-860A-C775DB1F1A18}"/>
              </a:ext>
            </a:extLst>
          </p:cNvPr>
          <p:cNvSpPr>
            <a:spLocks noGrp="1"/>
          </p:cNvSpPr>
          <p:nvPr>
            <p:ph type="body" sz="quarter" idx="12"/>
          </p:nvPr>
        </p:nvSpPr>
        <p:spPr>
          <a:xfrm>
            <a:off x="1389671" y="4192892"/>
            <a:ext cx="3056770" cy="950608"/>
          </a:xfrm>
        </p:spPr>
        <p:txBody>
          <a:bodyPr/>
          <a:lstStyle/>
          <a:p>
            <a:r>
              <a:rPr lang="en-US" i="1" baseline="30000" dirty="0"/>
              <a:t>1</a:t>
            </a:r>
            <a:r>
              <a:rPr lang="en-US" i="1" dirty="0"/>
              <a:t>Barth and Moller Blood (2003)102:777</a:t>
            </a:r>
          </a:p>
          <a:p>
            <a:r>
              <a:rPr lang="en-US" i="1" baseline="30000" dirty="0"/>
              <a:t>2</a:t>
            </a:r>
            <a:r>
              <a:rPr lang="en-US" i="1" dirty="0"/>
              <a:t>Wotherspoon et al BLOOD (1995) 85:2000</a:t>
            </a:r>
          </a:p>
          <a:p>
            <a:r>
              <a:rPr lang="en-US" i="1" baseline="30000" dirty="0"/>
              <a:t>3</a:t>
            </a:r>
            <a:r>
              <a:rPr lang="en-US" i="1" dirty="0"/>
              <a:t>Ott et al Cancer Res (1997) 57:3944</a:t>
            </a:r>
          </a:p>
          <a:p>
            <a:r>
              <a:rPr lang="en-US" i="1" baseline="30000" dirty="0"/>
              <a:t>4</a:t>
            </a:r>
            <a:r>
              <a:rPr lang="en-US" i="1" dirty="0"/>
              <a:t>Willis et al Cell (1999) 96:35</a:t>
            </a:r>
          </a:p>
          <a:p>
            <a:r>
              <a:rPr lang="en-US" i="1" baseline="30000" dirty="0"/>
              <a:t>5</a:t>
            </a:r>
            <a:r>
              <a:rPr lang="en-US" i="1" dirty="0"/>
              <a:t>Zhang et al Nat Genet (199) 22:63</a:t>
            </a:r>
          </a:p>
          <a:p>
            <a:endParaRPr lang="en-US" dirty="0"/>
          </a:p>
        </p:txBody>
      </p:sp>
      <p:sp>
        <p:nvSpPr>
          <p:cNvPr id="7" name="Slide Number Placeholder 6">
            <a:extLst>
              <a:ext uri="{FF2B5EF4-FFF2-40B4-BE49-F238E27FC236}">
                <a16:creationId xmlns:a16="http://schemas.microsoft.com/office/drawing/2014/main" id="{BDA13C31-402B-344C-96F3-62115350E028}"/>
              </a:ext>
            </a:extLst>
          </p:cNvPr>
          <p:cNvSpPr>
            <a:spLocks noGrp="1"/>
          </p:cNvSpPr>
          <p:nvPr>
            <p:ph type="sldNum" sz="quarter" idx="4"/>
          </p:nvPr>
        </p:nvSpPr>
        <p:spPr/>
        <p:txBody>
          <a:bodyPr/>
          <a:lstStyle/>
          <a:p>
            <a:fld id="{52DF0245-2CA1-6445-9E71-A40071F6548D}" type="slidenum">
              <a:rPr lang="en-US" smtClean="0"/>
              <a:pPr/>
              <a:t>33</a:t>
            </a:fld>
            <a:endParaRPr lang="en-US" dirty="0"/>
          </a:p>
        </p:txBody>
      </p:sp>
      <p:sp>
        <p:nvSpPr>
          <p:cNvPr id="8" name="Title 1">
            <a:extLst>
              <a:ext uri="{FF2B5EF4-FFF2-40B4-BE49-F238E27FC236}">
                <a16:creationId xmlns:a16="http://schemas.microsoft.com/office/drawing/2014/main" id="{583F77D3-94CE-A346-B419-EBCC34994BC4}"/>
              </a:ext>
            </a:extLst>
          </p:cNvPr>
          <p:cNvSpPr>
            <a:spLocks noGrp="1"/>
          </p:cNvSpPr>
          <p:nvPr>
            <p:ph type="title"/>
          </p:nvPr>
        </p:nvSpPr>
        <p:spPr/>
        <p:txBody>
          <a:bodyPr>
            <a:normAutofit/>
          </a:bodyPr>
          <a:lstStyle/>
          <a:p>
            <a:r>
              <a:rPr lang="en-US" sz="2400" b="1" dirty="0"/>
              <a:t>“Radicals” accused of causing MALT Lymphoma</a:t>
            </a:r>
            <a:r>
              <a:rPr lang="en-US" sz="2400" b="1" baseline="30000" dirty="0"/>
              <a:t>1</a:t>
            </a:r>
            <a:br>
              <a:rPr lang="en-US" sz="2400" b="1" dirty="0"/>
            </a:br>
            <a:endParaRPr lang="en-US" sz="2400" b="1" i="1" dirty="0"/>
          </a:p>
        </p:txBody>
      </p:sp>
      <p:sp>
        <p:nvSpPr>
          <p:cNvPr id="9" name="Content Placeholder 2">
            <a:extLst>
              <a:ext uri="{FF2B5EF4-FFF2-40B4-BE49-F238E27FC236}">
                <a16:creationId xmlns:a16="http://schemas.microsoft.com/office/drawing/2014/main" id="{3FF22FEB-0853-584B-8216-383F3F5E5EFC}"/>
              </a:ext>
            </a:extLst>
          </p:cNvPr>
          <p:cNvSpPr>
            <a:spLocks noGrp="1"/>
          </p:cNvSpPr>
          <p:nvPr>
            <p:ph idx="1"/>
          </p:nvPr>
        </p:nvSpPr>
        <p:spPr>
          <a:xfrm>
            <a:off x="585112" y="1376803"/>
            <a:ext cx="8018462" cy="2704130"/>
          </a:xfrm>
        </p:spPr>
        <p:txBody>
          <a:bodyPr>
            <a:normAutofit/>
          </a:bodyPr>
          <a:lstStyle/>
          <a:p>
            <a:r>
              <a:rPr lang="en-US" sz="1600" b="1" dirty="0"/>
              <a:t>3 early genomic events</a:t>
            </a:r>
          </a:p>
          <a:p>
            <a:pPr lvl="1"/>
            <a:r>
              <a:rPr lang="en-US" sz="1600" i="1" baseline="30000" dirty="0"/>
              <a:t>2</a:t>
            </a:r>
            <a:r>
              <a:rPr lang="en-US" sz="1600" i="1" dirty="0"/>
              <a:t>Trisomy 3</a:t>
            </a:r>
          </a:p>
          <a:p>
            <a:pPr lvl="1"/>
            <a:r>
              <a:rPr lang="en-US" sz="1600" i="1" baseline="30000" dirty="0"/>
              <a:t>3</a:t>
            </a:r>
            <a:r>
              <a:rPr lang="en-US" sz="1600" i="1" dirty="0"/>
              <a:t>t(11;18)(q21;q21)</a:t>
            </a:r>
          </a:p>
          <a:p>
            <a:pPr lvl="1"/>
            <a:r>
              <a:rPr lang="en-US" sz="1600" i="1" baseline="30000" dirty="0"/>
              <a:t>4,5</a:t>
            </a:r>
            <a:r>
              <a:rPr lang="en-US" sz="1600" i="1" dirty="0"/>
              <a:t>t(1;14)(p22;q32)</a:t>
            </a:r>
          </a:p>
          <a:p>
            <a:endParaRPr lang="en-US" sz="1600" b="1" dirty="0"/>
          </a:p>
          <a:p>
            <a:r>
              <a:rPr lang="en-US" sz="1600" b="1" dirty="0"/>
              <a:t>t(11;18)(q21;q21) and t(1;14)(p22;q32)may converge on NF kB pathway</a:t>
            </a:r>
          </a:p>
        </p:txBody>
      </p:sp>
      <p:sp>
        <p:nvSpPr>
          <p:cNvPr id="10" name="TextBox 9">
            <a:extLst>
              <a:ext uri="{FF2B5EF4-FFF2-40B4-BE49-F238E27FC236}">
                <a16:creationId xmlns:a16="http://schemas.microsoft.com/office/drawing/2014/main" id="{08D95D79-98E5-924E-BC07-FE65A0C5805B}"/>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039163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5E8D77-BE5B-0449-A19E-CAFA04F0F38D}"/>
              </a:ext>
            </a:extLst>
          </p:cNvPr>
          <p:cNvSpPr>
            <a:spLocks noGrp="1"/>
          </p:cNvSpPr>
          <p:nvPr>
            <p:ph type="body" sz="quarter" idx="12"/>
          </p:nvPr>
        </p:nvSpPr>
        <p:spPr>
          <a:xfrm>
            <a:off x="1364271" y="4679497"/>
            <a:ext cx="3056770" cy="439557"/>
          </a:xfrm>
        </p:spPr>
        <p:txBody>
          <a:bodyPr/>
          <a:lstStyle/>
          <a:p>
            <a:r>
              <a:rPr lang="en-US" dirty="0"/>
              <a:t>Yee et al BLOOD (2003) 102:1012</a:t>
            </a:r>
          </a:p>
          <a:p>
            <a:r>
              <a:rPr lang="en-US" dirty="0"/>
              <a:t>Rollinson et al BLOOD (2003) 102:107</a:t>
            </a:r>
          </a:p>
        </p:txBody>
      </p:sp>
      <p:sp>
        <p:nvSpPr>
          <p:cNvPr id="7" name="Slide Number Placeholder 6">
            <a:extLst>
              <a:ext uri="{FF2B5EF4-FFF2-40B4-BE49-F238E27FC236}">
                <a16:creationId xmlns:a16="http://schemas.microsoft.com/office/drawing/2014/main" id="{018B4C6B-D458-9046-AF4C-4F924D08338E}"/>
              </a:ext>
            </a:extLst>
          </p:cNvPr>
          <p:cNvSpPr>
            <a:spLocks noGrp="1"/>
          </p:cNvSpPr>
          <p:nvPr>
            <p:ph type="sldNum" sz="quarter" idx="4"/>
          </p:nvPr>
        </p:nvSpPr>
        <p:spPr/>
        <p:txBody>
          <a:bodyPr/>
          <a:lstStyle/>
          <a:p>
            <a:fld id="{52DF0245-2CA1-6445-9E71-A40071F6548D}" type="slidenum">
              <a:rPr lang="en-US" smtClean="0"/>
              <a:pPr/>
              <a:t>34</a:t>
            </a:fld>
            <a:endParaRPr lang="en-US"/>
          </a:p>
        </p:txBody>
      </p:sp>
      <p:sp>
        <p:nvSpPr>
          <p:cNvPr id="8" name="Title 3">
            <a:extLst>
              <a:ext uri="{FF2B5EF4-FFF2-40B4-BE49-F238E27FC236}">
                <a16:creationId xmlns:a16="http://schemas.microsoft.com/office/drawing/2014/main" id="{A3178005-5C15-0947-B0CF-96C930FDB0EB}"/>
              </a:ext>
            </a:extLst>
          </p:cNvPr>
          <p:cNvSpPr>
            <a:spLocks noGrp="1"/>
          </p:cNvSpPr>
          <p:nvPr>
            <p:ph type="title"/>
          </p:nvPr>
        </p:nvSpPr>
        <p:spPr/>
        <p:txBody>
          <a:bodyPr/>
          <a:lstStyle/>
          <a:p>
            <a:r>
              <a:rPr lang="en-US" sz="2400" b="1" dirty="0"/>
              <a:t>“Radicals” Accused of Causing MALT Lymphoma</a:t>
            </a:r>
          </a:p>
        </p:txBody>
      </p:sp>
      <p:sp>
        <p:nvSpPr>
          <p:cNvPr id="9" name="Content Placeholder 2">
            <a:extLst>
              <a:ext uri="{FF2B5EF4-FFF2-40B4-BE49-F238E27FC236}">
                <a16:creationId xmlns:a16="http://schemas.microsoft.com/office/drawing/2014/main" id="{DBCF3C3E-8344-164E-82E5-03B60055A789}"/>
              </a:ext>
            </a:extLst>
          </p:cNvPr>
          <p:cNvSpPr>
            <a:spLocks noGrp="1"/>
          </p:cNvSpPr>
          <p:nvPr>
            <p:ph idx="1"/>
          </p:nvPr>
        </p:nvSpPr>
        <p:spPr>
          <a:xfrm>
            <a:off x="566738" y="1376802"/>
            <a:ext cx="8018462" cy="2949665"/>
          </a:xfrm>
        </p:spPr>
        <p:txBody>
          <a:bodyPr>
            <a:noAutofit/>
          </a:bodyPr>
          <a:lstStyle/>
          <a:p>
            <a:r>
              <a:rPr lang="en-US" sz="1600" b="1" baseline="30000" dirty="0"/>
              <a:t>1</a:t>
            </a:r>
            <a:r>
              <a:rPr lang="en-US" sz="1600" b="1" dirty="0"/>
              <a:t>association of t(11;18)(q21;q21),  gastric MALT and Cag A strains of h pylori</a:t>
            </a:r>
          </a:p>
          <a:p>
            <a:pPr lvl="1"/>
            <a:r>
              <a:rPr lang="en-US" sz="1600" i="1" dirty="0"/>
              <a:t>Most in lung and stomach (38% and 24%), vs. 1% in salivary gland</a:t>
            </a:r>
          </a:p>
          <a:p>
            <a:pPr lvl="1"/>
            <a:r>
              <a:rPr lang="en-US" sz="1600" i="1" dirty="0"/>
              <a:t>Chromosomal damage cause by PMN leading to oxidative stress</a:t>
            </a:r>
          </a:p>
          <a:p>
            <a:endParaRPr lang="en-US" sz="1600" b="1" baseline="30000" dirty="0"/>
          </a:p>
          <a:p>
            <a:endParaRPr lang="en-US" sz="1600" b="1" baseline="30000" dirty="0"/>
          </a:p>
          <a:p>
            <a:endParaRPr lang="en-US" sz="1600" b="1" baseline="30000" dirty="0"/>
          </a:p>
          <a:p>
            <a:r>
              <a:rPr lang="en-US" sz="1600" b="1" baseline="30000" dirty="0"/>
              <a:t>2</a:t>
            </a:r>
            <a:r>
              <a:rPr lang="en-US" sz="1600" b="1" dirty="0"/>
              <a:t>glutathione S-transferase GST T1 null and IL-2 RN2/2 associated with gastric MALT, so implicating defense against oxidative stress</a:t>
            </a:r>
          </a:p>
          <a:p>
            <a:endParaRPr lang="en-US" sz="2400" dirty="0"/>
          </a:p>
        </p:txBody>
      </p:sp>
      <p:sp>
        <p:nvSpPr>
          <p:cNvPr id="10" name="TextBox 9">
            <a:extLst>
              <a:ext uri="{FF2B5EF4-FFF2-40B4-BE49-F238E27FC236}">
                <a16:creationId xmlns:a16="http://schemas.microsoft.com/office/drawing/2014/main" id="{11A1DAF9-DAA8-8947-826B-1C05E9AB98E5}"/>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3997561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1</a:t>
            </a:r>
          </a:p>
        </p:txBody>
      </p:sp>
      <p:sp>
        <p:nvSpPr>
          <p:cNvPr id="3" name="Content Placeholder 2"/>
          <p:cNvSpPr>
            <a:spLocks noGrp="1"/>
          </p:cNvSpPr>
          <p:nvPr>
            <p:ph idx="1"/>
          </p:nvPr>
        </p:nvSpPr>
        <p:spPr/>
        <p:txBody>
          <a:bodyPr/>
          <a:lstStyle/>
          <a:p>
            <a:r>
              <a:rPr lang="en-US" b="1" dirty="0"/>
              <a:t>65-year-old man</a:t>
            </a:r>
          </a:p>
          <a:p>
            <a:endParaRPr lang="en-US" b="1" dirty="0"/>
          </a:p>
          <a:p>
            <a:r>
              <a:rPr lang="en-US" b="1" dirty="0"/>
              <a:t>Belching and GERD symptoms</a:t>
            </a:r>
          </a:p>
          <a:p>
            <a:endParaRPr lang="en-US" b="1" dirty="0"/>
          </a:p>
          <a:p>
            <a:r>
              <a:rPr lang="en-US" b="1" dirty="0"/>
              <a:t>EGD shows ulcers</a:t>
            </a:r>
          </a:p>
          <a:p>
            <a:pPr marL="0" indent="0">
              <a:buNone/>
            </a:pPr>
            <a:endParaRPr lang="en-US" b="1" dirty="0"/>
          </a:p>
          <a:p>
            <a:r>
              <a:rPr lang="en-US" b="1" dirty="0"/>
              <a:t>Biopsy shows…</a:t>
            </a:r>
          </a:p>
          <a:p>
            <a:endParaRPr lang="en-US" dirty="0"/>
          </a:p>
        </p:txBody>
      </p:sp>
      <p:sp>
        <p:nvSpPr>
          <p:cNvPr id="4" name="TextBox 3">
            <a:extLst>
              <a:ext uri="{FF2B5EF4-FFF2-40B4-BE49-F238E27FC236}">
                <a16:creationId xmlns:a16="http://schemas.microsoft.com/office/drawing/2014/main" id="{0EEE0DB7-4F04-2D4F-8AF3-F873CFAC225F}"/>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234384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Gastric Biopsy Case 1</a:t>
            </a:r>
          </a:p>
        </p:txBody>
      </p:sp>
      <p:pic>
        <p:nvPicPr>
          <p:cNvPr id="4" name="Picture 3"/>
          <p:cNvPicPr>
            <a:picLocks noChangeAspect="1"/>
          </p:cNvPicPr>
          <p:nvPr/>
        </p:nvPicPr>
        <p:blipFill>
          <a:blip r:embed="rId3"/>
          <a:stretch>
            <a:fillRect/>
          </a:stretch>
        </p:blipFill>
        <p:spPr>
          <a:xfrm>
            <a:off x="1485900" y="1063229"/>
            <a:ext cx="3228967" cy="2428039"/>
          </a:xfrm>
          <a:prstGeom prst="rect">
            <a:avLst/>
          </a:prstGeom>
        </p:spPr>
      </p:pic>
      <p:pic>
        <p:nvPicPr>
          <p:cNvPr id="5" name="Picture 4"/>
          <p:cNvPicPr>
            <a:picLocks noChangeAspect="1"/>
          </p:cNvPicPr>
          <p:nvPr/>
        </p:nvPicPr>
        <p:blipFill>
          <a:blip r:embed="rId4"/>
          <a:stretch>
            <a:fillRect/>
          </a:stretch>
        </p:blipFill>
        <p:spPr>
          <a:xfrm>
            <a:off x="4714867" y="1063228"/>
            <a:ext cx="3236178" cy="2428039"/>
          </a:xfrm>
          <a:prstGeom prst="rect">
            <a:avLst/>
          </a:prstGeom>
        </p:spPr>
      </p:pic>
      <p:sp>
        <p:nvSpPr>
          <p:cNvPr id="6" name="TextBox 5"/>
          <p:cNvSpPr txBox="1"/>
          <p:nvPr/>
        </p:nvSpPr>
        <p:spPr>
          <a:xfrm>
            <a:off x="3651148" y="3919510"/>
            <a:ext cx="1630981"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500" b="1" dirty="0">
                <a:solidFill>
                  <a:srgbClr val="000000"/>
                </a:solidFill>
              </a:rPr>
              <a:t>H pylori negative</a:t>
            </a:r>
          </a:p>
          <a:p>
            <a:r>
              <a:rPr lang="en-US" sz="1500" b="1" dirty="0">
                <a:solidFill>
                  <a:srgbClr val="000000"/>
                </a:solidFill>
              </a:rPr>
              <a:t>t (11;18) negative</a:t>
            </a:r>
          </a:p>
        </p:txBody>
      </p:sp>
    </p:spTree>
    <p:extLst>
      <p:ext uri="{BB962C8B-B14F-4D97-AF65-F5344CB8AC3E}">
        <p14:creationId xmlns:p14="http://schemas.microsoft.com/office/powerpoint/2010/main" val="30645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50" y="6016"/>
            <a:ext cx="5785477" cy="571500"/>
          </a:xfrm>
        </p:spPr>
        <p:txBody>
          <a:bodyPr/>
          <a:lstStyle/>
          <a:p>
            <a:r>
              <a:rPr lang="en-US" sz="2400"/>
              <a:t>What Next?</a:t>
            </a:r>
          </a:p>
        </p:txBody>
      </p:sp>
      <p:sp>
        <p:nvSpPr>
          <p:cNvPr id="3" name="Content Placeholder 2"/>
          <p:cNvSpPr>
            <a:spLocks noGrp="1"/>
          </p:cNvSpPr>
          <p:nvPr>
            <p:ph idx="1"/>
          </p:nvPr>
        </p:nvSpPr>
        <p:spPr>
          <a:xfrm>
            <a:off x="457201" y="1174131"/>
            <a:ext cx="6611474" cy="3069772"/>
          </a:xfrm>
        </p:spPr>
        <p:txBody>
          <a:bodyPr/>
          <a:lstStyle/>
          <a:p>
            <a:pPr marL="342900" indent="-342900">
              <a:spcAft>
                <a:spcPts val="0"/>
              </a:spcAft>
              <a:buFont typeface="+mj-lt"/>
              <a:buAutoNum type="alphaUcPeriod"/>
            </a:pPr>
            <a:r>
              <a:rPr lang="en-US" b="1" dirty="0"/>
              <a:t>Bone Marrow</a:t>
            </a:r>
          </a:p>
          <a:p>
            <a:pPr marL="342900" indent="-342900">
              <a:spcAft>
                <a:spcPts val="0"/>
              </a:spcAft>
              <a:buFont typeface="+mj-lt"/>
              <a:buAutoNum type="alphaUcPeriod"/>
            </a:pPr>
            <a:endParaRPr lang="en-US" b="1" dirty="0"/>
          </a:p>
          <a:p>
            <a:pPr marL="342900" indent="-342900">
              <a:spcAft>
                <a:spcPts val="0"/>
              </a:spcAft>
              <a:buFont typeface="+mj-lt"/>
              <a:buAutoNum type="alphaUcPeriod"/>
            </a:pPr>
            <a:r>
              <a:rPr lang="en-US" b="1" dirty="0"/>
              <a:t>CT scan/PET scan</a:t>
            </a:r>
          </a:p>
          <a:p>
            <a:pPr marL="342900" indent="-342900">
              <a:spcAft>
                <a:spcPts val="0"/>
              </a:spcAft>
              <a:buFont typeface="+mj-lt"/>
              <a:buAutoNum type="alphaUcPeriod"/>
            </a:pPr>
            <a:endParaRPr lang="en-US" b="1" dirty="0"/>
          </a:p>
          <a:p>
            <a:pPr marL="342900" indent="-342900">
              <a:spcAft>
                <a:spcPts val="0"/>
              </a:spcAft>
              <a:buFont typeface="+mj-lt"/>
              <a:buAutoNum type="alphaUcPeriod"/>
            </a:pPr>
            <a:r>
              <a:rPr lang="en-US" b="1" dirty="0"/>
              <a:t>Peripheral Blood Flow</a:t>
            </a:r>
          </a:p>
          <a:p>
            <a:pPr marL="342900" indent="-342900">
              <a:spcAft>
                <a:spcPts val="0"/>
              </a:spcAft>
              <a:buFont typeface="+mj-lt"/>
              <a:buAutoNum type="alphaUcPeriod"/>
            </a:pPr>
            <a:endParaRPr lang="en-US" b="1" dirty="0"/>
          </a:p>
          <a:p>
            <a:pPr marL="342900" indent="-342900">
              <a:spcAft>
                <a:spcPts val="0"/>
              </a:spcAft>
              <a:buFont typeface="+mj-lt"/>
              <a:buAutoNum type="alphaUcPeriod"/>
            </a:pPr>
            <a:r>
              <a:rPr lang="en-US" b="1" dirty="0"/>
              <a:t>Breath Test</a:t>
            </a:r>
          </a:p>
          <a:p>
            <a:pPr marL="342900" indent="-342900">
              <a:spcAft>
                <a:spcPts val="0"/>
              </a:spcAft>
              <a:buFont typeface="+mj-lt"/>
              <a:buAutoNum type="alphaUcPeriod"/>
            </a:pPr>
            <a:endParaRPr lang="en-US" b="1" dirty="0"/>
          </a:p>
          <a:p>
            <a:pPr marL="342900" indent="-342900">
              <a:spcAft>
                <a:spcPts val="0"/>
              </a:spcAft>
              <a:buFont typeface="+mj-lt"/>
              <a:buAutoNum type="alphaUcPeriod"/>
            </a:pPr>
            <a:r>
              <a:rPr lang="en-US" b="1" dirty="0"/>
              <a:t>H pylori antibodies</a:t>
            </a:r>
          </a:p>
        </p:txBody>
      </p:sp>
      <p:sp>
        <p:nvSpPr>
          <p:cNvPr id="4" name="TextBox 3">
            <a:extLst>
              <a:ext uri="{FF2B5EF4-FFF2-40B4-BE49-F238E27FC236}">
                <a16:creationId xmlns:a16="http://schemas.microsoft.com/office/drawing/2014/main" id="{261B1DB4-1366-FA4E-B6DD-B36A1E29AFA5}"/>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809130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7486"/>
            <a:ext cx="6172200" cy="857250"/>
          </a:xfrm>
        </p:spPr>
        <p:txBody>
          <a:bodyPr/>
          <a:lstStyle/>
          <a:p>
            <a:r>
              <a:rPr lang="en-US" b="1"/>
              <a:t>Staging CT Scan</a:t>
            </a:r>
          </a:p>
        </p:txBody>
      </p:sp>
      <p:pic>
        <p:nvPicPr>
          <p:cNvPr id="3" name="Picture 2"/>
          <p:cNvPicPr>
            <a:picLocks noChangeAspect="1"/>
          </p:cNvPicPr>
          <p:nvPr/>
        </p:nvPicPr>
        <p:blipFill>
          <a:blip r:embed="rId3"/>
          <a:stretch>
            <a:fillRect/>
          </a:stretch>
        </p:blipFill>
        <p:spPr>
          <a:xfrm>
            <a:off x="1782233" y="1100482"/>
            <a:ext cx="5579533" cy="3448575"/>
          </a:xfrm>
          <a:prstGeom prst="rect">
            <a:avLst/>
          </a:prstGeom>
        </p:spPr>
      </p:pic>
    </p:spTree>
    <p:extLst>
      <p:ext uri="{BB962C8B-B14F-4D97-AF65-F5344CB8AC3E}">
        <p14:creationId xmlns:p14="http://schemas.microsoft.com/office/powerpoint/2010/main" val="2584257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Diagnostics: Would you do a PET-CT scan?</a:t>
            </a:r>
          </a:p>
        </p:txBody>
      </p:sp>
      <p:sp>
        <p:nvSpPr>
          <p:cNvPr id="3" name="Content Placeholder 2"/>
          <p:cNvSpPr>
            <a:spLocks noGrp="1"/>
          </p:cNvSpPr>
          <p:nvPr>
            <p:ph idx="1"/>
          </p:nvPr>
        </p:nvSpPr>
        <p:spPr/>
        <p:txBody>
          <a:bodyPr/>
          <a:lstStyle/>
          <a:p>
            <a:pPr marL="385763" indent="-385763">
              <a:buFont typeface="+mj-lt"/>
              <a:buAutoNum type="alphaUcPeriod"/>
            </a:pPr>
            <a:r>
              <a:rPr lang="en-US" b="1"/>
              <a:t>Yes</a:t>
            </a:r>
          </a:p>
          <a:p>
            <a:pPr marL="385763" indent="-385763">
              <a:buFont typeface="+mj-lt"/>
              <a:buAutoNum type="alphaUcPeriod"/>
            </a:pPr>
            <a:endParaRPr lang="en-US" b="1"/>
          </a:p>
          <a:p>
            <a:pPr marL="385763" indent="-385763">
              <a:buFont typeface="+mj-lt"/>
              <a:buAutoNum type="alphaUcPeriod"/>
            </a:pPr>
            <a:endParaRPr lang="en-US" b="1"/>
          </a:p>
          <a:p>
            <a:pPr marL="385763" indent="-385763">
              <a:buFont typeface="+mj-lt"/>
              <a:buAutoNum type="alphaUcPeriod"/>
            </a:pPr>
            <a:r>
              <a:rPr lang="en-US" b="1"/>
              <a:t>No</a:t>
            </a:r>
          </a:p>
        </p:txBody>
      </p:sp>
      <p:sp>
        <p:nvSpPr>
          <p:cNvPr id="4" name="TextBox 3">
            <a:extLst>
              <a:ext uri="{FF2B5EF4-FFF2-40B4-BE49-F238E27FC236}">
                <a16:creationId xmlns:a16="http://schemas.microsoft.com/office/drawing/2014/main" id="{6440774B-7FD1-844E-BEA7-147BD06165D8}"/>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95030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DCC473-66F8-E74F-AA61-E2A9405471CC}"/>
              </a:ext>
            </a:extLst>
          </p:cNvPr>
          <p:cNvSpPr>
            <a:spLocks noGrp="1"/>
          </p:cNvSpPr>
          <p:nvPr>
            <p:ph type="body" sz="quarter" idx="10"/>
          </p:nvPr>
        </p:nvSpPr>
        <p:spPr>
          <a:xfrm>
            <a:off x="125509" y="179153"/>
            <a:ext cx="6870565" cy="952224"/>
          </a:xfrm>
        </p:spPr>
        <p:txBody>
          <a:bodyPr/>
          <a:lstStyle/>
          <a:p>
            <a:r>
              <a:rPr lang="en-US" sz="3200" dirty="0"/>
              <a:t>This activity is jointly provided by </a:t>
            </a:r>
          </a:p>
        </p:txBody>
      </p:sp>
      <p:pic>
        <p:nvPicPr>
          <p:cNvPr id="6" name="Picture 5" descr="A picture containing drawing&#10;&#10;Description automatically generated">
            <a:extLst>
              <a:ext uri="{FF2B5EF4-FFF2-40B4-BE49-F238E27FC236}">
                <a16:creationId xmlns:a16="http://schemas.microsoft.com/office/drawing/2014/main" id="{47BA3D00-158F-4A90-AA86-7D541F9DE7E9}"/>
              </a:ext>
            </a:extLst>
          </p:cNvPr>
          <p:cNvPicPr>
            <a:picLocks noChangeAspect="1"/>
          </p:cNvPicPr>
          <p:nvPr/>
        </p:nvPicPr>
        <p:blipFill rotWithShape="1">
          <a:blip r:embed="rId2">
            <a:extLst>
              <a:ext uri="{28A0092B-C50C-407E-A947-70E740481C1C}">
                <a14:useLocalDpi xmlns:a14="http://schemas.microsoft.com/office/drawing/2010/main" val="0"/>
              </a:ext>
            </a:extLst>
          </a:blip>
          <a:srcRect l="1638" r="4790"/>
          <a:stretch/>
        </p:blipFill>
        <p:spPr>
          <a:xfrm>
            <a:off x="1453159" y="2935866"/>
            <a:ext cx="4193951" cy="1039712"/>
          </a:xfrm>
          <a:prstGeom prst="rect">
            <a:avLst/>
          </a:prstGeom>
        </p:spPr>
      </p:pic>
      <p:pic>
        <p:nvPicPr>
          <p:cNvPr id="4" name="Picture 3">
            <a:extLst>
              <a:ext uri="{FF2B5EF4-FFF2-40B4-BE49-F238E27FC236}">
                <a16:creationId xmlns:a16="http://schemas.microsoft.com/office/drawing/2014/main" id="{8806475F-1534-1E46-8836-4F890E3E6488}"/>
              </a:ext>
            </a:extLst>
          </p:cNvPr>
          <p:cNvPicPr>
            <a:picLocks noChangeAspect="1"/>
          </p:cNvPicPr>
          <p:nvPr/>
        </p:nvPicPr>
        <p:blipFill>
          <a:blip r:embed="rId3"/>
          <a:stretch>
            <a:fillRect/>
          </a:stretch>
        </p:blipFill>
        <p:spPr>
          <a:xfrm>
            <a:off x="1127944" y="1619526"/>
            <a:ext cx="4840315" cy="828191"/>
          </a:xfrm>
          <a:prstGeom prst="rect">
            <a:avLst/>
          </a:prstGeom>
        </p:spPr>
      </p:pic>
    </p:spTree>
    <p:extLst>
      <p:ext uri="{BB962C8B-B14F-4D97-AF65-F5344CB8AC3E}">
        <p14:creationId xmlns:p14="http://schemas.microsoft.com/office/powerpoint/2010/main" val="39192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PET-CT</a:t>
            </a:r>
          </a:p>
        </p:txBody>
      </p:sp>
      <p:sp>
        <p:nvSpPr>
          <p:cNvPr id="3" name="Content Placeholder 2"/>
          <p:cNvSpPr>
            <a:spLocks noGrp="1"/>
          </p:cNvSpPr>
          <p:nvPr>
            <p:ph idx="1"/>
          </p:nvPr>
        </p:nvSpPr>
        <p:spPr/>
        <p:txBody>
          <a:bodyPr/>
          <a:lstStyle/>
          <a:p>
            <a:endParaRPr lang="en-US" b="1"/>
          </a:p>
          <a:p>
            <a:r>
              <a:rPr lang="en-US" b="1"/>
              <a:t>We did</a:t>
            </a:r>
          </a:p>
          <a:p>
            <a:endParaRPr lang="en-US" b="1"/>
          </a:p>
          <a:p>
            <a:r>
              <a:rPr lang="en-US" b="1"/>
              <a:t>Shows FDG hyper-metabolism in the lung lesion</a:t>
            </a:r>
          </a:p>
          <a:p>
            <a:pPr marL="0" indent="0">
              <a:buNone/>
            </a:pPr>
            <a:r>
              <a:rPr lang="en-US" b="1"/>
              <a:t>		SUV=8.5</a:t>
            </a:r>
          </a:p>
        </p:txBody>
      </p:sp>
      <p:sp>
        <p:nvSpPr>
          <p:cNvPr id="4" name="TextBox 3">
            <a:extLst>
              <a:ext uri="{FF2B5EF4-FFF2-40B4-BE49-F238E27FC236}">
                <a16:creationId xmlns:a16="http://schemas.microsoft.com/office/drawing/2014/main" id="{D18C7E87-B934-234B-A651-013121C7DDD1}"/>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316659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is the Next Step? </a:t>
            </a:r>
          </a:p>
        </p:txBody>
      </p:sp>
      <p:sp>
        <p:nvSpPr>
          <p:cNvPr id="3" name="Content Placeholder 2"/>
          <p:cNvSpPr>
            <a:spLocks noGrp="1"/>
          </p:cNvSpPr>
          <p:nvPr>
            <p:ph idx="1"/>
          </p:nvPr>
        </p:nvSpPr>
        <p:spPr/>
        <p:txBody>
          <a:bodyPr/>
          <a:lstStyle/>
          <a:p>
            <a:pPr marL="385763" indent="-385763">
              <a:buFont typeface="+mj-lt"/>
              <a:buAutoNum type="alphaUcPeriod"/>
            </a:pPr>
            <a:r>
              <a:rPr lang="en-US" b="1"/>
              <a:t>Antibiotics</a:t>
            </a:r>
          </a:p>
          <a:p>
            <a:pPr marL="385763" indent="-385763">
              <a:buFont typeface="+mj-lt"/>
              <a:buAutoNum type="alphaUcPeriod"/>
            </a:pPr>
            <a:endParaRPr lang="en-US" b="1"/>
          </a:p>
          <a:p>
            <a:pPr marL="385763" indent="-385763">
              <a:buFont typeface="+mj-lt"/>
              <a:buAutoNum type="alphaUcPeriod"/>
            </a:pPr>
            <a:r>
              <a:rPr lang="en-US" b="1"/>
              <a:t>Radiation to stomach</a:t>
            </a:r>
          </a:p>
          <a:p>
            <a:pPr marL="385763" indent="-385763">
              <a:buFont typeface="+mj-lt"/>
              <a:buAutoNum type="alphaUcPeriod"/>
            </a:pPr>
            <a:endParaRPr lang="en-US" b="1"/>
          </a:p>
          <a:p>
            <a:pPr marL="385763" indent="-385763">
              <a:buFont typeface="+mj-lt"/>
              <a:buAutoNum type="alphaUcPeriod"/>
            </a:pPr>
            <a:r>
              <a:rPr lang="en-US" b="1"/>
              <a:t>Wedge resection lung lesion</a:t>
            </a:r>
          </a:p>
          <a:p>
            <a:pPr marL="385763" indent="-385763">
              <a:buFont typeface="+mj-lt"/>
              <a:buAutoNum type="alphaUcPeriod"/>
            </a:pPr>
            <a:endParaRPr lang="en-US" b="1"/>
          </a:p>
          <a:p>
            <a:pPr marL="385763" indent="-385763">
              <a:buFont typeface="+mj-lt"/>
              <a:buAutoNum type="alphaUcPeriod"/>
            </a:pPr>
            <a:r>
              <a:rPr lang="en-US" b="1"/>
              <a:t>Observation</a:t>
            </a:r>
          </a:p>
          <a:p>
            <a:pPr marL="342900" indent="-342900">
              <a:buFont typeface="+mj-lt"/>
              <a:buAutoNum type="alphaUcPeriod"/>
            </a:pPr>
            <a:endParaRPr lang="en-US" b="1"/>
          </a:p>
          <a:p>
            <a:pPr marL="385763" indent="-385763">
              <a:buFont typeface="+mj-lt"/>
              <a:buAutoNum type="alphaUcPeriod"/>
            </a:pPr>
            <a:r>
              <a:rPr lang="en-US" b="1"/>
              <a:t>Rituximab</a:t>
            </a:r>
          </a:p>
        </p:txBody>
      </p:sp>
      <p:sp>
        <p:nvSpPr>
          <p:cNvPr id="4" name="TextBox 3">
            <a:extLst>
              <a:ext uri="{FF2B5EF4-FFF2-40B4-BE49-F238E27FC236}">
                <a16:creationId xmlns:a16="http://schemas.microsoft.com/office/drawing/2014/main" id="{D9680913-48BC-F340-9593-B5598542DEAC}"/>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224765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What might excision of lung mass show?</a:t>
            </a:r>
            <a:endParaRPr lang="en-US"/>
          </a:p>
        </p:txBody>
      </p:sp>
      <p:sp>
        <p:nvSpPr>
          <p:cNvPr id="3" name="Content Placeholder 2"/>
          <p:cNvSpPr>
            <a:spLocks noGrp="1"/>
          </p:cNvSpPr>
          <p:nvPr>
            <p:ph idx="1"/>
          </p:nvPr>
        </p:nvSpPr>
        <p:spPr>
          <a:xfrm>
            <a:off x="1485900" y="1401541"/>
            <a:ext cx="6172200" cy="3193082"/>
          </a:xfrm>
        </p:spPr>
        <p:txBody>
          <a:bodyPr/>
          <a:lstStyle/>
          <a:p>
            <a:pPr marL="385763" indent="-385763">
              <a:buFont typeface="+mj-lt"/>
              <a:buAutoNum type="alphaUcPeriod"/>
            </a:pPr>
            <a:r>
              <a:rPr lang="en-US" b="1" dirty="0"/>
              <a:t>Hamartoma</a:t>
            </a:r>
          </a:p>
          <a:p>
            <a:pPr marL="385763" indent="-385763">
              <a:buFont typeface="+mj-lt"/>
              <a:buAutoNum type="alphaUcPeriod"/>
            </a:pPr>
            <a:endParaRPr lang="en-US" b="1" dirty="0"/>
          </a:p>
          <a:p>
            <a:pPr marL="385763" indent="-385763">
              <a:buFont typeface="+mj-lt"/>
              <a:buAutoNum type="alphaUcPeriod"/>
            </a:pPr>
            <a:r>
              <a:rPr lang="en-US" b="1" dirty="0"/>
              <a:t>Primary lung cancer</a:t>
            </a:r>
          </a:p>
          <a:p>
            <a:pPr marL="385763" indent="-385763">
              <a:buFont typeface="+mj-lt"/>
              <a:buAutoNum type="alphaUcPeriod"/>
            </a:pPr>
            <a:endParaRPr lang="en-US" b="1" dirty="0"/>
          </a:p>
          <a:p>
            <a:pPr marL="385763" indent="-385763">
              <a:buFont typeface="+mj-lt"/>
              <a:buAutoNum type="alphaUcPeriod"/>
            </a:pPr>
            <a:r>
              <a:rPr lang="en-US" b="1" dirty="0"/>
              <a:t>MALT lymphoma</a:t>
            </a:r>
          </a:p>
          <a:p>
            <a:pPr marL="385763" indent="-385763">
              <a:buFont typeface="+mj-lt"/>
              <a:buAutoNum type="alphaUcPeriod"/>
            </a:pPr>
            <a:endParaRPr lang="en-US" b="1" dirty="0"/>
          </a:p>
          <a:p>
            <a:pPr marL="385763" indent="-385763">
              <a:buFont typeface="+mj-lt"/>
              <a:buAutoNum type="alphaUcPeriod"/>
            </a:pPr>
            <a:r>
              <a:rPr lang="en-US" b="1" dirty="0"/>
              <a:t>DLBCL</a:t>
            </a:r>
          </a:p>
          <a:p>
            <a:pPr marL="342900" indent="-342900">
              <a:buFont typeface="+mj-lt"/>
              <a:buAutoNum type="alphaUcPeriod"/>
            </a:pPr>
            <a:endParaRPr lang="en-US" b="1" dirty="0"/>
          </a:p>
          <a:p>
            <a:pPr marL="385763" indent="-385763">
              <a:buFont typeface="+mj-lt"/>
              <a:buAutoNum type="alphaUcPeriod"/>
            </a:pPr>
            <a:r>
              <a:rPr lang="en-US" b="1" dirty="0"/>
              <a:t>Histoplasmosis</a:t>
            </a:r>
          </a:p>
        </p:txBody>
      </p:sp>
      <p:sp>
        <p:nvSpPr>
          <p:cNvPr id="4" name="TextBox 3">
            <a:extLst>
              <a:ext uri="{FF2B5EF4-FFF2-40B4-BE49-F238E27FC236}">
                <a16:creationId xmlns:a16="http://schemas.microsoft.com/office/drawing/2014/main" id="{5231E4B2-99D6-764C-9EB6-5C20BDB5F6C8}"/>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2490470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698" y="86784"/>
            <a:ext cx="6172200" cy="857250"/>
          </a:xfrm>
        </p:spPr>
        <p:txBody>
          <a:bodyPr/>
          <a:lstStyle/>
          <a:p>
            <a:r>
              <a:rPr lang="en-US" sz="2800" b="1" dirty="0"/>
              <a:t>Excision of Lung  mass</a:t>
            </a:r>
          </a:p>
        </p:txBody>
      </p:sp>
      <p:pic>
        <p:nvPicPr>
          <p:cNvPr id="3" name="Picture 2"/>
          <p:cNvPicPr>
            <a:picLocks noChangeAspect="1"/>
          </p:cNvPicPr>
          <p:nvPr/>
        </p:nvPicPr>
        <p:blipFill>
          <a:blip r:embed="rId3"/>
          <a:stretch>
            <a:fillRect/>
          </a:stretch>
        </p:blipFill>
        <p:spPr>
          <a:xfrm>
            <a:off x="1855698" y="1011793"/>
            <a:ext cx="5478980" cy="4112300"/>
          </a:xfrm>
          <a:prstGeom prst="rect">
            <a:avLst/>
          </a:prstGeom>
        </p:spPr>
      </p:pic>
    </p:spTree>
    <p:extLst>
      <p:ext uri="{BB962C8B-B14F-4D97-AF65-F5344CB8AC3E}">
        <p14:creationId xmlns:p14="http://schemas.microsoft.com/office/powerpoint/2010/main" val="1303697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t>What Treatment ?</a:t>
            </a:r>
            <a:br>
              <a:rPr lang="en-US" sz="2400" dirty="0"/>
            </a:br>
            <a:endParaRPr lang="en-US" sz="2400" dirty="0"/>
          </a:p>
        </p:txBody>
      </p:sp>
      <p:sp>
        <p:nvSpPr>
          <p:cNvPr id="3" name="Content Placeholder 2"/>
          <p:cNvSpPr>
            <a:spLocks noGrp="1"/>
          </p:cNvSpPr>
          <p:nvPr>
            <p:ph idx="1"/>
          </p:nvPr>
        </p:nvSpPr>
        <p:spPr>
          <a:xfrm>
            <a:off x="1272785" y="1115483"/>
            <a:ext cx="5287267" cy="3943350"/>
          </a:xfrm>
        </p:spPr>
        <p:txBody>
          <a:bodyPr/>
          <a:lstStyle/>
          <a:p>
            <a:pPr marL="385763" indent="-385763">
              <a:buFont typeface="+mj-lt"/>
              <a:buAutoNum type="alphaUcPeriod"/>
            </a:pPr>
            <a:r>
              <a:rPr lang="en-US" b="1" dirty="0"/>
              <a:t>Radiation to stomach</a:t>
            </a:r>
          </a:p>
          <a:p>
            <a:pPr marL="385763" indent="-385763">
              <a:buFont typeface="+mj-lt"/>
              <a:buAutoNum type="alphaUcPeriod"/>
            </a:pPr>
            <a:endParaRPr lang="en-US" b="1" dirty="0"/>
          </a:p>
          <a:p>
            <a:pPr marL="385763" indent="-385763">
              <a:buFont typeface="+mj-lt"/>
              <a:buAutoNum type="alphaUcPeriod"/>
            </a:pPr>
            <a:r>
              <a:rPr lang="en-US" b="1" dirty="0"/>
              <a:t>Rituximab +/- radiation to the stomach</a:t>
            </a:r>
          </a:p>
          <a:p>
            <a:pPr marL="385763" indent="-385763">
              <a:buFont typeface="+mj-lt"/>
              <a:buAutoNum type="alphaUcPeriod"/>
            </a:pPr>
            <a:endParaRPr lang="en-US" b="1" dirty="0"/>
          </a:p>
          <a:p>
            <a:pPr marL="385763" indent="-385763">
              <a:buFont typeface="+mj-lt"/>
              <a:buAutoNum type="alphaUcPeriod"/>
            </a:pPr>
            <a:r>
              <a:rPr lang="en-US" b="1" dirty="0"/>
              <a:t>Antibiotics</a:t>
            </a:r>
          </a:p>
          <a:p>
            <a:pPr marL="385763" indent="-385763">
              <a:buFont typeface="+mj-lt"/>
              <a:buAutoNum type="alphaUcPeriod"/>
            </a:pPr>
            <a:endParaRPr lang="en-US" b="1" dirty="0"/>
          </a:p>
          <a:p>
            <a:pPr marL="385763" indent="-385763">
              <a:buFont typeface="+mj-lt"/>
              <a:buAutoNum type="alphaUcPeriod"/>
            </a:pPr>
            <a:r>
              <a:rPr lang="en-US" b="1" dirty="0"/>
              <a:t>Chlorambucil and rituximab</a:t>
            </a:r>
          </a:p>
          <a:p>
            <a:pPr marL="385763" indent="-385763">
              <a:buFont typeface="+mj-lt"/>
              <a:buAutoNum type="alphaUcPeriod"/>
            </a:pPr>
            <a:endParaRPr lang="en-US" b="1" dirty="0"/>
          </a:p>
          <a:p>
            <a:pPr marL="385763" indent="-385763">
              <a:buFont typeface="+mj-lt"/>
              <a:buAutoNum type="alphaUcPeriod"/>
            </a:pPr>
            <a:r>
              <a:rPr lang="en-US" b="1" dirty="0"/>
              <a:t>Y90-ibritumomab </a:t>
            </a:r>
            <a:r>
              <a:rPr lang="en-US" b="1" dirty="0" err="1"/>
              <a:t>tiuxetan</a:t>
            </a:r>
            <a:endParaRPr lang="en-US" b="1" dirty="0"/>
          </a:p>
        </p:txBody>
      </p:sp>
      <p:sp>
        <p:nvSpPr>
          <p:cNvPr id="4" name="TextBox 3">
            <a:extLst>
              <a:ext uri="{FF2B5EF4-FFF2-40B4-BE49-F238E27FC236}">
                <a16:creationId xmlns:a16="http://schemas.microsoft.com/office/drawing/2014/main" id="{4797F197-226D-BC4B-B4AD-8CFB038B5875}"/>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434554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A172-C103-6940-A5D1-530705B6A83B}"/>
              </a:ext>
            </a:extLst>
          </p:cNvPr>
          <p:cNvSpPr>
            <a:spLocks noGrp="1"/>
          </p:cNvSpPr>
          <p:nvPr>
            <p:ph type="title"/>
          </p:nvPr>
        </p:nvSpPr>
        <p:spPr/>
        <p:txBody>
          <a:bodyPr/>
          <a:lstStyle/>
          <a:p>
            <a:r>
              <a:rPr lang="en-US" sz="2400" dirty="0"/>
              <a:t>EN Marginal Zone Lymphomas</a:t>
            </a:r>
          </a:p>
        </p:txBody>
      </p:sp>
      <p:sp>
        <p:nvSpPr>
          <p:cNvPr id="3" name="Content Placeholder 2">
            <a:extLst>
              <a:ext uri="{FF2B5EF4-FFF2-40B4-BE49-F238E27FC236}">
                <a16:creationId xmlns:a16="http://schemas.microsoft.com/office/drawing/2014/main" id="{F9318FD8-4BDB-7347-BABC-C7492F921C4C}"/>
              </a:ext>
            </a:extLst>
          </p:cNvPr>
          <p:cNvSpPr>
            <a:spLocks noGrp="1"/>
          </p:cNvSpPr>
          <p:nvPr>
            <p:ph idx="1"/>
          </p:nvPr>
        </p:nvSpPr>
        <p:spPr/>
        <p:txBody>
          <a:bodyPr/>
          <a:lstStyle/>
          <a:p>
            <a:r>
              <a:rPr lang="en-US" sz="2000" b="1" dirty="0"/>
              <a:t>Observation (skin, lung, breast)</a:t>
            </a:r>
          </a:p>
          <a:p>
            <a:endParaRPr lang="en-US" sz="2000" b="1" dirty="0"/>
          </a:p>
          <a:p>
            <a:r>
              <a:rPr lang="en-US" sz="2000" b="1" dirty="0"/>
              <a:t>Local therapy (surgery, radiation)</a:t>
            </a:r>
          </a:p>
          <a:p>
            <a:endParaRPr lang="en-US" sz="2000" b="1" dirty="0"/>
          </a:p>
          <a:p>
            <a:r>
              <a:rPr lang="en-US" sz="2000" b="1" dirty="0"/>
              <a:t>Antibiotics (for H pylori or rarely chlamydia)</a:t>
            </a:r>
          </a:p>
          <a:p>
            <a:endParaRPr lang="en-US" sz="2000" b="1" dirty="0"/>
          </a:p>
          <a:p>
            <a:r>
              <a:rPr lang="en-US" sz="2000" b="1" dirty="0"/>
              <a:t>Systemic therapy</a:t>
            </a:r>
          </a:p>
          <a:p>
            <a:endParaRPr lang="en-US" dirty="0"/>
          </a:p>
        </p:txBody>
      </p:sp>
      <p:sp>
        <p:nvSpPr>
          <p:cNvPr id="4" name="Text Placeholder 3">
            <a:extLst>
              <a:ext uri="{FF2B5EF4-FFF2-40B4-BE49-F238E27FC236}">
                <a16:creationId xmlns:a16="http://schemas.microsoft.com/office/drawing/2014/main" id="{957C01AF-5B14-A84B-8206-02CFE77A286A}"/>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13277686-6416-4743-BAB2-E7EBD70505FB}"/>
              </a:ext>
            </a:extLst>
          </p:cNvPr>
          <p:cNvSpPr>
            <a:spLocks noGrp="1"/>
          </p:cNvSpPr>
          <p:nvPr>
            <p:ph type="sldNum" sz="quarter" idx="4"/>
          </p:nvPr>
        </p:nvSpPr>
        <p:spPr/>
        <p:txBody>
          <a:bodyPr/>
          <a:lstStyle/>
          <a:p>
            <a:fld id="{52DF0245-2CA1-6445-9E71-A40071F6548D}" type="slidenum">
              <a:rPr lang="en-US" smtClean="0"/>
              <a:pPr/>
              <a:t>45</a:t>
            </a:fld>
            <a:endParaRPr lang="en-US" dirty="0"/>
          </a:p>
        </p:txBody>
      </p:sp>
    </p:spTree>
    <p:extLst>
      <p:ext uri="{BB962C8B-B14F-4D97-AF65-F5344CB8AC3E}">
        <p14:creationId xmlns:p14="http://schemas.microsoft.com/office/powerpoint/2010/main" val="93866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06091-F8E7-BB43-BF40-71AE8EBECF4C}"/>
              </a:ext>
            </a:extLst>
          </p:cNvPr>
          <p:cNvSpPr>
            <a:spLocks noGrp="1"/>
          </p:cNvSpPr>
          <p:nvPr>
            <p:ph type="body" sz="quarter" idx="10"/>
          </p:nvPr>
        </p:nvSpPr>
        <p:spPr/>
        <p:txBody>
          <a:bodyPr/>
          <a:lstStyle/>
          <a:p>
            <a:r>
              <a:rPr lang="en-US" sz="3600" dirty="0"/>
              <a:t>Splenic Marginal Zone Lymphoma</a:t>
            </a:r>
          </a:p>
        </p:txBody>
      </p:sp>
      <p:sp>
        <p:nvSpPr>
          <p:cNvPr id="3" name="Text Placeholder 2">
            <a:extLst>
              <a:ext uri="{FF2B5EF4-FFF2-40B4-BE49-F238E27FC236}">
                <a16:creationId xmlns:a16="http://schemas.microsoft.com/office/drawing/2014/main" id="{9D1CDEC2-9908-9C42-BD96-4C6C132C28C5}"/>
              </a:ext>
            </a:extLst>
          </p:cNvPr>
          <p:cNvSpPr>
            <a:spLocks noGrp="1"/>
          </p:cNvSpPr>
          <p:nvPr>
            <p:ph type="body" sz="quarter" idx="11"/>
          </p:nvPr>
        </p:nvSpPr>
        <p:spPr/>
        <p:txBody>
          <a:bodyPr/>
          <a:lstStyle/>
          <a:p>
            <a:endParaRPr lang="en-US" dirty="0">
              <a:solidFill>
                <a:schemeClr val="bg2"/>
              </a:solidFill>
            </a:endParaRPr>
          </a:p>
        </p:txBody>
      </p:sp>
    </p:spTree>
    <p:extLst>
      <p:ext uri="{BB962C8B-B14F-4D97-AF65-F5344CB8AC3E}">
        <p14:creationId xmlns:p14="http://schemas.microsoft.com/office/powerpoint/2010/main" val="3160849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2</a:t>
            </a:r>
          </a:p>
        </p:txBody>
      </p:sp>
      <p:sp>
        <p:nvSpPr>
          <p:cNvPr id="3" name="Content Placeholder 2"/>
          <p:cNvSpPr>
            <a:spLocks noGrp="1"/>
          </p:cNvSpPr>
          <p:nvPr>
            <p:ph idx="1"/>
          </p:nvPr>
        </p:nvSpPr>
        <p:spPr/>
        <p:txBody>
          <a:bodyPr/>
          <a:lstStyle/>
          <a:p>
            <a:r>
              <a:rPr lang="en-US" b="1" dirty="0"/>
              <a:t>60-year-old with pancytopenia</a:t>
            </a:r>
          </a:p>
          <a:p>
            <a:endParaRPr lang="en-US" b="1" dirty="0"/>
          </a:p>
          <a:p>
            <a:r>
              <a:rPr lang="en-US" b="1" dirty="0"/>
              <a:t>Early satiety</a:t>
            </a:r>
          </a:p>
          <a:p>
            <a:endParaRPr lang="en-US" b="1" dirty="0"/>
          </a:p>
          <a:p>
            <a:r>
              <a:rPr lang="en-US" b="1" dirty="0"/>
              <a:t>Exam: splenomegaly</a:t>
            </a:r>
          </a:p>
          <a:p>
            <a:endParaRPr lang="en-US" b="1" dirty="0"/>
          </a:p>
          <a:p>
            <a:r>
              <a:rPr lang="en-US" b="1" dirty="0"/>
              <a:t>WBC=3.3, ANC=1.2, platelets=95k</a:t>
            </a:r>
          </a:p>
          <a:p>
            <a:endParaRPr lang="en-US" b="1" dirty="0"/>
          </a:p>
          <a:p>
            <a:r>
              <a:rPr lang="en-US" b="1" dirty="0"/>
              <a:t>Smear shows…</a:t>
            </a:r>
          </a:p>
          <a:p>
            <a:endParaRPr lang="en-US" dirty="0"/>
          </a:p>
        </p:txBody>
      </p:sp>
      <p:sp>
        <p:nvSpPr>
          <p:cNvPr id="4" name="TextBox 3">
            <a:extLst>
              <a:ext uri="{FF2B5EF4-FFF2-40B4-BE49-F238E27FC236}">
                <a16:creationId xmlns:a16="http://schemas.microsoft.com/office/drawing/2014/main" id="{64A9B74D-B4C9-6244-BD1E-5B8493FF82EC}"/>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185711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78" y="-84009"/>
            <a:ext cx="6172200" cy="857250"/>
          </a:xfrm>
        </p:spPr>
        <p:txBody>
          <a:bodyPr/>
          <a:lstStyle/>
          <a:p>
            <a:r>
              <a:rPr lang="en-US" b="1" dirty="0"/>
              <a:t>Blood Smear Case 2</a:t>
            </a:r>
          </a:p>
        </p:txBody>
      </p:sp>
      <p:pic>
        <p:nvPicPr>
          <p:cNvPr id="3" name="Picture 2"/>
          <p:cNvPicPr>
            <a:picLocks noChangeAspect="1"/>
          </p:cNvPicPr>
          <p:nvPr/>
        </p:nvPicPr>
        <p:blipFill>
          <a:blip r:embed="rId3"/>
          <a:stretch>
            <a:fillRect/>
          </a:stretch>
        </p:blipFill>
        <p:spPr>
          <a:xfrm>
            <a:off x="3763536" y="2626858"/>
            <a:ext cx="3447586" cy="2118829"/>
          </a:xfrm>
          <a:prstGeom prst="rect">
            <a:avLst/>
          </a:prstGeom>
        </p:spPr>
      </p:pic>
      <p:pic>
        <p:nvPicPr>
          <p:cNvPr id="4" name="Picture 3"/>
          <p:cNvPicPr>
            <a:picLocks noChangeAspect="1"/>
          </p:cNvPicPr>
          <p:nvPr/>
        </p:nvPicPr>
        <p:blipFill>
          <a:blip r:embed="rId4"/>
          <a:stretch>
            <a:fillRect/>
          </a:stretch>
        </p:blipFill>
        <p:spPr>
          <a:xfrm>
            <a:off x="563137" y="1041983"/>
            <a:ext cx="3200399" cy="2396966"/>
          </a:xfrm>
          <a:prstGeom prst="rect">
            <a:avLst/>
          </a:prstGeom>
        </p:spPr>
      </p:pic>
      <p:pic>
        <p:nvPicPr>
          <p:cNvPr id="5" name="Picture 4"/>
          <p:cNvPicPr>
            <a:picLocks noChangeAspect="1"/>
          </p:cNvPicPr>
          <p:nvPr/>
        </p:nvPicPr>
        <p:blipFill>
          <a:blip r:embed="rId5"/>
          <a:stretch>
            <a:fillRect/>
          </a:stretch>
        </p:blipFill>
        <p:spPr>
          <a:xfrm>
            <a:off x="3763536" y="1056872"/>
            <a:ext cx="3638481" cy="1555097"/>
          </a:xfrm>
          <a:prstGeom prst="rect">
            <a:avLst/>
          </a:prstGeom>
        </p:spPr>
      </p:pic>
    </p:spTree>
    <p:extLst>
      <p:ext uri="{BB962C8B-B14F-4D97-AF65-F5344CB8AC3E}">
        <p14:creationId xmlns:p14="http://schemas.microsoft.com/office/powerpoint/2010/main" val="780421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824761" cy="5143500"/>
          </a:xfrm>
          <a:prstGeom prst="rect">
            <a:avLst/>
          </a:prstGeom>
        </p:spPr>
      </p:pic>
      <p:sp>
        <p:nvSpPr>
          <p:cNvPr id="3" name="TextBox 2">
            <a:extLst>
              <a:ext uri="{FF2B5EF4-FFF2-40B4-BE49-F238E27FC236}">
                <a16:creationId xmlns:a16="http://schemas.microsoft.com/office/drawing/2014/main" id="{915EA865-1F61-9F42-AADF-68A6D60FC158}"/>
              </a:ext>
            </a:extLst>
          </p:cNvPr>
          <p:cNvSpPr txBox="1"/>
          <p:nvPr/>
        </p:nvSpPr>
        <p:spPr>
          <a:xfrm>
            <a:off x="5709425" y="795454"/>
            <a:ext cx="2349190" cy="400110"/>
          </a:xfrm>
          <a:prstGeom prst="rect">
            <a:avLst/>
          </a:prstGeom>
          <a:solidFill>
            <a:schemeClr val="accent3"/>
          </a:solidFill>
        </p:spPr>
        <p:txBody>
          <a:bodyPr wrap="square" rtlCol="0">
            <a:spAutoFit/>
          </a:bodyPr>
          <a:lstStyle/>
          <a:p>
            <a:r>
              <a:rPr lang="en-US" sz="2000" dirty="0"/>
              <a:t>Enlarged Spleen</a:t>
            </a:r>
          </a:p>
        </p:txBody>
      </p:sp>
    </p:spTree>
    <p:extLst>
      <p:ext uri="{BB962C8B-B14F-4D97-AF65-F5344CB8AC3E}">
        <p14:creationId xmlns:p14="http://schemas.microsoft.com/office/powerpoint/2010/main" val="784560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EBF88D-384D-BF4B-85DA-41068A300A56}"/>
              </a:ext>
            </a:extLst>
          </p:cNvPr>
          <p:cNvSpPr>
            <a:spLocks noGrp="1"/>
          </p:cNvSpPr>
          <p:nvPr>
            <p:ph type="title"/>
          </p:nvPr>
        </p:nvSpPr>
        <p:spPr/>
        <p:txBody>
          <a:bodyPr/>
          <a:lstStyle/>
          <a:p>
            <a:r>
              <a:rPr lang="en-US" dirty="0"/>
              <a:t>Continuing Education</a:t>
            </a:r>
          </a:p>
        </p:txBody>
      </p:sp>
      <p:sp>
        <p:nvSpPr>
          <p:cNvPr id="14" name="Content Placeholder 13">
            <a:extLst>
              <a:ext uri="{FF2B5EF4-FFF2-40B4-BE49-F238E27FC236}">
                <a16:creationId xmlns:a16="http://schemas.microsoft.com/office/drawing/2014/main" id="{7CB5A6C1-3A3E-4152-B613-758D77C92BF8}"/>
              </a:ext>
            </a:extLst>
          </p:cNvPr>
          <p:cNvSpPr>
            <a:spLocks noGrp="1"/>
          </p:cNvSpPr>
          <p:nvPr>
            <p:ph idx="1"/>
          </p:nvPr>
        </p:nvSpPr>
        <p:spPr>
          <a:xfrm>
            <a:off x="213712" y="3032765"/>
            <a:ext cx="8716576" cy="1162829"/>
          </a:xfrm>
        </p:spPr>
        <p:txBody>
          <a:bodyPr/>
          <a:lstStyle/>
          <a:p>
            <a:pPr marL="0" indent="0">
              <a:spcBef>
                <a:spcPts val="600"/>
              </a:spcBef>
              <a:buNone/>
            </a:pPr>
            <a:r>
              <a:rPr lang="en-US" sz="1600" dirty="0"/>
              <a:t>The University of Nebraska Medical Center, Center for Continuing Education designates this live activity for a maximum of 1 </a:t>
            </a:r>
            <a:r>
              <a:rPr lang="en-US" sz="1600" i="1" dirty="0"/>
              <a:t>AMA PRA Category 1 Credit™</a:t>
            </a:r>
            <a:r>
              <a:rPr lang="en-US" sz="1600" dirty="0"/>
              <a:t>. Physicians should claim only the credit commensurate with the extent of their participation in the activity.</a:t>
            </a:r>
          </a:p>
        </p:txBody>
      </p:sp>
      <p:pic>
        <p:nvPicPr>
          <p:cNvPr id="2" name="Picture 1">
            <a:extLst>
              <a:ext uri="{FF2B5EF4-FFF2-40B4-BE49-F238E27FC236}">
                <a16:creationId xmlns:a16="http://schemas.microsoft.com/office/drawing/2014/main" id="{D0DF2BE2-1F54-6443-8595-E445B1539AD9}"/>
              </a:ext>
            </a:extLst>
          </p:cNvPr>
          <p:cNvPicPr>
            <a:picLocks noChangeAspect="1"/>
          </p:cNvPicPr>
          <p:nvPr/>
        </p:nvPicPr>
        <p:blipFill>
          <a:blip r:embed="rId3"/>
          <a:stretch>
            <a:fillRect/>
          </a:stretch>
        </p:blipFill>
        <p:spPr>
          <a:xfrm>
            <a:off x="309090" y="1496758"/>
            <a:ext cx="1768209" cy="1123640"/>
          </a:xfrm>
          <a:prstGeom prst="rect">
            <a:avLst/>
          </a:prstGeom>
        </p:spPr>
      </p:pic>
      <p:sp>
        <p:nvSpPr>
          <p:cNvPr id="3" name="TextBox 2">
            <a:extLst>
              <a:ext uri="{FF2B5EF4-FFF2-40B4-BE49-F238E27FC236}">
                <a16:creationId xmlns:a16="http://schemas.microsoft.com/office/drawing/2014/main" id="{ED73228C-EB0A-7F48-BF0D-EFCA8AD4B0F3}"/>
              </a:ext>
            </a:extLst>
          </p:cNvPr>
          <p:cNvSpPr txBox="1"/>
          <p:nvPr/>
        </p:nvSpPr>
        <p:spPr>
          <a:xfrm>
            <a:off x="2172677" y="1150637"/>
            <a:ext cx="6757611"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3F569C"/>
                </a:solidFill>
                <a:effectLst/>
                <a:uLnTx/>
                <a:uFillTx/>
                <a:latin typeface="Arial" charset="0"/>
                <a:ea typeface="+mn-ea"/>
                <a:cs typeface="+mn-cs"/>
              </a:rPr>
              <a:t>In support of improving patient care, this activity has been planned and implemented by University of Nebraska Medical Center and Bio Ascend. University of Nebraska Medical Center is jointly accredited by the Accreditation Council for Continuing Medical Education (ACCME), the Accreditation Council for Pharmacy Education (ACPE), and the American Nurses Credentialing Center (ANCC), to provide continuing education for the healthcare team.</a:t>
            </a:r>
          </a:p>
        </p:txBody>
      </p:sp>
    </p:spTree>
    <p:extLst>
      <p:ext uri="{BB962C8B-B14F-4D97-AF65-F5344CB8AC3E}">
        <p14:creationId xmlns:p14="http://schemas.microsoft.com/office/powerpoint/2010/main" val="34802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next ?</a:t>
            </a:r>
          </a:p>
        </p:txBody>
      </p:sp>
      <p:sp>
        <p:nvSpPr>
          <p:cNvPr id="3" name="Content Placeholder 2"/>
          <p:cNvSpPr>
            <a:spLocks noGrp="1"/>
          </p:cNvSpPr>
          <p:nvPr>
            <p:ph idx="1"/>
          </p:nvPr>
        </p:nvSpPr>
        <p:spPr/>
        <p:txBody>
          <a:bodyPr/>
          <a:lstStyle/>
          <a:p>
            <a:pPr marL="385763" indent="-385763">
              <a:buFont typeface="+mj-lt"/>
              <a:buAutoNum type="alphaUcPeriod"/>
            </a:pPr>
            <a:r>
              <a:rPr lang="en-US" b="1" dirty="0"/>
              <a:t>Bone Marrow</a:t>
            </a:r>
          </a:p>
          <a:p>
            <a:pPr marL="385763" indent="-385763">
              <a:buFont typeface="+mj-lt"/>
              <a:buAutoNum type="alphaUcPeriod"/>
            </a:pPr>
            <a:endParaRPr lang="en-US" b="1" dirty="0"/>
          </a:p>
          <a:p>
            <a:pPr marL="385763" indent="-385763">
              <a:buFont typeface="+mj-lt"/>
              <a:buAutoNum type="alphaUcPeriod"/>
            </a:pPr>
            <a:r>
              <a:rPr lang="en-US" b="1" dirty="0"/>
              <a:t>Peripheral Blood Flow</a:t>
            </a:r>
          </a:p>
          <a:p>
            <a:pPr marL="385763" indent="-385763">
              <a:buFont typeface="+mj-lt"/>
              <a:buAutoNum type="alphaUcPeriod"/>
            </a:pPr>
            <a:endParaRPr lang="en-US" b="1" dirty="0"/>
          </a:p>
          <a:p>
            <a:pPr marL="385763" indent="-385763">
              <a:buFont typeface="+mj-lt"/>
              <a:buAutoNum type="alphaUcPeriod"/>
            </a:pPr>
            <a:r>
              <a:rPr lang="en-US" b="1" dirty="0"/>
              <a:t>Splenectomy</a:t>
            </a:r>
          </a:p>
          <a:p>
            <a:pPr marL="385763" indent="-385763">
              <a:buFont typeface="+mj-lt"/>
              <a:buAutoNum type="alphaUcPeriod"/>
            </a:pPr>
            <a:endParaRPr lang="en-US" b="1" dirty="0"/>
          </a:p>
          <a:p>
            <a:pPr marL="385763" indent="-385763">
              <a:buFont typeface="+mj-lt"/>
              <a:buAutoNum type="alphaUcPeriod"/>
            </a:pPr>
            <a:r>
              <a:rPr lang="en-US" b="1" dirty="0"/>
              <a:t>Liver biopsy</a:t>
            </a:r>
          </a:p>
          <a:p>
            <a:pPr marL="0" indent="0">
              <a:buNone/>
            </a:pPr>
            <a:endParaRPr lang="en-US" b="1" dirty="0"/>
          </a:p>
          <a:p>
            <a:pPr marL="385763" indent="-385763">
              <a:buFont typeface="+mj-lt"/>
              <a:buAutoNum type="alphaUcPeriod"/>
            </a:pPr>
            <a:r>
              <a:rPr lang="en-US" b="1" dirty="0"/>
              <a:t>Right SCV node biopsy</a:t>
            </a:r>
          </a:p>
          <a:p>
            <a:endParaRPr lang="en-US" dirty="0"/>
          </a:p>
        </p:txBody>
      </p:sp>
      <p:sp>
        <p:nvSpPr>
          <p:cNvPr id="4" name="TextBox 3">
            <a:extLst>
              <a:ext uri="{FF2B5EF4-FFF2-40B4-BE49-F238E27FC236}">
                <a16:creationId xmlns:a16="http://schemas.microsoft.com/office/drawing/2014/main" id="{2ACE33C3-3964-E44D-BEAC-02A6D51331AF}"/>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2098054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2 Peripheral Blood Flow</a:t>
            </a:r>
          </a:p>
        </p:txBody>
      </p:sp>
      <p:sp>
        <p:nvSpPr>
          <p:cNvPr id="3" name="Content Placeholder 2"/>
          <p:cNvSpPr>
            <a:spLocks noGrp="1"/>
          </p:cNvSpPr>
          <p:nvPr>
            <p:ph idx="1"/>
          </p:nvPr>
        </p:nvSpPr>
        <p:spPr>
          <a:xfrm>
            <a:off x="2141035" y="1036864"/>
            <a:ext cx="5287267" cy="3069772"/>
          </a:xfrm>
        </p:spPr>
        <p:txBody>
          <a:bodyPr/>
          <a:lstStyle/>
          <a:p>
            <a:r>
              <a:rPr lang="en-US" b="1" dirty="0"/>
              <a:t>CD20++</a:t>
            </a:r>
          </a:p>
          <a:p>
            <a:endParaRPr lang="en-US" b="1" dirty="0"/>
          </a:p>
          <a:p>
            <a:r>
              <a:rPr lang="en-US" b="1" i="1" dirty="0">
                <a:solidFill>
                  <a:srgbClr val="FF0000"/>
                </a:solidFill>
              </a:rPr>
              <a:t>CD5 negative</a:t>
            </a:r>
          </a:p>
          <a:p>
            <a:endParaRPr lang="en-US" b="1" dirty="0"/>
          </a:p>
          <a:p>
            <a:r>
              <a:rPr lang="en-US" b="1" dirty="0"/>
              <a:t>CD10 negative</a:t>
            </a:r>
          </a:p>
          <a:p>
            <a:endParaRPr lang="en-US" b="1" dirty="0"/>
          </a:p>
          <a:p>
            <a:r>
              <a:rPr lang="en-US" b="1" dirty="0"/>
              <a:t>Cyclin D1 negative</a:t>
            </a:r>
          </a:p>
          <a:p>
            <a:endParaRPr lang="en-US" b="1" dirty="0"/>
          </a:p>
          <a:p>
            <a:r>
              <a:rPr lang="en-US" b="1" dirty="0"/>
              <a:t>Hepatitis C negative</a:t>
            </a:r>
          </a:p>
          <a:p>
            <a:endParaRPr lang="en-US" b="1" dirty="0"/>
          </a:p>
          <a:p>
            <a:r>
              <a:rPr lang="en-US" b="1" dirty="0">
                <a:solidFill>
                  <a:srgbClr val="FF0000"/>
                </a:solidFill>
              </a:rPr>
              <a:t>Diagnosis : SMZL</a:t>
            </a:r>
          </a:p>
        </p:txBody>
      </p:sp>
      <p:sp>
        <p:nvSpPr>
          <p:cNvPr id="4" name="TextBox 3">
            <a:extLst>
              <a:ext uri="{FF2B5EF4-FFF2-40B4-BE49-F238E27FC236}">
                <a16:creationId xmlns:a16="http://schemas.microsoft.com/office/drawing/2014/main" id="{8EBA19E5-59DC-3544-A247-C92CDC8C38AC}"/>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611264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2 What Treatment?</a:t>
            </a:r>
          </a:p>
        </p:txBody>
      </p:sp>
      <p:sp>
        <p:nvSpPr>
          <p:cNvPr id="3" name="Content Placeholder 2"/>
          <p:cNvSpPr>
            <a:spLocks noGrp="1"/>
          </p:cNvSpPr>
          <p:nvPr>
            <p:ph idx="1"/>
          </p:nvPr>
        </p:nvSpPr>
        <p:spPr/>
        <p:txBody>
          <a:bodyPr/>
          <a:lstStyle/>
          <a:p>
            <a:pPr marL="385763" indent="-385763">
              <a:buFont typeface="+mj-lt"/>
              <a:buAutoNum type="alphaUcPeriod"/>
            </a:pPr>
            <a:r>
              <a:rPr lang="en-US" b="1" dirty="0"/>
              <a:t>Observation</a:t>
            </a:r>
          </a:p>
          <a:p>
            <a:pPr marL="385763" indent="-385763">
              <a:buFont typeface="+mj-lt"/>
              <a:buAutoNum type="alphaUcPeriod"/>
            </a:pPr>
            <a:endParaRPr lang="en-US" b="1" dirty="0"/>
          </a:p>
          <a:p>
            <a:pPr marL="385763" indent="-385763">
              <a:buFont typeface="+mj-lt"/>
              <a:buAutoNum type="alphaUcPeriod"/>
            </a:pPr>
            <a:r>
              <a:rPr lang="en-US" b="1" dirty="0"/>
              <a:t>Chlorambucil</a:t>
            </a:r>
          </a:p>
          <a:p>
            <a:pPr marL="385763" indent="-385763">
              <a:buFont typeface="+mj-lt"/>
              <a:buAutoNum type="alphaUcPeriod"/>
            </a:pPr>
            <a:endParaRPr lang="en-US" b="1" dirty="0"/>
          </a:p>
          <a:p>
            <a:pPr marL="385763" indent="-385763">
              <a:buFont typeface="+mj-lt"/>
              <a:buAutoNum type="alphaUcPeriod"/>
            </a:pPr>
            <a:r>
              <a:rPr lang="en-US" b="1" dirty="0"/>
              <a:t>Chlorambucil and rituximab</a:t>
            </a:r>
          </a:p>
          <a:p>
            <a:pPr marL="385763" indent="-385763">
              <a:buFont typeface="+mj-lt"/>
              <a:buAutoNum type="alphaUcPeriod"/>
            </a:pPr>
            <a:endParaRPr lang="en-US" b="1" dirty="0"/>
          </a:p>
          <a:p>
            <a:pPr marL="385763" indent="-385763">
              <a:buFont typeface="+mj-lt"/>
              <a:buAutoNum type="alphaUcPeriod"/>
            </a:pPr>
            <a:r>
              <a:rPr lang="en-US" b="1" dirty="0"/>
              <a:t>Rituximab</a:t>
            </a:r>
          </a:p>
          <a:p>
            <a:pPr marL="385763" indent="-385763">
              <a:buFont typeface="+mj-lt"/>
              <a:buAutoNum type="alphaUcPeriod"/>
            </a:pPr>
            <a:endParaRPr lang="en-US" b="1" dirty="0"/>
          </a:p>
          <a:p>
            <a:pPr marL="385763" indent="-385763">
              <a:buFont typeface="+mj-lt"/>
              <a:buAutoNum type="alphaUcPeriod"/>
            </a:pPr>
            <a:r>
              <a:rPr lang="en-US" b="1" dirty="0"/>
              <a:t>Splenectomy</a:t>
            </a:r>
          </a:p>
        </p:txBody>
      </p:sp>
      <p:sp>
        <p:nvSpPr>
          <p:cNvPr id="4" name="TextBox 3">
            <a:extLst>
              <a:ext uri="{FF2B5EF4-FFF2-40B4-BE49-F238E27FC236}">
                <a16:creationId xmlns:a16="http://schemas.microsoft.com/office/drawing/2014/main" id="{2D55BF28-913E-AC40-9ABA-E4B973F2E75D}"/>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46238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114300"/>
            <a:ext cx="6172200" cy="857250"/>
          </a:xfrm>
        </p:spPr>
        <p:txBody>
          <a:bodyPr/>
          <a:lstStyle/>
          <a:p>
            <a:r>
              <a:rPr lang="en-US" b="1" dirty="0"/>
              <a:t>Lymphoma Presenting in Spleen</a:t>
            </a:r>
          </a:p>
        </p:txBody>
      </p:sp>
      <p:sp>
        <p:nvSpPr>
          <p:cNvPr id="3" name="Content Placeholder 2"/>
          <p:cNvSpPr>
            <a:spLocks noGrp="1"/>
          </p:cNvSpPr>
          <p:nvPr>
            <p:ph idx="1"/>
          </p:nvPr>
        </p:nvSpPr>
        <p:spPr>
          <a:xfrm>
            <a:off x="1485900" y="1142999"/>
            <a:ext cx="6172200" cy="3750926"/>
          </a:xfrm>
        </p:spPr>
        <p:txBody>
          <a:bodyPr>
            <a:normAutofit fontScale="32500" lnSpcReduction="20000"/>
          </a:bodyPr>
          <a:lstStyle/>
          <a:p>
            <a:r>
              <a:rPr lang="en-US" sz="5550" b="1" dirty="0"/>
              <a:t>Primary in Spleen</a:t>
            </a:r>
          </a:p>
          <a:p>
            <a:pPr lvl="1"/>
            <a:r>
              <a:rPr lang="en-US" sz="5550" i="1" dirty="0"/>
              <a:t>SMZL</a:t>
            </a:r>
          </a:p>
          <a:p>
            <a:pPr lvl="1"/>
            <a:r>
              <a:rPr lang="en-US" sz="5550" i="1" dirty="0"/>
              <a:t>HCL and Variants</a:t>
            </a:r>
          </a:p>
          <a:p>
            <a:pPr lvl="1"/>
            <a:r>
              <a:rPr lang="en-US" sz="5550" i="1" dirty="0"/>
              <a:t>B-PLL</a:t>
            </a:r>
          </a:p>
          <a:p>
            <a:pPr lvl="1"/>
            <a:r>
              <a:rPr lang="en-US" sz="5550" i="1" dirty="0"/>
              <a:t>T-LGL</a:t>
            </a:r>
          </a:p>
          <a:p>
            <a:pPr lvl="1"/>
            <a:r>
              <a:rPr lang="en-US" sz="5550" i="1" dirty="0"/>
              <a:t>Hepatosplenic T-cell</a:t>
            </a:r>
          </a:p>
          <a:p>
            <a:endParaRPr lang="en-US" sz="5550" b="1" dirty="0"/>
          </a:p>
          <a:p>
            <a:r>
              <a:rPr lang="en-US" sz="5550" b="1" dirty="0"/>
              <a:t>Primary Splenic Presentation of Nodal Lymphoma</a:t>
            </a:r>
          </a:p>
          <a:p>
            <a:pPr lvl="1"/>
            <a:r>
              <a:rPr lang="en-US" sz="5550" i="1" dirty="0"/>
              <a:t>MCL</a:t>
            </a:r>
          </a:p>
          <a:p>
            <a:pPr lvl="1"/>
            <a:r>
              <a:rPr lang="en-US" sz="5550" i="1" dirty="0"/>
              <a:t>FL</a:t>
            </a:r>
          </a:p>
          <a:p>
            <a:pPr lvl="1"/>
            <a:r>
              <a:rPr lang="en-US" sz="5550" i="1" dirty="0"/>
              <a:t>DLBCL</a:t>
            </a:r>
          </a:p>
          <a:p>
            <a:pPr lvl="1"/>
            <a:r>
              <a:rPr lang="en-US" sz="5550" i="1" dirty="0"/>
              <a:t>T-cell/histiocyte rich DLBCL</a:t>
            </a:r>
          </a:p>
          <a:p>
            <a:endParaRPr lang="en-US" dirty="0"/>
          </a:p>
          <a:p>
            <a:endParaRPr lang="en-US" dirty="0"/>
          </a:p>
          <a:p>
            <a:endParaRPr lang="en-US" dirty="0"/>
          </a:p>
        </p:txBody>
      </p:sp>
      <p:sp>
        <p:nvSpPr>
          <p:cNvPr id="5" name="TextBox 4"/>
          <p:cNvSpPr txBox="1"/>
          <p:nvPr/>
        </p:nvSpPr>
        <p:spPr>
          <a:xfrm>
            <a:off x="1009811" y="4640009"/>
            <a:ext cx="2962671" cy="253916"/>
          </a:xfrm>
          <a:prstGeom prst="rect">
            <a:avLst/>
          </a:prstGeom>
          <a:noFill/>
        </p:spPr>
        <p:txBody>
          <a:bodyPr wrap="none" rtlCol="0">
            <a:spAutoFit/>
          </a:bodyPr>
          <a:lstStyle/>
          <a:p>
            <a:r>
              <a:rPr lang="en-US" sz="1050" b="1" i="1" dirty="0" err="1">
                <a:solidFill>
                  <a:srgbClr val="FF0000"/>
                </a:solidFill>
              </a:rPr>
              <a:t>Iannitto</a:t>
            </a:r>
            <a:r>
              <a:rPr lang="en-US" sz="1050" b="1" i="1" dirty="0">
                <a:solidFill>
                  <a:srgbClr val="FF0000"/>
                </a:solidFill>
              </a:rPr>
              <a:t> and </a:t>
            </a:r>
            <a:r>
              <a:rPr lang="en-US" sz="1050" b="1" i="1" dirty="0" err="1">
                <a:solidFill>
                  <a:srgbClr val="FF0000"/>
                </a:solidFill>
              </a:rPr>
              <a:t>Tripodo</a:t>
            </a:r>
            <a:r>
              <a:rPr lang="en-US" sz="1050" b="1" i="1" dirty="0">
                <a:solidFill>
                  <a:srgbClr val="FF0000"/>
                </a:solidFill>
              </a:rPr>
              <a:t>. Blood 2011; 117: 2585</a:t>
            </a:r>
          </a:p>
        </p:txBody>
      </p:sp>
    </p:spTree>
    <p:extLst>
      <p:ext uri="{BB962C8B-B14F-4D97-AF65-F5344CB8AC3E}">
        <p14:creationId xmlns:p14="http://schemas.microsoft.com/office/powerpoint/2010/main" val="1716734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a:t>SMZL and Hepatitis C</a:t>
            </a:r>
          </a:p>
        </p:txBody>
      </p:sp>
      <p:sp>
        <p:nvSpPr>
          <p:cNvPr id="3" name="Content Placeholder 2"/>
          <p:cNvSpPr>
            <a:spLocks noGrp="1"/>
          </p:cNvSpPr>
          <p:nvPr>
            <p:ph idx="1"/>
          </p:nvPr>
        </p:nvSpPr>
        <p:spPr/>
        <p:txBody>
          <a:bodyPr>
            <a:normAutofit/>
          </a:bodyPr>
          <a:lstStyle/>
          <a:p>
            <a:r>
              <a:rPr lang="en-US" sz="1600" b="1" dirty="0"/>
              <a:t>Hepatitis C has been associated with SMZL </a:t>
            </a:r>
            <a:br>
              <a:rPr lang="en-US" sz="1600" b="1" dirty="0"/>
            </a:br>
            <a:r>
              <a:rPr lang="en-US" sz="1600" b="1" i="1" dirty="0"/>
              <a:t>(Silvestri et al Ann Oncol 1998;9:499</a:t>
            </a:r>
          </a:p>
          <a:p>
            <a:pPr marL="0" indent="0">
              <a:buNone/>
            </a:pPr>
            <a:endParaRPr lang="en-US" sz="1600" b="1" i="1" dirty="0"/>
          </a:p>
          <a:p>
            <a:endParaRPr lang="en-US" sz="1600" b="1" dirty="0"/>
          </a:p>
          <a:p>
            <a:r>
              <a:rPr lang="en-US" sz="1600" b="1" dirty="0"/>
              <a:t>Treatment of Hep C (IFN, ribavirin) may impact response in SMZL </a:t>
            </a:r>
            <a:r>
              <a:rPr lang="en-US" sz="1600" b="1" i="1" dirty="0"/>
              <a:t>(Hermine et al NEJM 2002;11:89)</a:t>
            </a:r>
          </a:p>
          <a:p>
            <a:pPr lvl="1"/>
            <a:r>
              <a:rPr lang="en-US" sz="1600" b="1" dirty="0"/>
              <a:t>Treated 9 patients with IFN and ribavirin</a:t>
            </a:r>
          </a:p>
          <a:p>
            <a:pPr lvl="1"/>
            <a:r>
              <a:rPr lang="en-US" sz="1600" b="1" dirty="0"/>
              <a:t>5 no prior therapy, 2 splenectomy, 1 chemotherapy</a:t>
            </a:r>
          </a:p>
          <a:p>
            <a:pPr lvl="1"/>
            <a:r>
              <a:rPr lang="en-US" sz="1600" b="1" dirty="0"/>
              <a:t>6/9 had cryoglobulinemia (purpura, neuropathy, arthralgia</a:t>
            </a:r>
            <a:r>
              <a:rPr lang="en-US" sz="1600" dirty="0"/>
              <a:t>)</a:t>
            </a:r>
          </a:p>
          <a:p>
            <a:endParaRPr lang="en-US" dirty="0"/>
          </a:p>
        </p:txBody>
      </p:sp>
      <p:sp>
        <p:nvSpPr>
          <p:cNvPr id="4" name="TextBox 3">
            <a:extLst>
              <a:ext uri="{FF2B5EF4-FFF2-40B4-BE49-F238E27FC236}">
                <a16:creationId xmlns:a16="http://schemas.microsoft.com/office/drawing/2014/main" id="{B56BFD27-6BAE-424B-9115-82EC4201B4AA}"/>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1713322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6469651-721D-C34D-A99F-3DC297AFFF14}"/>
              </a:ext>
            </a:extLst>
          </p:cNvPr>
          <p:cNvSpPr>
            <a:spLocks noGrp="1"/>
          </p:cNvSpPr>
          <p:nvPr>
            <p:ph type="title"/>
          </p:nvPr>
        </p:nvSpPr>
        <p:spPr/>
        <p:txBody>
          <a:bodyPr/>
          <a:lstStyle/>
          <a:p>
            <a:r>
              <a:rPr lang="en-US" b="1" dirty="0"/>
              <a:t>Treatment Options in SMZL</a:t>
            </a:r>
          </a:p>
        </p:txBody>
      </p:sp>
      <p:pic>
        <p:nvPicPr>
          <p:cNvPr id="7" name="Content Placeholder 4">
            <a:extLst>
              <a:ext uri="{FF2B5EF4-FFF2-40B4-BE49-F238E27FC236}">
                <a16:creationId xmlns:a16="http://schemas.microsoft.com/office/drawing/2014/main" id="{F1CBCBD0-5FE3-9140-BFB5-1A8218A044E2}"/>
              </a:ext>
            </a:extLst>
          </p:cNvPr>
          <p:cNvPicPr>
            <a:picLocks noChangeAspect="1"/>
          </p:cNvPicPr>
          <p:nvPr/>
        </p:nvPicPr>
        <p:blipFill>
          <a:blip r:embed="rId2"/>
          <a:stretch>
            <a:fillRect/>
          </a:stretch>
        </p:blipFill>
        <p:spPr>
          <a:xfrm>
            <a:off x="1837871" y="1174750"/>
            <a:ext cx="5468257" cy="3479800"/>
          </a:xfrm>
          <a:prstGeom prst="rect">
            <a:avLst/>
          </a:prstGeom>
        </p:spPr>
      </p:pic>
      <p:sp>
        <p:nvSpPr>
          <p:cNvPr id="8" name="TextBox 7">
            <a:extLst>
              <a:ext uri="{FF2B5EF4-FFF2-40B4-BE49-F238E27FC236}">
                <a16:creationId xmlns:a16="http://schemas.microsoft.com/office/drawing/2014/main" id="{22DC43F6-E889-804B-997E-13CEF0E68EFA}"/>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2860927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F5EB2-7444-9F44-B6DF-BEC2D2E8AB89}"/>
              </a:ext>
            </a:extLst>
          </p:cNvPr>
          <p:cNvSpPr>
            <a:spLocks noGrp="1"/>
          </p:cNvSpPr>
          <p:nvPr>
            <p:ph type="body" sz="quarter" idx="10"/>
          </p:nvPr>
        </p:nvSpPr>
        <p:spPr/>
        <p:txBody>
          <a:bodyPr/>
          <a:lstStyle/>
          <a:p>
            <a:r>
              <a:rPr lang="en-US" dirty="0"/>
              <a:t>Nodal Marginal Zone Lymphoma</a:t>
            </a:r>
          </a:p>
        </p:txBody>
      </p:sp>
      <p:sp>
        <p:nvSpPr>
          <p:cNvPr id="3" name="Text Placeholder 2">
            <a:extLst>
              <a:ext uri="{FF2B5EF4-FFF2-40B4-BE49-F238E27FC236}">
                <a16:creationId xmlns:a16="http://schemas.microsoft.com/office/drawing/2014/main" id="{C05BC846-AD0C-CE42-BAD0-13EABEE7AF3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4721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BC78-5B50-BD45-BAE1-DC36C1BBF816}"/>
              </a:ext>
            </a:extLst>
          </p:cNvPr>
          <p:cNvSpPr>
            <a:spLocks noGrp="1"/>
          </p:cNvSpPr>
          <p:nvPr>
            <p:ph type="title"/>
          </p:nvPr>
        </p:nvSpPr>
        <p:spPr/>
        <p:txBody>
          <a:bodyPr/>
          <a:lstStyle/>
          <a:p>
            <a:r>
              <a:rPr lang="en-US" dirty="0"/>
              <a:t>Case #3</a:t>
            </a:r>
            <a:br>
              <a:rPr lang="en-US" dirty="0"/>
            </a:br>
            <a:endParaRPr lang="en-US" dirty="0"/>
          </a:p>
        </p:txBody>
      </p:sp>
      <p:sp>
        <p:nvSpPr>
          <p:cNvPr id="3" name="Content Placeholder 2">
            <a:extLst>
              <a:ext uri="{FF2B5EF4-FFF2-40B4-BE49-F238E27FC236}">
                <a16:creationId xmlns:a16="http://schemas.microsoft.com/office/drawing/2014/main" id="{C4E83024-CA0F-6C42-9DA7-730AB91814F1}"/>
              </a:ext>
            </a:extLst>
          </p:cNvPr>
          <p:cNvSpPr>
            <a:spLocks noGrp="1"/>
          </p:cNvSpPr>
          <p:nvPr>
            <p:ph idx="1"/>
          </p:nvPr>
        </p:nvSpPr>
        <p:spPr>
          <a:xfrm>
            <a:off x="576263" y="1047751"/>
            <a:ext cx="8210898" cy="3564291"/>
          </a:xfrm>
        </p:spPr>
        <p:txBody>
          <a:bodyPr/>
          <a:lstStyle/>
          <a:p>
            <a:r>
              <a:rPr lang="en-US" b="1" dirty="0"/>
              <a:t>60-year-old man with adenopathy</a:t>
            </a:r>
          </a:p>
          <a:p>
            <a:r>
              <a:rPr lang="en-US" b="1" dirty="0"/>
              <a:t>SPEP shows clonal IgM=300 mg/dL</a:t>
            </a:r>
          </a:p>
          <a:p>
            <a:r>
              <a:rPr lang="en-US" b="1" dirty="0"/>
              <a:t>Bx shows small lymphocytes with plasmacytic differentiation, MyD88+</a:t>
            </a:r>
          </a:p>
          <a:p>
            <a:r>
              <a:rPr lang="en-US" b="1" dirty="0"/>
              <a:t>CT shows disease above and below the diaphragm</a:t>
            </a:r>
          </a:p>
          <a:p>
            <a:r>
              <a:rPr lang="en-US" b="1" dirty="0"/>
              <a:t>Marrow shows interstitial lymphoid infiltrate with plasmacytic differentiation and MyD88+</a:t>
            </a:r>
          </a:p>
          <a:p>
            <a:r>
              <a:rPr lang="en-US" b="1" dirty="0"/>
              <a:t>What is the diagnosis?</a:t>
            </a:r>
          </a:p>
          <a:p>
            <a:endParaRPr lang="en-US" dirty="0"/>
          </a:p>
          <a:p>
            <a:endParaRPr lang="en-US" dirty="0"/>
          </a:p>
        </p:txBody>
      </p:sp>
      <p:sp>
        <p:nvSpPr>
          <p:cNvPr id="4" name="Text Placeholder 3">
            <a:extLst>
              <a:ext uri="{FF2B5EF4-FFF2-40B4-BE49-F238E27FC236}">
                <a16:creationId xmlns:a16="http://schemas.microsoft.com/office/drawing/2014/main" id="{8669D005-4954-0141-95EF-D19B61FDE317}"/>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0780D9E5-13CA-9240-BAE3-F622B98D88A1}"/>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C71F149F-8E37-344F-BB96-2820459DB1A7}"/>
              </a:ext>
            </a:extLst>
          </p:cNvPr>
          <p:cNvSpPr>
            <a:spLocks noGrp="1"/>
          </p:cNvSpPr>
          <p:nvPr>
            <p:ph type="body"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5AB1E252-5900-3D4F-ADF4-EA412BB4FF1A}"/>
              </a:ext>
            </a:extLst>
          </p:cNvPr>
          <p:cNvSpPr>
            <a:spLocks noGrp="1"/>
          </p:cNvSpPr>
          <p:nvPr>
            <p:ph type="sldNum" sz="quarter" idx="4"/>
          </p:nvPr>
        </p:nvSpPr>
        <p:spPr/>
        <p:txBody>
          <a:bodyPr/>
          <a:lstStyle/>
          <a:p>
            <a:fld id="{52DF0245-2CA1-6445-9E71-A40071F6548D}" type="slidenum">
              <a:rPr lang="en-US" smtClean="0"/>
              <a:pPr/>
              <a:t>57</a:t>
            </a:fld>
            <a:endParaRPr lang="en-US" dirty="0"/>
          </a:p>
        </p:txBody>
      </p:sp>
    </p:spTree>
    <p:extLst>
      <p:ext uri="{BB962C8B-B14F-4D97-AF65-F5344CB8AC3E}">
        <p14:creationId xmlns:p14="http://schemas.microsoft.com/office/powerpoint/2010/main" val="1730319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B9C3-EA73-1847-BAFE-2904DDFB5238}"/>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10B497AE-B182-8F43-9DC0-EB9434368613}"/>
              </a:ext>
            </a:extLst>
          </p:cNvPr>
          <p:cNvSpPr>
            <a:spLocks noGrp="1"/>
          </p:cNvSpPr>
          <p:nvPr>
            <p:ph idx="1"/>
          </p:nvPr>
        </p:nvSpPr>
        <p:spPr/>
        <p:txBody>
          <a:bodyPr/>
          <a:lstStyle/>
          <a:p>
            <a:pPr marL="342900" indent="-342900">
              <a:lnSpc>
                <a:spcPct val="200000"/>
              </a:lnSpc>
              <a:buFont typeface="+mj-lt"/>
              <a:buAutoNum type="alphaUcPeriod"/>
            </a:pPr>
            <a:r>
              <a:rPr lang="en-US" b="1" dirty="0"/>
              <a:t>MZL</a:t>
            </a:r>
          </a:p>
          <a:p>
            <a:pPr marL="342900" indent="-342900">
              <a:lnSpc>
                <a:spcPct val="200000"/>
              </a:lnSpc>
              <a:buFont typeface="+mj-lt"/>
              <a:buAutoNum type="alphaUcPeriod"/>
            </a:pPr>
            <a:r>
              <a:rPr lang="en-US" b="1" dirty="0"/>
              <a:t>Waldenstrom's macroglobulinemia</a:t>
            </a:r>
          </a:p>
        </p:txBody>
      </p:sp>
      <p:sp>
        <p:nvSpPr>
          <p:cNvPr id="4" name="Text Placeholder 3">
            <a:extLst>
              <a:ext uri="{FF2B5EF4-FFF2-40B4-BE49-F238E27FC236}">
                <a16:creationId xmlns:a16="http://schemas.microsoft.com/office/drawing/2014/main" id="{BFBFDA7A-1553-BC4F-A12A-3886E41E23A0}"/>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BBE0C77D-3238-414F-8C78-FB9CB4B8224F}"/>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7929E282-0B18-FA43-A803-758C9A36B94B}"/>
              </a:ext>
            </a:extLst>
          </p:cNvPr>
          <p:cNvSpPr>
            <a:spLocks noGrp="1"/>
          </p:cNvSpPr>
          <p:nvPr>
            <p:ph type="body"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6421054-A7BB-B64A-B341-DAF9F206B6B1}"/>
              </a:ext>
            </a:extLst>
          </p:cNvPr>
          <p:cNvSpPr>
            <a:spLocks noGrp="1"/>
          </p:cNvSpPr>
          <p:nvPr>
            <p:ph type="sldNum" sz="quarter" idx="4"/>
          </p:nvPr>
        </p:nvSpPr>
        <p:spPr/>
        <p:txBody>
          <a:bodyPr/>
          <a:lstStyle/>
          <a:p>
            <a:fld id="{52DF0245-2CA1-6445-9E71-A40071F6548D}" type="slidenum">
              <a:rPr lang="en-US" smtClean="0"/>
              <a:pPr/>
              <a:t>58</a:t>
            </a:fld>
            <a:endParaRPr lang="en-US" dirty="0"/>
          </a:p>
        </p:txBody>
      </p:sp>
    </p:spTree>
    <p:extLst>
      <p:ext uri="{BB962C8B-B14F-4D97-AF65-F5344CB8AC3E}">
        <p14:creationId xmlns:p14="http://schemas.microsoft.com/office/powerpoint/2010/main" val="3367204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7D01-8A17-E248-B634-B04DB723DBD5}"/>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0AA83BA-F982-F74F-AB9A-F6C1EB4AC420}"/>
              </a:ext>
            </a:extLst>
          </p:cNvPr>
          <p:cNvSpPr>
            <a:spLocks noGrp="1"/>
          </p:cNvSpPr>
          <p:nvPr>
            <p:ph idx="1"/>
          </p:nvPr>
        </p:nvSpPr>
        <p:spPr/>
        <p:txBody>
          <a:bodyPr/>
          <a:lstStyle/>
          <a:p>
            <a:pPr marL="342900" indent="-342900">
              <a:buFont typeface="+mj-lt"/>
              <a:buAutoNum type="alphaUcPeriod"/>
            </a:pPr>
            <a:r>
              <a:rPr lang="en-US" b="1" dirty="0"/>
              <a:t>Observation</a:t>
            </a:r>
          </a:p>
          <a:p>
            <a:pPr marL="342900" indent="-342900">
              <a:buFont typeface="+mj-lt"/>
              <a:buAutoNum type="alphaUcPeriod"/>
            </a:pPr>
            <a:r>
              <a:rPr lang="en-US" b="1" dirty="0"/>
              <a:t>Rituximab-based therapy (monotherapy, BR, R-CHOP, R</a:t>
            </a:r>
            <a:r>
              <a:rPr lang="en-US" b="1" baseline="30000" dirty="0"/>
              <a:t>2</a:t>
            </a:r>
            <a:r>
              <a:rPr lang="en-US" b="1" dirty="0"/>
              <a:t>)</a:t>
            </a:r>
          </a:p>
          <a:p>
            <a:pPr marL="342900" indent="-342900">
              <a:buFont typeface="+mj-lt"/>
              <a:buAutoNum type="alphaUcPeriod"/>
            </a:pPr>
            <a:r>
              <a:rPr lang="en-US" b="1" dirty="0"/>
              <a:t>Ibrutinib</a:t>
            </a:r>
          </a:p>
          <a:p>
            <a:pPr marL="342900" indent="-342900">
              <a:buFont typeface="+mj-lt"/>
              <a:buAutoNum type="alphaUcPeriod"/>
            </a:pPr>
            <a:r>
              <a:rPr lang="en-US" b="1" dirty="0"/>
              <a:t>Zanubrutinib</a:t>
            </a:r>
          </a:p>
          <a:p>
            <a:pPr marL="342900" indent="-342900">
              <a:buFont typeface="+mj-lt"/>
              <a:buAutoNum type="alphaUcPeriod"/>
            </a:pPr>
            <a:r>
              <a:rPr lang="en-US" b="1" dirty="0"/>
              <a:t>Copanlisib</a:t>
            </a:r>
          </a:p>
        </p:txBody>
      </p:sp>
      <p:sp>
        <p:nvSpPr>
          <p:cNvPr id="4" name="Text Placeholder 3">
            <a:extLst>
              <a:ext uri="{FF2B5EF4-FFF2-40B4-BE49-F238E27FC236}">
                <a16:creationId xmlns:a16="http://schemas.microsoft.com/office/drawing/2014/main" id="{FF471659-155E-404D-BEDF-8CFC6102684F}"/>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D1367598-D25B-7844-A4EB-6742B8309DB8}"/>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CBE57D89-5A2F-854B-A5EA-DC3AE20A3A22}"/>
              </a:ext>
            </a:extLst>
          </p:cNvPr>
          <p:cNvSpPr>
            <a:spLocks noGrp="1"/>
          </p:cNvSpPr>
          <p:nvPr>
            <p:ph type="body"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F0C4C492-B7EE-7549-8002-7CEB8FBCE538}"/>
              </a:ext>
            </a:extLst>
          </p:cNvPr>
          <p:cNvSpPr>
            <a:spLocks noGrp="1"/>
          </p:cNvSpPr>
          <p:nvPr>
            <p:ph type="sldNum" sz="quarter" idx="4"/>
          </p:nvPr>
        </p:nvSpPr>
        <p:spPr/>
        <p:txBody>
          <a:bodyPr/>
          <a:lstStyle/>
          <a:p>
            <a:fld id="{52DF0245-2CA1-6445-9E71-A40071F6548D}" type="slidenum">
              <a:rPr lang="en-US" smtClean="0"/>
              <a:pPr/>
              <a:t>59</a:t>
            </a:fld>
            <a:endParaRPr lang="en-US" dirty="0"/>
          </a:p>
        </p:txBody>
      </p:sp>
    </p:spTree>
    <p:extLst>
      <p:ext uri="{BB962C8B-B14F-4D97-AF65-F5344CB8AC3E}">
        <p14:creationId xmlns:p14="http://schemas.microsoft.com/office/powerpoint/2010/main" val="131716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B829-7F1D-4BF0-82AE-482B96645A5E}"/>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DB874997-86C1-4DD4-895E-6259DB365E10}"/>
              </a:ext>
            </a:extLst>
          </p:cNvPr>
          <p:cNvSpPr>
            <a:spLocks noGrp="1"/>
          </p:cNvSpPr>
          <p:nvPr>
            <p:ph idx="1"/>
          </p:nvPr>
        </p:nvSpPr>
        <p:spPr>
          <a:xfrm>
            <a:off x="576263" y="1092289"/>
            <a:ext cx="8018462" cy="3356824"/>
          </a:xfrm>
        </p:spPr>
        <p:txBody>
          <a:bodyPr>
            <a:normAutofit fontScale="77500" lnSpcReduction="20000"/>
          </a:bodyPr>
          <a:lstStyle/>
          <a:p>
            <a:pPr marL="0" indent="0">
              <a:buNone/>
            </a:pPr>
            <a:r>
              <a:rPr lang="en-US" dirty="0"/>
              <a:t>As a jointly accredited provider, the University of Nebraska Medical Center (UNMC) ensures accuracy, balance, objectivity, independence, and scientific rigor in its educational activities and is committed to protecting learners from promotion, marketing, and commercial bias. All faculty, planners, and others in a position to control continuing education content participating in an accredited continuing education activity are required to disclose all financial relationships with ineligible companies. Ineligible companies are organizations whose primary business is producing, marketing, selling, re-selling, or distributing healthcare products used by or on patients. The accredited provider is responsible for mitigating all relevant financial relationships in accredited continuing education.  Disclosure of these commitments and/or relationships is included in these activity materials so that participants may formulate their own judgments in interpreting its content and evaluating its recommendations. </a:t>
            </a:r>
          </a:p>
          <a:p>
            <a:pPr marL="0" indent="0">
              <a:buNone/>
            </a:pPr>
            <a:r>
              <a:rPr lang="en-US" dirty="0"/>
              <a:t> </a:t>
            </a:r>
          </a:p>
          <a:p>
            <a:pPr marL="0" indent="0">
              <a:buNone/>
            </a:pPr>
            <a:r>
              <a:rPr lang="en-US" dirty="0"/>
              <a:t>This activity may include presentations in which faculty may discuss off-label and/or investigational use of pharmaceuticals or instruments not yet FDA-approved. Participants should note that the use of products outside currently FDA-approved labeling should be considered experimental and are advised to consult current prescribing information for FDA-approved indications.  All materials are included with the permission of the faculty. The opinions expressed are those of the faculty and are not to be construed as those of UNMC or Bio Ascend.</a:t>
            </a:r>
          </a:p>
        </p:txBody>
      </p:sp>
      <p:sp>
        <p:nvSpPr>
          <p:cNvPr id="7" name="Slide Number Placeholder 6">
            <a:extLst>
              <a:ext uri="{FF2B5EF4-FFF2-40B4-BE49-F238E27FC236}">
                <a16:creationId xmlns:a16="http://schemas.microsoft.com/office/drawing/2014/main" id="{B226B696-3341-458C-9B99-526FFCEE2F15}"/>
              </a:ext>
            </a:extLst>
          </p:cNvPr>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defPPr>
              <a:defRPr lang="en-GB"/>
            </a:defPPr>
            <a:lvl1pPr algn="ctr" rtl="0" fontAlgn="base">
              <a:spcBef>
                <a:spcPct val="0"/>
              </a:spcBef>
              <a:spcAft>
                <a:spcPct val="0"/>
              </a:spcAft>
              <a:defRPr sz="1050" kern="1200">
                <a:solidFill>
                  <a:schemeClr val="accent3"/>
                </a:solidFill>
                <a:latin typeface="Calibri"/>
                <a:ea typeface="+mn-ea"/>
                <a:cs typeface="Calibri"/>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lang="en-US" smtClean="0"/>
              <a:pPr/>
              <a:t>6</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2095851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4BA8-BF76-6B4D-AC30-7A5B6BFC6ADD}"/>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6B934342-1A3D-664B-99ED-A685168E9D3E}"/>
              </a:ext>
            </a:extLst>
          </p:cNvPr>
          <p:cNvSpPr>
            <a:spLocks noGrp="1"/>
          </p:cNvSpPr>
          <p:nvPr>
            <p:ph idx="1"/>
          </p:nvPr>
        </p:nvSpPr>
        <p:spPr/>
        <p:txBody>
          <a:bodyPr/>
          <a:lstStyle/>
          <a:p>
            <a:r>
              <a:rPr lang="en-US" b="1" dirty="0"/>
              <a:t>Two years later he has progression and symptoms and AIHA</a:t>
            </a:r>
          </a:p>
          <a:p>
            <a:endParaRPr lang="en-US" b="1" dirty="0"/>
          </a:p>
          <a:p>
            <a:r>
              <a:rPr lang="en-US" b="1" dirty="0"/>
              <a:t>Re-biopsy shows the same morphology</a:t>
            </a:r>
          </a:p>
          <a:p>
            <a:endParaRPr lang="en-US" b="1" dirty="0"/>
          </a:p>
          <a:p>
            <a:r>
              <a:rPr lang="en-US" b="1" dirty="0"/>
              <a:t>Now what?</a:t>
            </a:r>
          </a:p>
        </p:txBody>
      </p:sp>
      <p:sp>
        <p:nvSpPr>
          <p:cNvPr id="4" name="Text Placeholder 3">
            <a:extLst>
              <a:ext uri="{FF2B5EF4-FFF2-40B4-BE49-F238E27FC236}">
                <a16:creationId xmlns:a16="http://schemas.microsoft.com/office/drawing/2014/main" id="{42389D10-6C08-7649-B69E-F6652B8EC60D}"/>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C994DC49-EE7C-0F44-8614-1A8727CF8D3B}"/>
              </a:ext>
            </a:extLst>
          </p:cNvPr>
          <p:cNvSpPr>
            <a:spLocks noGrp="1"/>
          </p:cNvSpPr>
          <p:nvPr>
            <p:ph type="body" sz="quarter" idx="11"/>
          </p:nvPr>
        </p:nvSpPr>
        <p:spPr/>
        <p:txBody>
          <a:bodyPr/>
          <a:lstStyle/>
          <a:p>
            <a:endParaRPr lang="en-US" dirty="0"/>
          </a:p>
        </p:txBody>
      </p:sp>
      <p:sp>
        <p:nvSpPr>
          <p:cNvPr id="6" name="Text Placeholder 5">
            <a:extLst>
              <a:ext uri="{FF2B5EF4-FFF2-40B4-BE49-F238E27FC236}">
                <a16:creationId xmlns:a16="http://schemas.microsoft.com/office/drawing/2014/main" id="{5630496C-CF34-0844-928C-2B279E2A7654}"/>
              </a:ext>
            </a:extLst>
          </p:cNvPr>
          <p:cNvSpPr>
            <a:spLocks noGrp="1"/>
          </p:cNvSpPr>
          <p:nvPr>
            <p:ph type="body"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BA7C76F-8610-1F4B-9B29-810678F14B64}"/>
              </a:ext>
            </a:extLst>
          </p:cNvPr>
          <p:cNvSpPr>
            <a:spLocks noGrp="1"/>
          </p:cNvSpPr>
          <p:nvPr>
            <p:ph type="sldNum" sz="quarter" idx="4"/>
          </p:nvPr>
        </p:nvSpPr>
        <p:spPr/>
        <p:txBody>
          <a:bodyPr/>
          <a:lstStyle/>
          <a:p>
            <a:fld id="{52DF0245-2CA1-6445-9E71-A40071F6548D}" type="slidenum">
              <a:rPr lang="en-US" smtClean="0"/>
              <a:pPr/>
              <a:t>60</a:t>
            </a:fld>
            <a:endParaRPr lang="en-US" dirty="0"/>
          </a:p>
        </p:txBody>
      </p:sp>
    </p:spTree>
    <p:extLst>
      <p:ext uri="{BB962C8B-B14F-4D97-AF65-F5344CB8AC3E}">
        <p14:creationId xmlns:p14="http://schemas.microsoft.com/office/powerpoint/2010/main" val="654612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7D01-8A17-E248-B634-B04DB723DBD5}"/>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0AA83BA-F982-F74F-AB9A-F6C1EB4AC420}"/>
              </a:ext>
            </a:extLst>
          </p:cNvPr>
          <p:cNvSpPr>
            <a:spLocks noGrp="1"/>
          </p:cNvSpPr>
          <p:nvPr>
            <p:ph idx="1"/>
          </p:nvPr>
        </p:nvSpPr>
        <p:spPr/>
        <p:txBody>
          <a:bodyPr/>
          <a:lstStyle/>
          <a:p>
            <a:pPr marL="342900" indent="-342900">
              <a:buFont typeface="+mj-lt"/>
              <a:buAutoNum type="alphaUcPeriod"/>
            </a:pPr>
            <a:r>
              <a:rPr lang="en-US" b="1" dirty="0"/>
              <a:t>Observation</a:t>
            </a:r>
          </a:p>
          <a:p>
            <a:pPr marL="342900" indent="-342900">
              <a:buFont typeface="+mj-lt"/>
              <a:buAutoNum type="alphaUcPeriod"/>
            </a:pPr>
            <a:r>
              <a:rPr lang="en-US" b="1" dirty="0"/>
              <a:t>Rituximab-based therapy (monotherapy, BR, R-CHOP, R</a:t>
            </a:r>
            <a:r>
              <a:rPr lang="en-US" b="1" baseline="30000" dirty="0"/>
              <a:t>2</a:t>
            </a:r>
            <a:r>
              <a:rPr lang="en-US" b="1" dirty="0"/>
              <a:t>)</a:t>
            </a:r>
          </a:p>
          <a:p>
            <a:pPr marL="342900" indent="-342900">
              <a:buFont typeface="+mj-lt"/>
              <a:buAutoNum type="alphaUcPeriod"/>
            </a:pPr>
            <a:r>
              <a:rPr lang="en-US" b="1" dirty="0"/>
              <a:t>Ibrutinib</a:t>
            </a:r>
          </a:p>
          <a:p>
            <a:pPr marL="342900" indent="-342900">
              <a:buFont typeface="+mj-lt"/>
              <a:buAutoNum type="alphaUcPeriod"/>
            </a:pPr>
            <a:r>
              <a:rPr lang="en-US" b="1" dirty="0"/>
              <a:t>Zanubrutinib</a:t>
            </a:r>
          </a:p>
          <a:p>
            <a:pPr marL="342900" indent="-342900">
              <a:buFont typeface="+mj-lt"/>
              <a:buAutoNum type="alphaUcPeriod"/>
            </a:pPr>
            <a:r>
              <a:rPr lang="en-US" b="1" dirty="0" err="1"/>
              <a:t>Copanlisib</a:t>
            </a:r>
            <a:endParaRPr lang="en-US" b="1" dirty="0"/>
          </a:p>
        </p:txBody>
      </p:sp>
      <p:sp>
        <p:nvSpPr>
          <p:cNvPr id="7" name="Slide Number Placeholder 6">
            <a:extLst>
              <a:ext uri="{FF2B5EF4-FFF2-40B4-BE49-F238E27FC236}">
                <a16:creationId xmlns:a16="http://schemas.microsoft.com/office/drawing/2014/main" id="{F0C4C492-B7EE-7549-8002-7CEB8FBCE538}"/>
              </a:ext>
            </a:extLst>
          </p:cNvPr>
          <p:cNvSpPr>
            <a:spLocks noGrp="1"/>
          </p:cNvSpPr>
          <p:nvPr>
            <p:ph type="sldNum" sz="quarter" idx="4"/>
          </p:nvPr>
        </p:nvSpPr>
        <p:spPr/>
        <p:txBody>
          <a:bodyPr/>
          <a:lstStyle/>
          <a:p>
            <a:fld id="{52DF0245-2CA1-6445-9E71-A40071F6548D}" type="slidenum">
              <a:rPr lang="en-US" smtClean="0"/>
              <a:pPr/>
              <a:t>61</a:t>
            </a:fld>
            <a:endParaRPr lang="en-US" dirty="0"/>
          </a:p>
        </p:txBody>
      </p:sp>
    </p:spTree>
    <p:extLst>
      <p:ext uri="{BB962C8B-B14F-4D97-AF65-F5344CB8AC3E}">
        <p14:creationId xmlns:p14="http://schemas.microsoft.com/office/powerpoint/2010/main" val="304274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53E89-24A5-4240-8024-2A5B82EF6326}"/>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7B96A124-B58E-9D4E-96A3-A16AD953E513}"/>
              </a:ext>
            </a:extLst>
          </p:cNvPr>
          <p:cNvSpPr>
            <a:spLocks noGrp="1"/>
          </p:cNvSpPr>
          <p:nvPr>
            <p:ph idx="1"/>
          </p:nvPr>
        </p:nvSpPr>
        <p:spPr/>
        <p:txBody>
          <a:bodyPr/>
          <a:lstStyle/>
          <a:p>
            <a:pPr>
              <a:lnSpc>
                <a:spcPct val="200000"/>
              </a:lnSpc>
            </a:pPr>
            <a:r>
              <a:rPr lang="en-US" b="1" dirty="0"/>
              <a:t>He is treated with BR and has complete response</a:t>
            </a:r>
          </a:p>
          <a:p>
            <a:pPr>
              <a:lnSpc>
                <a:spcPct val="200000"/>
              </a:lnSpc>
            </a:pPr>
            <a:r>
              <a:rPr lang="en-US" b="1" dirty="0"/>
              <a:t>Should he get maintenance rituximab?</a:t>
            </a:r>
          </a:p>
          <a:p>
            <a:pPr lvl="1">
              <a:lnSpc>
                <a:spcPct val="200000"/>
              </a:lnSpc>
            </a:pPr>
            <a:r>
              <a:rPr lang="en-US" sz="1800" b="1" dirty="0"/>
              <a:t>In 2019 ?</a:t>
            </a:r>
          </a:p>
          <a:p>
            <a:pPr lvl="1">
              <a:lnSpc>
                <a:spcPct val="200000"/>
              </a:lnSpc>
            </a:pPr>
            <a:r>
              <a:rPr lang="en-US" sz="1800" b="1" dirty="0"/>
              <a:t>In 2021 ?</a:t>
            </a:r>
          </a:p>
        </p:txBody>
      </p:sp>
      <p:sp>
        <p:nvSpPr>
          <p:cNvPr id="4" name="Text Placeholder 3">
            <a:extLst>
              <a:ext uri="{FF2B5EF4-FFF2-40B4-BE49-F238E27FC236}">
                <a16:creationId xmlns:a16="http://schemas.microsoft.com/office/drawing/2014/main" id="{D3D2F9DD-497F-604A-8005-A15176E5B336}"/>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4DB35AF7-060E-D643-8DBC-0E5C5B23C543}"/>
              </a:ext>
            </a:extLst>
          </p:cNvPr>
          <p:cNvSpPr>
            <a:spLocks noGrp="1"/>
          </p:cNvSpPr>
          <p:nvPr>
            <p:ph type="sldNum" sz="quarter" idx="4"/>
          </p:nvPr>
        </p:nvSpPr>
        <p:spPr/>
        <p:txBody>
          <a:bodyPr/>
          <a:lstStyle/>
          <a:p>
            <a:fld id="{52DF0245-2CA1-6445-9E71-A40071F6548D}" type="slidenum">
              <a:rPr lang="en-US" smtClean="0"/>
              <a:pPr/>
              <a:t>62</a:t>
            </a:fld>
            <a:endParaRPr lang="en-US" dirty="0"/>
          </a:p>
        </p:txBody>
      </p:sp>
    </p:spTree>
    <p:extLst>
      <p:ext uri="{BB962C8B-B14F-4D97-AF65-F5344CB8AC3E}">
        <p14:creationId xmlns:p14="http://schemas.microsoft.com/office/powerpoint/2010/main" val="4037007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AE4B-1176-3841-AAFB-8F0ECCCC776B}"/>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B254F22-B881-AA4F-9C54-D623B193B414}"/>
              </a:ext>
            </a:extLst>
          </p:cNvPr>
          <p:cNvSpPr>
            <a:spLocks noGrp="1"/>
          </p:cNvSpPr>
          <p:nvPr>
            <p:ph idx="1"/>
          </p:nvPr>
        </p:nvSpPr>
        <p:spPr/>
        <p:txBody>
          <a:bodyPr/>
          <a:lstStyle/>
          <a:p>
            <a:r>
              <a:rPr lang="en-US" b="1" dirty="0"/>
              <a:t>3 years later he relapses with symptoms</a:t>
            </a:r>
          </a:p>
          <a:p>
            <a:endParaRPr lang="en-US" b="1" dirty="0"/>
          </a:p>
          <a:p>
            <a:r>
              <a:rPr lang="en-US" b="1" dirty="0"/>
              <a:t>Options ?</a:t>
            </a:r>
          </a:p>
        </p:txBody>
      </p:sp>
      <p:sp>
        <p:nvSpPr>
          <p:cNvPr id="4" name="Text Placeholder 3">
            <a:extLst>
              <a:ext uri="{FF2B5EF4-FFF2-40B4-BE49-F238E27FC236}">
                <a16:creationId xmlns:a16="http://schemas.microsoft.com/office/drawing/2014/main" id="{696E8FFF-F3FA-6E4A-BFD2-EF4E1DEB67DA}"/>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8560C4D1-0385-2246-92F9-8FB46328A59D}"/>
              </a:ext>
            </a:extLst>
          </p:cNvPr>
          <p:cNvSpPr>
            <a:spLocks noGrp="1"/>
          </p:cNvSpPr>
          <p:nvPr>
            <p:ph type="sldNum" sz="quarter" idx="4"/>
          </p:nvPr>
        </p:nvSpPr>
        <p:spPr/>
        <p:txBody>
          <a:bodyPr/>
          <a:lstStyle/>
          <a:p>
            <a:fld id="{52DF0245-2CA1-6445-9E71-A40071F6548D}" type="slidenum">
              <a:rPr lang="en-US" smtClean="0"/>
              <a:pPr/>
              <a:t>63</a:t>
            </a:fld>
            <a:endParaRPr lang="en-US" dirty="0"/>
          </a:p>
        </p:txBody>
      </p:sp>
    </p:spTree>
    <p:extLst>
      <p:ext uri="{BB962C8B-B14F-4D97-AF65-F5344CB8AC3E}">
        <p14:creationId xmlns:p14="http://schemas.microsoft.com/office/powerpoint/2010/main" val="715882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7D01-8A17-E248-B634-B04DB723DBD5}"/>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30AA83BA-F982-F74F-AB9A-F6C1EB4AC420}"/>
              </a:ext>
            </a:extLst>
          </p:cNvPr>
          <p:cNvSpPr>
            <a:spLocks noGrp="1"/>
          </p:cNvSpPr>
          <p:nvPr>
            <p:ph idx="1"/>
          </p:nvPr>
        </p:nvSpPr>
        <p:spPr/>
        <p:txBody>
          <a:bodyPr/>
          <a:lstStyle/>
          <a:p>
            <a:pPr marL="342900" indent="-342900">
              <a:buFont typeface="+mj-lt"/>
              <a:buAutoNum type="alphaUcPeriod"/>
            </a:pPr>
            <a:r>
              <a:rPr lang="en-US" b="1" dirty="0"/>
              <a:t>Observation</a:t>
            </a:r>
          </a:p>
          <a:p>
            <a:pPr marL="342900" indent="-342900">
              <a:buFont typeface="+mj-lt"/>
              <a:buAutoNum type="alphaUcPeriod"/>
            </a:pPr>
            <a:r>
              <a:rPr lang="en-US" b="1" dirty="0"/>
              <a:t>Rituximab-based therapy (monotherapy, BR, R-CHOP, R</a:t>
            </a:r>
            <a:r>
              <a:rPr lang="en-US" b="1" baseline="30000" dirty="0"/>
              <a:t>2</a:t>
            </a:r>
            <a:r>
              <a:rPr lang="en-US" b="1" dirty="0"/>
              <a:t>)</a:t>
            </a:r>
          </a:p>
          <a:p>
            <a:pPr marL="342900" indent="-342900">
              <a:buFont typeface="+mj-lt"/>
              <a:buAutoNum type="alphaUcPeriod"/>
            </a:pPr>
            <a:r>
              <a:rPr lang="en-US" b="1" dirty="0"/>
              <a:t>Ibrutinib</a:t>
            </a:r>
          </a:p>
          <a:p>
            <a:pPr marL="342900" indent="-342900">
              <a:buFont typeface="+mj-lt"/>
              <a:buAutoNum type="alphaUcPeriod"/>
            </a:pPr>
            <a:r>
              <a:rPr lang="en-US" b="1" dirty="0"/>
              <a:t>Zanubrutinib</a:t>
            </a:r>
          </a:p>
          <a:p>
            <a:pPr marL="342900" indent="-342900">
              <a:buFont typeface="+mj-lt"/>
              <a:buAutoNum type="alphaUcPeriod"/>
            </a:pPr>
            <a:r>
              <a:rPr lang="en-US" b="1" dirty="0" err="1"/>
              <a:t>Copanlisib</a:t>
            </a:r>
            <a:endParaRPr lang="en-US" b="1" dirty="0"/>
          </a:p>
        </p:txBody>
      </p:sp>
      <p:sp>
        <p:nvSpPr>
          <p:cNvPr id="4" name="Text Placeholder 3">
            <a:extLst>
              <a:ext uri="{FF2B5EF4-FFF2-40B4-BE49-F238E27FC236}">
                <a16:creationId xmlns:a16="http://schemas.microsoft.com/office/drawing/2014/main" id="{FF471659-155E-404D-BEDF-8CFC6102684F}"/>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F0C4C492-B7EE-7549-8002-7CEB8FBCE538}"/>
              </a:ext>
            </a:extLst>
          </p:cNvPr>
          <p:cNvSpPr>
            <a:spLocks noGrp="1"/>
          </p:cNvSpPr>
          <p:nvPr>
            <p:ph type="sldNum" sz="quarter" idx="4"/>
          </p:nvPr>
        </p:nvSpPr>
        <p:spPr/>
        <p:txBody>
          <a:bodyPr/>
          <a:lstStyle/>
          <a:p>
            <a:fld id="{52DF0245-2CA1-6445-9E71-A40071F6548D}" type="slidenum">
              <a:rPr lang="en-US" smtClean="0"/>
              <a:pPr/>
              <a:t>64</a:t>
            </a:fld>
            <a:endParaRPr lang="en-US" dirty="0"/>
          </a:p>
        </p:txBody>
      </p:sp>
    </p:spTree>
    <p:extLst>
      <p:ext uri="{BB962C8B-B14F-4D97-AF65-F5344CB8AC3E}">
        <p14:creationId xmlns:p14="http://schemas.microsoft.com/office/powerpoint/2010/main" val="903942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D52C-8142-A647-9A81-C01C0EA2D078}"/>
              </a:ext>
            </a:extLst>
          </p:cNvPr>
          <p:cNvSpPr>
            <a:spLocks noGrp="1"/>
          </p:cNvSpPr>
          <p:nvPr>
            <p:ph type="title"/>
          </p:nvPr>
        </p:nvSpPr>
        <p:spPr/>
        <p:txBody>
          <a:bodyPr/>
          <a:lstStyle/>
          <a:p>
            <a:r>
              <a:rPr lang="en-US" dirty="0"/>
              <a:t>Nodal Marginal Zone Lymphoma</a:t>
            </a:r>
          </a:p>
        </p:txBody>
      </p:sp>
      <p:sp>
        <p:nvSpPr>
          <p:cNvPr id="3" name="Content Placeholder 2">
            <a:extLst>
              <a:ext uri="{FF2B5EF4-FFF2-40B4-BE49-F238E27FC236}">
                <a16:creationId xmlns:a16="http://schemas.microsoft.com/office/drawing/2014/main" id="{256C9126-B1DE-4D42-B9BA-C4AF64EB60B7}"/>
              </a:ext>
            </a:extLst>
          </p:cNvPr>
          <p:cNvSpPr>
            <a:spLocks noGrp="1"/>
          </p:cNvSpPr>
          <p:nvPr>
            <p:ph idx="1"/>
          </p:nvPr>
        </p:nvSpPr>
        <p:spPr/>
        <p:txBody>
          <a:bodyPr/>
          <a:lstStyle/>
          <a:p>
            <a:r>
              <a:rPr lang="en-US" b="1" dirty="0"/>
              <a:t>Present like FL</a:t>
            </a:r>
          </a:p>
          <a:p>
            <a:endParaRPr lang="en-US" b="1" dirty="0"/>
          </a:p>
          <a:p>
            <a:r>
              <a:rPr lang="en-US" b="1" dirty="0"/>
              <a:t>Multiple nodal sites</a:t>
            </a:r>
          </a:p>
          <a:p>
            <a:endParaRPr lang="en-US" b="1" dirty="0"/>
          </a:p>
          <a:p>
            <a:r>
              <a:rPr lang="en-US" b="1" dirty="0"/>
              <a:t>May be observed</a:t>
            </a:r>
          </a:p>
          <a:p>
            <a:endParaRPr lang="en-US" b="1" dirty="0"/>
          </a:p>
          <a:p>
            <a:r>
              <a:rPr lang="en-US" b="1" dirty="0"/>
              <a:t>Most usually </a:t>
            </a:r>
            <a:r>
              <a:rPr lang="en-US" b="1" u="sng" dirty="0"/>
              <a:t>not </a:t>
            </a:r>
            <a:r>
              <a:rPr lang="en-US" b="1" dirty="0"/>
              <a:t>very FDG avid</a:t>
            </a:r>
          </a:p>
          <a:p>
            <a:endParaRPr lang="en-US" b="1" dirty="0"/>
          </a:p>
          <a:p>
            <a:r>
              <a:rPr lang="en-US" b="1" dirty="0"/>
              <a:t>Treatment historically has been like FL</a:t>
            </a:r>
          </a:p>
        </p:txBody>
      </p:sp>
      <p:sp>
        <p:nvSpPr>
          <p:cNvPr id="4" name="Text Placeholder 3">
            <a:extLst>
              <a:ext uri="{FF2B5EF4-FFF2-40B4-BE49-F238E27FC236}">
                <a16:creationId xmlns:a16="http://schemas.microsoft.com/office/drawing/2014/main" id="{FBF309A2-F969-6B48-A6D8-A0070F1E0E48}"/>
              </a:ext>
            </a:extLst>
          </p:cNvPr>
          <p:cNvSpPr>
            <a:spLocks noGrp="1"/>
          </p:cNvSpPr>
          <p:nvPr>
            <p:ph type="body"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C39CDCA-2B0B-EC4A-901F-3B9C80D23EC2}"/>
              </a:ext>
            </a:extLst>
          </p:cNvPr>
          <p:cNvSpPr>
            <a:spLocks noGrp="1"/>
          </p:cNvSpPr>
          <p:nvPr>
            <p:ph type="sldNum" sz="quarter" idx="4"/>
          </p:nvPr>
        </p:nvSpPr>
        <p:spPr/>
        <p:txBody>
          <a:bodyPr/>
          <a:lstStyle/>
          <a:p>
            <a:fld id="{52DF0245-2CA1-6445-9E71-A40071F6548D}" type="slidenum">
              <a:rPr lang="en-US" smtClean="0"/>
              <a:pPr/>
              <a:t>65</a:t>
            </a:fld>
            <a:endParaRPr lang="en-US" dirty="0"/>
          </a:p>
        </p:txBody>
      </p:sp>
    </p:spTree>
    <p:extLst>
      <p:ext uri="{BB962C8B-B14F-4D97-AF65-F5344CB8AC3E}">
        <p14:creationId xmlns:p14="http://schemas.microsoft.com/office/powerpoint/2010/main" val="3399928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9554-96DF-D345-9B01-3C9B942C3924}"/>
              </a:ext>
            </a:extLst>
          </p:cNvPr>
          <p:cNvSpPr>
            <a:spLocks noGrp="1"/>
          </p:cNvSpPr>
          <p:nvPr>
            <p:ph type="title"/>
          </p:nvPr>
        </p:nvSpPr>
        <p:spPr/>
        <p:txBody>
          <a:bodyPr/>
          <a:lstStyle/>
          <a:p>
            <a:r>
              <a:rPr lang="en-US" dirty="0"/>
              <a:t>Systemic treatment of Marginal Zone Lymphoma</a:t>
            </a:r>
          </a:p>
        </p:txBody>
      </p:sp>
      <p:sp>
        <p:nvSpPr>
          <p:cNvPr id="4" name="Text Placeholder 3">
            <a:extLst>
              <a:ext uri="{FF2B5EF4-FFF2-40B4-BE49-F238E27FC236}">
                <a16:creationId xmlns:a16="http://schemas.microsoft.com/office/drawing/2014/main" id="{4C99FAF0-6456-FE4E-8338-365772D47EE8}"/>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BB963C72-2658-1D40-834E-5DFF04A4C370}"/>
              </a:ext>
            </a:extLst>
          </p:cNvPr>
          <p:cNvSpPr>
            <a:spLocks noGrp="1"/>
          </p:cNvSpPr>
          <p:nvPr>
            <p:ph type="body" sz="quarter" idx="12"/>
          </p:nvPr>
        </p:nvSpPr>
        <p:spPr/>
        <p:txBody>
          <a:bodyPr/>
          <a:lstStyle/>
          <a:p>
            <a:r>
              <a:rPr lang="en-US" dirty="0" err="1"/>
              <a:t>Zuca</a:t>
            </a:r>
            <a:r>
              <a:rPr lang="en-US" dirty="0"/>
              <a:t> et al ICML 2013</a:t>
            </a:r>
          </a:p>
        </p:txBody>
      </p:sp>
      <p:pic>
        <p:nvPicPr>
          <p:cNvPr id="6" name="Picture 2">
            <a:extLst>
              <a:ext uri="{FF2B5EF4-FFF2-40B4-BE49-F238E27FC236}">
                <a16:creationId xmlns:a16="http://schemas.microsoft.com/office/drawing/2014/main" id="{967C6067-19E2-2042-B5FB-D3185C2D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643" y="1090626"/>
            <a:ext cx="6434402" cy="3612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33799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2F0152-01CC-CA4D-A63C-8383D3F7FCBB}"/>
              </a:ext>
            </a:extLst>
          </p:cNvPr>
          <p:cNvSpPr>
            <a:spLocks noGrp="1"/>
          </p:cNvSpPr>
          <p:nvPr>
            <p:ph type="body" sz="quarter" idx="12"/>
          </p:nvPr>
        </p:nvSpPr>
        <p:spPr/>
        <p:txBody>
          <a:bodyPr/>
          <a:lstStyle/>
          <a:p>
            <a:r>
              <a:rPr lang="en-US" dirty="0" err="1"/>
              <a:t>Zuca</a:t>
            </a:r>
            <a:r>
              <a:rPr lang="en-US" dirty="0"/>
              <a:t> et al ICML 2013</a:t>
            </a:r>
          </a:p>
        </p:txBody>
      </p:sp>
      <p:pic>
        <p:nvPicPr>
          <p:cNvPr id="6" name="Immagine 2">
            <a:extLst>
              <a:ext uri="{FF2B5EF4-FFF2-40B4-BE49-F238E27FC236}">
                <a16:creationId xmlns:a16="http://schemas.microsoft.com/office/drawing/2014/main" id="{8C153192-5DC6-E048-8FD8-793AD4E316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086515"/>
            <a:ext cx="5141913" cy="3458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C8F0FE5A-B853-1C4F-9BBB-2558A3829627}"/>
              </a:ext>
            </a:extLst>
          </p:cNvPr>
          <p:cNvSpPr>
            <a:spLocks noGrp="1"/>
          </p:cNvSpPr>
          <p:nvPr>
            <p:ph type="title"/>
          </p:nvPr>
        </p:nvSpPr>
        <p:spPr/>
        <p:txBody>
          <a:bodyPr/>
          <a:lstStyle/>
          <a:p>
            <a:r>
              <a:rPr lang="en-US" dirty="0"/>
              <a:t>Systemic treatment of Marginal Zone Lymphoma</a:t>
            </a:r>
          </a:p>
        </p:txBody>
      </p:sp>
      <p:sp>
        <p:nvSpPr>
          <p:cNvPr id="8" name="TextBox 7">
            <a:extLst>
              <a:ext uri="{FF2B5EF4-FFF2-40B4-BE49-F238E27FC236}">
                <a16:creationId xmlns:a16="http://schemas.microsoft.com/office/drawing/2014/main" id="{2F6503CC-7C08-A14E-8E17-DADF1031851E}"/>
              </a:ext>
            </a:extLst>
          </p:cNvPr>
          <p:cNvSpPr txBox="1"/>
          <p:nvPr/>
        </p:nvSpPr>
        <p:spPr>
          <a:xfrm>
            <a:off x="237066" y="4724438"/>
            <a:ext cx="1034257" cy="215444"/>
          </a:xfrm>
          <a:prstGeom prst="rect">
            <a:avLst/>
          </a:prstGeom>
          <a:noFill/>
        </p:spPr>
        <p:txBody>
          <a:bodyPr wrap="none" rtlCol="0">
            <a:spAutoFit/>
          </a:bodyPr>
          <a:lstStyle/>
          <a:p>
            <a:r>
              <a:rPr lang="en-US" sz="800" dirty="0">
                <a:solidFill>
                  <a:srgbClr val="FF0000"/>
                </a:solidFill>
              </a:rPr>
              <a:t>December 8, 2021</a:t>
            </a:r>
          </a:p>
        </p:txBody>
      </p:sp>
    </p:spTree>
    <p:extLst>
      <p:ext uri="{BB962C8B-B14F-4D97-AF65-F5344CB8AC3E}">
        <p14:creationId xmlns:p14="http://schemas.microsoft.com/office/powerpoint/2010/main" val="2090761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97A527-535C-2B40-9812-64300EE1BAEA}"/>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DD0CAE12-1B6A-5C4D-BDE8-BA2AE88EC686}"/>
              </a:ext>
            </a:extLst>
          </p:cNvPr>
          <p:cNvSpPr>
            <a:spLocks noGrp="1"/>
          </p:cNvSpPr>
          <p:nvPr>
            <p:ph type="body" sz="quarter" idx="12"/>
          </p:nvPr>
        </p:nvSpPr>
        <p:spPr/>
        <p:txBody>
          <a:bodyPr/>
          <a:lstStyle/>
          <a:p>
            <a:r>
              <a:rPr lang="en-US" dirty="0" err="1"/>
              <a:t>Rummel</a:t>
            </a:r>
            <a:r>
              <a:rPr lang="en-US" dirty="0"/>
              <a:t> et al Lancet 2013; 381(9873):1203</a:t>
            </a:r>
          </a:p>
        </p:txBody>
      </p:sp>
      <p:pic>
        <p:nvPicPr>
          <p:cNvPr id="8" name="Picture 5">
            <a:extLst>
              <a:ext uri="{FF2B5EF4-FFF2-40B4-BE49-F238E27FC236}">
                <a16:creationId xmlns:a16="http://schemas.microsoft.com/office/drawing/2014/main" id="{8180C9E9-E6E1-BA46-82D7-FB528725A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584" y="1236134"/>
            <a:ext cx="5362083" cy="3241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Title 1">
            <a:extLst>
              <a:ext uri="{FF2B5EF4-FFF2-40B4-BE49-F238E27FC236}">
                <a16:creationId xmlns:a16="http://schemas.microsoft.com/office/drawing/2014/main" id="{38C3CE81-DB4A-4444-83D7-38D6CFCB1925}"/>
              </a:ext>
            </a:extLst>
          </p:cNvPr>
          <p:cNvSpPr>
            <a:spLocks noGrp="1"/>
          </p:cNvSpPr>
          <p:nvPr>
            <p:ph type="title"/>
          </p:nvPr>
        </p:nvSpPr>
        <p:spPr/>
        <p:txBody>
          <a:bodyPr/>
          <a:lstStyle/>
          <a:p>
            <a:r>
              <a:rPr lang="en-US" dirty="0"/>
              <a:t>Systemic treatment of Marginal Zone Lymphoma: “</a:t>
            </a:r>
            <a:r>
              <a:rPr lang="en-US" dirty="0" err="1"/>
              <a:t>StiL</a:t>
            </a:r>
            <a:r>
              <a:rPr lang="en-US" dirty="0"/>
              <a:t> Trial” BR vs R-CHOP</a:t>
            </a:r>
          </a:p>
        </p:txBody>
      </p:sp>
    </p:spTree>
    <p:extLst>
      <p:ext uri="{BB962C8B-B14F-4D97-AF65-F5344CB8AC3E}">
        <p14:creationId xmlns:p14="http://schemas.microsoft.com/office/powerpoint/2010/main" val="3379938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ubtitle 39"/>
          <p:cNvSpPr>
            <a:spLocks noGrp="1"/>
          </p:cNvSpPr>
          <p:nvPr>
            <p:ph type="subTitle" idx="1"/>
          </p:nvPr>
        </p:nvSpPr>
        <p:spPr>
          <a:xfrm>
            <a:off x="311127" y="1180683"/>
            <a:ext cx="8521747" cy="1950558"/>
          </a:xfrm>
        </p:spPr>
        <p:txBody>
          <a:bodyPr>
            <a:normAutofit/>
          </a:bodyPr>
          <a:lstStyle/>
          <a:p>
            <a:r>
              <a:rPr lang="en-US" dirty="0">
                <a:solidFill>
                  <a:schemeClr val="tx2"/>
                </a:solidFill>
              </a:rPr>
              <a:t>AUGMENT: A Phase III Randomized Study of Lenalidomide Plus Rituximab (R</a:t>
            </a:r>
            <a:r>
              <a:rPr lang="en-US" baseline="30000" dirty="0">
                <a:solidFill>
                  <a:schemeClr val="tx2"/>
                </a:solidFill>
              </a:rPr>
              <a:t>2</a:t>
            </a:r>
            <a:r>
              <a:rPr lang="en-US" dirty="0">
                <a:solidFill>
                  <a:schemeClr val="tx2"/>
                </a:solidFill>
              </a:rPr>
              <a:t>) vs Rituximab/Placebo in Patients With Relapsed/Refractory Indolent </a:t>
            </a:r>
            <a:br>
              <a:rPr lang="en-US" dirty="0">
                <a:solidFill>
                  <a:schemeClr val="tx2"/>
                </a:solidFill>
              </a:rPr>
            </a:br>
            <a:r>
              <a:rPr lang="en-US" dirty="0">
                <a:solidFill>
                  <a:schemeClr val="tx2"/>
                </a:solidFill>
              </a:rPr>
              <a:t>Non-Hodgkin Lymphoma</a:t>
            </a:r>
          </a:p>
        </p:txBody>
      </p:sp>
      <p:sp>
        <p:nvSpPr>
          <p:cNvPr id="41" name="Text Placeholder 40"/>
          <p:cNvSpPr>
            <a:spLocks noGrp="1"/>
          </p:cNvSpPr>
          <p:nvPr>
            <p:ph type="body" sz="quarter" idx="13"/>
          </p:nvPr>
        </p:nvSpPr>
        <p:spPr>
          <a:xfrm>
            <a:off x="396942" y="2770526"/>
            <a:ext cx="8435931" cy="554507"/>
          </a:xfrm>
        </p:spPr>
        <p:txBody>
          <a:bodyPr>
            <a:noAutofit/>
          </a:bodyPr>
          <a:lstStyle/>
          <a:p>
            <a:r>
              <a:rPr lang="en-US" sz="1049" b="1" dirty="0"/>
              <a:t>John P. Leonard</a:t>
            </a:r>
            <a:r>
              <a:rPr lang="en-US" sz="1049" dirty="0"/>
              <a:t>,</a:t>
            </a:r>
            <a:r>
              <a:rPr lang="en-US" sz="1049" baseline="30000" dirty="0"/>
              <a:t>1</a:t>
            </a:r>
            <a:r>
              <a:rPr lang="en-US" sz="1049" dirty="0"/>
              <a:t> Marek Trneny,</a:t>
            </a:r>
            <a:r>
              <a:rPr lang="en-US" sz="1049" baseline="30000" dirty="0"/>
              <a:t>2</a:t>
            </a:r>
            <a:r>
              <a:rPr lang="en-US" sz="1049" dirty="0"/>
              <a:t> Koji Izutsu,</a:t>
            </a:r>
            <a:r>
              <a:rPr lang="en-US" sz="1049" baseline="30000" dirty="0"/>
              <a:t>3</a:t>
            </a:r>
            <a:r>
              <a:rPr lang="en-US" sz="1049" dirty="0"/>
              <a:t> Nathan H. Fowler,</a:t>
            </a:r>
            <a:r>
              <a:rPr lang="en-US" sz="1049" baseline="30000" dirty="0"/>
              <a:t>4</a:t>
            </a:r>
            <a:r>
              <a:rPr lang="en-US" sz="1049" dirty="0"/>
              <a:t> Xiaonan Hong,</a:t>
            </a:r>
            <a:r>
              <a:rPr lang="en-US" sz="1049" baseline="30000" dirty="0"/>
              <a:t>5</a:t>
            </a:r>
            <a:r>
              <a:rPr lang="en-US" sz="1049" dirty="0"/>
              <a:t> Jun Zhu,</a:t>
            </a:r>
            <a:r>
              <a:rPr lang="en-US" sz="1049" baseline="30000" dirty="0"/>
              <a:t>6</a:t>
            </a:r>
            <a:r>
              <a:rPr lang="en-US" sz="1049" dirty="0"/>
              <a:t> Huilai Zhang</a:t>
            </a:r>
            <a:r>
              <a:rPr lang="en-US" sz="1049" baseline="30000" dirty="0"/>
              <a:t>7</a:t>
            </a:r>
            <a:r>
              <a:rPr lang="en-US" sz="1049" dirty="0"/>
              <a:t> Fritz Offner,</a:t>
            </a:r>
            <a:r>
              <a:rPr lang="en-US" sz="1049" baseline="30000" dirty="0"/>
              <a:t>8</a:t>
            </a:r>
            <a:r>
              <a:rPr lang="en-US" sz="1049" dirty="0"/>
              <a:t> Adriana Scheliga,</a:t>
            </a:r>
            <a:r>
              <a:rPr lang="en-US" sz="1049" baseline="30000" dirty="0"/>
              <a:t>9</a:t>
            </a:r>
            <a:r>
              <a:rPr lang="en-US" sz="1049" dirty="0"/>
              <a:t> </a:t>
            </a:r>
            <a:br>
              <a:rPr lang="en-US" sz="1049" dirty="0"/>
            </a:br>
            <a:r>
              <a:rPr lang="en-US" sz="1049" dirty="0"/>
              <a:t>Grzegorz Nowakowski,</a:t>
            </a:r>
            <a:r>
              <a:rPr lang="en-US" sz="1049" baseline="30000" dirty="0"/>
              <a:t>10</a:t>
            </a:r>
            <a:r>
              <a:rPr lang="en-US" sz="1049" dirty="0"/>
              <a:t> Antonio Pinto,</a:t>
            </a:r>
            <a:r>
              <a:rPr lang="en-US" sz="1049" baseline="30000" dirty="0"/>
              <a:t>11</a:t>
            </a:r>
            <a:r>
              <a:rPr lang="en-US" sz="1049" dirty="0"/>
              <a:t> Francesca Re,</a:t>
            </a:r>
            <a:r>
              <a:rPr lang="en-US" sz="1049" baseline="30000" dirty="0"/>
              <a:t>12</a:t>
            </a:r>
            <a:r>
              <a:rPr lang="en-US" sz="1049" dirty="0"/>
              <a:t> Laura Maria Fogliatto,</a:t>
            </a:r>
            <a:r>
              <a:rPr lang="en-US" sz="1049" baseline="30000" dirty="0"/>
              <a:t>13</a:t>
            </a:r>
            <a:r>
              <a:rPr lang="en-US" sz="1049" dirty="0"/>
              <a:t> Phillip Scheinberg,</a:t>
            </a:r>
            <a:r>
              <a:rPr lang="en-US" sz="1049" baseline="30000" dirty="0"/>
              <a:t>14</a:t>
            </a:r>
            <a:r>
              <a:rPr lang="en-US" sz="1049" dirty="0"/>
              <a:t> Ian Flinn,</a:t>
            </a:r>
            <a:r>
              <a:rPr lang="en-US" sz="1049" baseline="30000" dirty="0"/>
              <a:t>15</a:t>
            </a:r>
            <a:r>
              <a:rPr lang="en-US" sz="1049" dirty="0"/>
              <a:t> Claudia Moreira,</a:t>
            </a:r>
            <a:r>
              <a:rPr lang="en-US" sz="1049" baseline="30000" dirty="0"/>
              <a:t>16</a:t>
            </a:r>
            <a:r>
              <a:rPr lang="en-US" sz="1049" dirty="0"/>
              <a:t> </a:t>
            </a:r>
            <a:br>
              <a:rPr lang="en-US" sz="1049" dirty="0"/>
            </a:br>
            <a:r>
              <a:rPr lang="en-US" sz="1049" dirty="0"/>
              <a:t>David Liu,</a:t>
            </a:r>
            <a:r>
              <a:rPr lang="en-US" sz="1049" baseline="30000" dirty="0"/>
              <a:t>17</a:t>
            </a:r>
            <a:r>
              <a:rPr lang="en-US" sz="1049" dirty="0"/>
              <a:t> Stacey Kalambakas,</a:t>
            </a:r>
            <a:r>
              <a:rPr lang="en-US" sz="1049" baseline="30000" dirty="0"/>
              <a:t>17</a:t>
            </a:r>
            <a:r>
              <a:rPr lang="en-US" sz="1049" dirty="0"/>
              <a:t> Chengqing Wu,</a:t>
            </a:r>
            <a:r>
              <a:rPr lang="en-US" sz="1049" baseline="30000" dirty="0"/>
              <a:t>17</a:t>
            </a:r>
            <a:r>
              <a:rPr lang="en-US" sz="1049" dirty="0"/>
              <a:t> Pierre Fustier,</a:t>
            </a:r>
            <a:r>
              <a:rPr lang="en-US" sz="1049" baseline="30000" dirty="0"/>
              <a:t>18</a:t>
            </a:r>
            <a:r>
              <a:rPr lang="en-US" sz="1049" dirty="0"/>
              <a:t> and John G Gribben,</a:t>
            </a:r>
            <a:r>
              <a:rPr lang="en-US" sz="1049" baseline="30000" dirty="0"/>
              <a:t>19</a:t>
            </a:r>
            <a:r>
              <a:rPr lang="en-US" sz="1049" dirty="0"/>
              <a:t> </a:t>
            </a:r>
            <a:br>
              <a:rPr lang="en-US" sz="1049" dirty="0"/>
            </a:br>
            <a:r>
              <a:rPr lang="en-US" sz="1049" dirty="0"/>
              <a:t>on behalf of the AUGMENT study investigators</a:t>
            </a:r>
            <a:endParaRPr lang="en-US" sz="1049" baseline="30000" dirty="0"/>
          </a:p>
        </p:txBody>
      </p:sp>
      <p:sp>
        <p:nvSpPr>
          <p:cNvPr id="42" name="Text Placeholder 41"/>
          <p:cNvSpPr>
            <a:spLocks noGrp="1"/>
          </p:cNvSpPr>
          <p:nvPr>
            <p:ph type="body" sz="quarter" idx="14"/>
          </p:nvPr>
        </p:nvSpPr>
        <p:spPr>
          <a:xfrm>
            <a:off x="689395" y="3516519"/>
            <a:ext cx="7765210" cy="962276"/>
          </a:xfrm>
        </p:spPr>
        <p:txBody>
          <a:bodyPr>
            <a:normAutofit fontScale="77500" lnSpcReduction="20000"/>
          </a:bodyPr>
          <a:lstStyle/>
          <a:p>
            <a:pPr>
              <a:lnSpc>
                <a:spcPct val="160000"/>
              </a:lnSpc>
            </a:pPr>
            <a:r>
              <a:rPr lang="nl-NL" i="1" baseline="30000" dirty="0"/>
              <a:t>1</a:t>
            </a:r>
            <a:r>
              <a:rPr lang="nl-NL" i="1" dirty="0"/>
              <a:t>Meyer Cancer Center, Weill Cornell Medicine and New York Presbyterian Hospital, New York, NY</a:t>
            </a:r>
            <a:r>
              <a:rPr lang="en-US" dirty="0"/>
              <a:t>; </a:t>
            </a:r>
            <a:r>
              <a:rPr lang="nl-NL" i="1" baseline="30000" dirty="0"/>
              <a:t>2</a:t>
            </a:r>
            <a:r>
              <a:rPr lang="nl-NL" i="1" dirty="0"/>
              <a:t>Charles University Hospital, Prague, Czech Republic</a:t>
            </a:r>
            <a:r>
              <a:rPr lang="nl-NL" i="1" baseline="30000" dirty="0"/>
              <a:t> </a:t>
            </a:r>
            <a:r>
              <a:rPr lang="en-US" dirty="0"/>
              <a:t>; </a:t>
            </a:r>
            <a:r>
              <a:rPr lang="nl-NL" i="1" baseline="30000" dirty="0"/>
              <a:t>3</a:t>
            </a:r>
            <a:r>
              <a:rPr lang="nl-NL" i="1" dirty="0"/>
              <a:t>National Cancer Center Hospital, Tokyo, Japan</a:t>
            </a:r>
            <a:r>
              <a:rPr lang="en-US" dirty="0"/>
              <a:t>; </a:t>
            </a:r>
            <a:r>
              <a:rPr lang="nl-NL" i="1" baseline="30000" dirty="0"/>
              <a:t>4</a:t>
            </a:r>
            <a:r>
              <a:rPr lang="nl-NL" i="1" dirty="0"/>
              <a:t>The University of Texas MD Anderson Cancer Center, Houston, TX</a:t>
            </a:r>
            <a:r>
              <a:rPr lang="en-US" dirty="0"/>
              <a:t>; </a:t>
            </a:r>
            <a:r>
              <a:rPr lang="nl-NL" i="1" baseline="30000" dirty="0"/>
              <a:t>5</a:t>
            </a:r>
            <a:r>
              <a:rPr lang="nl-NL" i="1" dirty="0"/>
              <a:t>Fudan University Shanghai Cancer Center, Shanghai, China</a:t>
            </a:r>
            <a:r>
              <a:rPr lang="en-US" dirty="0"/>
              <a:t>; </a:t>
            </a:r>
            <a:r>
              <a:rPr lang="nl-NL" i="1" baseline="30000" dirty="0"/>
              <a:t>6</a:t>
            </a:r>
            <a:r>
              <a:rPr lang="nl-NL" i="1" dirty="0"/>
              <a:t>Beijing Cancer Hospital, Beijing, China</a:t>
            </a:r>
            <a:r>
              <a:rPr lang="en-US" dirty="0"/>
              <a:t>; </a:t>
            </a:r>
            <a:r>
              <a:rPr lang="nl-NL" i="1" baseline="30000" dirty="0"/>
              <a:t>7</a:t>
            </a:r>
            <a:r>
              <a:rPr lang="nl-NL" i="1" dirty="0"/>
              <a:t>Tianjin Medical University Cancer Institute and Hospital, Tianjin, China</a:t>
            </a:r>
            <a:r>
              <a:rPr lang="en-US" dirty="0"/>
              <a:t>; </a:t>
            </a:r>
            <a:r>
              <a:rPr lang="nl-NL" i="1" baseline="30000" dirty="0"/>
              <a:t>8</a:t>
            </a:r>
            <a:r>
              <a:rPr lang="nl-NL" i="1" dirty="0"/>
              <a:t>UZ Gent, Gent, Belgium</a:t>
            </a:r>
            <a:r>
              <a:rPr lang="en-US" dirty="0"/>
              <a:t>; </a:t>
            </a:r>
            <a:r>
              <a:rPr lang="nl-NL" i="1" baseline="30000" dirty="0"/>
              <a:t>9</a:t>
            </a:r>
            <a:r>
              <a:rPr lang="nl-NL" i="1" dirty="0"/>
              <a:t>INCA Instituto Nacional De Câncer, Rio de Janeiro, Brazil</a:t>
            </a:r>
            <a:r>
              <a:rPr lang="en-US" dirty="0"/>
              <a:t>; </a:t>
            </a:r>
            <a:r>
              <a:rPr lang="nl-NL" i="1" baseline="30000" dirty="0"/>
              <a:t>10</a:t>
            </a:r>
            <a:r>
              <a:rPr lang="nl-NL" i="1" dirty="0"/>
              <a:t>Mayo Clinic, Rochester, MN</a:t>
            </a:r>
            <a:r>
              <a:rPr lang="en-US" dirty="0"/>
              <a:t>; </a:t>
            </a:r>
            <a:r>
              <a:rPr lang="nl-NL" i="1" baseline="30000" dirty="0"/>
              <a:t>11</a:t>
            </a:r>
            <a:r>
              <a:rPr lang="nl-NL" i="1" dirty="0"/>
              <a:t>Istituto Nazionale Per Lo Studio E La Cura Dei Tumori Fondazione Giovanni Pascale, Napoli, Italy</a:t>
            </a:r>
            <a:r>
              <a:rPr lang="en-US" dirty="0"/>
              <a:t>; </a:t>
            </a:r>
            <a:r>
              <a:rPr lang="nl-NL" i="1" baseline="30000" dirty="0"/>
              <a:t>12</a:t>
            </a:r>
            <a:r>
              <a:rPr lang="nl-NL" i="1" dirty="0"/>
              <a:t>Azienda Ospedaliero-Universitaria di Parma, Parma, Italy</a:t>
            </a:r>
            <a:r>
              <a:rPr lang="en-US" dirty="0"/>
              <a:t>; </a:t>
            </a:r>
            <a:r>
              <a:rPr lang="nl-NL" i="1" baseline="30000" dirty="0"/>
              <a:t>13</a:t>
            </a:r>
            <a:r>
              <a:rPr lang="nl-NL" i="1" dirty="0"/>
              <a:t>Hospital de Clinicas de Porto Alegre, Porto Alegre, Brazil</a:t>
            </a:r>
            <a:r>
              <a:rPr lang="en-US" dirty="0"/>
              <a:t>; </a:t>
            </a:r>
            <a:br>
              <a:rPr lang="en-US" dirty="0"/>
            </a:br>
            <a:r>
              <a:rPr lang="nl-NL" i="1" baseline="30000" dirty="0"/>
              <a:t>14</a:t>
            </a:r>
            <a:r>
              <a:rPr lang="nl-NL" dirty="0"/>
              <a:t> </a:t>
            </a:r>
            <a:r>
              <a:rPr lang="nl-NL" i="1" dirty="0"/>
              <a:t>Division of Hematology, Hospital A Beneficência Portuguesa, São Paulo, Brazil; </a:t>
            </a:r>
            <a:r>
              <a:rPr lang="nl-NL" i="1" baseline="30000" dirty="0"/>
              <a:t>15</a:t>
            </a:r>
            <a:r>
              <a:rPr lang="nl-NL" i="1" dirty="0"/>
              <a:t>SCRI Tennessee Oncology Nashville, Nashville, TN</a:t>
            </a:r>
            <a:r>
              <a:rPr lang="en-US" i="1" dirty="0"/>
              <a:t>; </a:t>
            </a:r>
            <a:r>
              <a:rPr lang="nl-NL" i="1" baseline="30000" dirty="0"/>
              <a:t>16</a:t>
            </a:r>
            <a:r>
              <a:rPr lang="nl-NL" i="1" dirty="0"/>
              <a:t>Instituto Português de Oncologia Do Porto Francisco Gentil Epe, Porto, Portugal</a:t>
            </a:r>
            <a:r>
              <a:rPr lang="en-US" dirty="0"/>
              <a:t>;</a:t>
            </a:r>
            <a:r>
              <a:rPr lang="nl-NL" i="1" dirty="0"/>
              <a:t> </a:t>
            </a:r>
            <a:r>
              <a:rPr lang="nl-NL" i="1" baseline="30000" dirty="0"/>
              <a:t>17</a:t>
            </a:r>
            <a:r>
              <a:rPr lang="nl-NL" i="1" dirty="0"/>
              <a:t>Celgene Corporation, Summit, NJ; </a:t>
            </a:r>
            <a:r>
              <a:rPr lang="nl-NL" i="1" baseline="30000" dirty="0"/>
              <a:t>18</a:t>
            </a:r>
            <a:r>
              <a:rPr lang="nl-NL" i="1" dirty="0"/>
              <a:t>Celgene Corporation, Boudry, Switzerland; </a:t>
            </a:r>
            <a:r>
              <a:rPr lang="nl-NL" i="1" baseline="30000" dirty="0"/>
              <a:t>19</a:t>
            </a:r>
            <a:r>
              <a:rPr lang="nl-NL" i="1" dirty="0"/>
              <a:t>Centre for Haemato-Oncology, Barts Cancer Institute, London, United Kingdom</a:t>
            </a:r>
            <a:endParaRPr lang="en-US" dirty="0"/>
          </a:p>
        </p:txBody>
      </p:sp>
    </p:spTree>
    <p:extLst>
      <p:ext uri="{BB962C8B-B14F-4D97-AF65-F5344CB8AC3E}">
        <p14:creationId xmlns:p14="http://schemas.microsoft.com/office/powerpoint/2010/main" val="171948096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1E3D-03B7-5542-8D73-992F9F096D34}"/>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5DABC88A-5770-E941-804E-88684FE217F1}"/>
              </a:ext>
            </a:extLst>
          </p:cNvPr>
          <p:cNvSpPr>
            <a:spLocks noGrp="1"/>
          </p:cNvSpPr>
          <p:nvPr>
            <p:ph idx="1"/>
          </p:nvPr>
        </p:nvSpPr>
        <p:spPr>
          <a:xfrm>
            <a:off x="566738" y="1047751"/>
            <a:ext cx="8360285" cy="3564291"/>
          </a:xfrm>
        </p:spPr>
        <p:txBody>
          <a:bodyPr>
            <a:normAutofit fontScale="85000" lnSpcReduction="10000"/>
          </a:bodyPr>
          <a:lstStyle/>
          <a:p>
            <a:pPr marL="0" indent="0">
              <a:buNone/>
            </a:pPr>
            <a:r>
              <a:rPr lang="en-US" b="1" dirty="0">
                <a:solidFill>
                  <a:schemeClr val="accent4">
                    <a:lumMod val="75000"/>
                  </a:schemeClr>
                </a:solidFill>
              </a:rPr>
              <a:t>John P. Leonard, MD</a:t>
            </a:r>
          </a:p>
          <a:p>
            <a:pPr marL="0" indent="0">
              <a:buNone/>
            </a:pPr>
            <a:r>
              <a:rPr lang="en-US" b="1" dirty="0"/>
              <a:t>Consulting Fees: </a:t>
            </a:r>
            <a:r>
              <a:rPr lang="en-US" dirty="0"/>
              <a:t>ADC Therapeutics, AstraZeneca, Bayer, Bristol-Myers Squibb Company, </a:t>
            </a:r>
            <a:r>
              <a:rPr lang="en-US" dirty="0" err="1"/>
              <a:t>Epizyme</a:t>
            </a:r>
            <a:r>
              <a:rPr lang="en-US" dirty="0"/>
              <a:t>, Kite, a Gilead Company, MEI Pharma, </a:t>
            </a:r>
            <a:r>
              <a:rPr lang="en-US" dirty="0" err="1"/>
              <a:t>Miltenyi</a:t>
            </a:r>
            <a:r>
              <a:rPr lang="en-US" dirty="0"/>
              <a:t> </a:t>
            </a:r>
            <a:r>
              <a:rPr lang="en-US" dirty="0" err="1"/>
              <a:t>Biotec</a:t>
            </a:r>
            <a:r>
              <a:rPr lang="en-US" dirty="0"/>
              <a:t>, Regeneron, Roche/Genentech, </a:t>
            </a:r>
            <a:r>
              <a:rPr lang="en-US" dirty="0" err="1"/>
              <a:t>Sutro</a:t>
            </a:r>
            <a:r>
              <a:rPr lang="en-US" dirty="0"/>
              <a:t> Biopharma </a:t>
            </a:r>
            <a:endParaRPr lang="en-US" b="1" dirty="0"/>
          </a:p>
          <a:p>
            <a:pPr marL="0" lvl="0" indent="0">
              <a:buClr>
                <a:srgbClr val="9D1C54"/>
              </a:buClr>
              <a:buNone/>
            </a:pPr>
            <a:endParaRPr lang="en-US" b="1" dirty="0">
              <a:solidFill>
                <a:srgbClr val="9D1C54"/>
              </a:solidFill>
            </a:endParaRPr>
          </a:p>
          <a:p>
            <a:pPr marL="0" lvl="0" indent="0">
              <a:buClr>
                <a:srgbClr val="9D1C54"/>
              </a:buClr>
              <a:buNone/>
            </a:pPr>
            <a:r>
              <a:rPr lang="en-US" b="1" dirty="0">
                <a:solidFill>
                  <a:schemeClr val="accent4">
                    <a:lumMod val="75000"/>
                  </a:schemeClr>
                </a:solidFill>
              </a:rPr>
              <a:t>Leo I. Gordon, MD</a:t>
            </a:r>
          </a:p>
          <a:p>
            <a:pPr marL="0" indent="0">
              <a:buNone/>
            </a:pPr>
            <a:r>
              <a:rPr lang="en-US" b="1" dirty="0"/>
              <a:t>Consulting Fees: </a:t>
            </a:r>
            <a:r>
              <a:rPr lang="en-US" dirty="0"/>
              <a:t>AstraZeneca, Bristol-Myers Squibb Company, Kite, a Gilead Company, Nordic </a:t>
            </a:r>
            <a:r>
              <a:rPr lang="en-US" dirty="0" err="1"/>
              <a:t>Nanovector</a:t>
            </a:r>
            <a:r>
              <a:rPr lang="en-US" dirty="0"/>
              <a:t>, Novartis</a:t>
            </a:r>
          </a:p>
          <a:p>
            <a:pPr marL="0" indent="0">
              <a:buNone/>
            </a:pPr>
            <a:r>
              <a:rPr lang="en-US" b="1" dirty="0"/>
              <a:t>Patent: </a:t>
            </a:r>
            <a:r>
              <a:rPr lang="en-US" dirty="0"/>
              <a:t>Gold nanoparticles for lymphoma</a:t>
            </a:r>
          </a:p>
          <a:p>
            <a:pPr marL="0" indent="0">
              <a:buNone/>
            </a:pPr>
            <a:endParaRPr lang="en-US" dirty="0"/>
          </a:p>
          <a:p>
            <a:pPr marL="0" lvl="0" indent="0">
              <a:buClr>
                <a:srgbClr val="9D1C54"/>
              </a:buClr>
              <a:buNone/>
            </a:pPr>
            <a:r>
              <a:rPr lang="en-US" b="1" dirty="0">
                <a:solidFill>
                  <a:schemeClr val="accent4">
                    <a:lumMod val="75000"/>
                  </a:schemeClr>
                </a:solidFill>
              </a:rPr>
              <a:t>Planning Committee</a:t>
            </a:r>
          </a:p>
          <a:p>
            <a:pPr marL="0" indent="0">
              <a:buClr>
                <a:srgbClr val="9D1C54"/>
              </a:buClr>
              <a:buNone/>
            </a:pPr>
            <a:r>
              <a:rPr lang="en-US" dirty="0"/>
              <a:t>The following planning committee members have nothing to disclose:</a:t>
            </a:r>
            <a:br>
              <a:rPr lang="en-US" dirty="0"/>
            </a:br>
            <a:r>
              <a:rPr lang="en-US" b="1" dirty="0"/>
              <a:t>UNMC: </a:t>
            </a:r>
            <a:r>
              <a:rPr lang="en-US" dirty="0"/>
              <a:t>Brenda Ram, CMP, CHCP</a:t>
            </a:r>
          </a:p>
          <a:p>
            <a:pPr marL="0" indent="0">
              <a:buClr>
                <a:srgbClr val="9D1C54"/>
              </a:buClr>
              <a:buNone/>
            </a:pPr>
            <a:r>
              <a:rPr lang="en-US" b="1" dirty="0"/>
              <a:t>Bio Ascend: </a:t>
            </a:r>
            <a:r>
              <a:rPr lang="en-US" dirty="0"/>
              <a:t>Patti Bunyasaranand, MS; Dru Dace, PhD; Kraig </a:t>
            </a:r>
            <a:r>
              <a:rPr lang="en-US" dirty="0" err="1"/>
              <a:t>Steubing</a:t>
            </a:r>
            <a:endParaRPr lang="en-US" dirty="0"/>
          </a:p>
        </p:txBody>
      </p:sp>
      <p:sp>
        <p:nvSpPr>
          <p:cNvPr id="4" name="Slide Number Placeholder 3">
            <a:extLst>
              <a:ext uri="{FF2B5EF4-FFF2-40B4-BE49-F238E27FC236}">
                <a16:creationId xmlns:a16="http://schemas.microsoft.com/office/drawing/2014/main" id="{8A89A40A-D230-C046-8F62-1C4289E772C1}"/>
              </a:ext>
            </a:extLst>
          </p:cNvPr>
          <p:cNvSpPr>
            <a:spLocks noGrp="1"/>
          </p:cNvSpPr>
          <p:nvPr>
            <p:ph type="sldNum" sz="quarter" idx="4"/>
          </p:nvPr>
        </p:nvSpPr>
        <p:spPr>
          <a:xfrm>
            <a:off x="36724" y="49730"/>
            <a:ext cx="530015" cy="217953"/>
          </a:xfrm>
          <a:prstGeom prst="rect">
            <a:avLst/>
          </a:prstGeom>
        </p:spPr>
        <p:txBody>
          <a:bodyPr vert="horz" lIns="91440" tIns="45720" rIns="91440" bIns="45720" rtlCol="0" anchor="ctr"/>
          <a:lstStyle>
            <a:defPPr>
              <a:defRPr lang="en-GB"/>
            </a:defPPr>
            <a:lvl1pPr algn="ctr" rtl="0" fontAlgn="base">
              <a:spcBef>
                <a:spcPct val="0"/>
              </a:spcBef>
              <a:spcAft>
                <a:spcPct val="0"/>
              </a:spcAft>
              <a:defRPr sz="1050" kern="1200">
                <a:solidFill>
                  <a:schemeClr val="accent3"/>
                </a:solidFill>
                <a:latin typeface="Calibri"/>
                <a:ea typeface="+mn-ea"/>
                <a:cs typeface="Calibri"/>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lang="en-US" smtClean="0"/>
              <a:pPr/>
              <a:t>7</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23281262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255123" y="3700968"/>
            <a:ext cx="5707177" cy="826428"/>
          </a:xfrm>
        </p:spPr>
        <p:txBody>
          <a:bodyPr>
            <a:normAutofit/>
          </a:bodyPr>
          <a:lstStyle/>
          <a:p>
            <a:pPr>
              <a:lnSpc>
                <a:spcPct val="120000"/>
              </a:lnSpc>
              <a:spcBef>
                <a:spcPts val="225"/>
              </a:spcBef>
            </a:pPr>
            <a:r>
              <a:rPr lang="en-US" sz="1798" b="1" dirty="0"/>
              <a:t>Primary endpoint: PFS by IRC (2007 IWG criteria w/o PET)</a:t>
            </a:r>
          </a:p>
          <a:p>
            <a:pPr marL="0" indent="0">
              <a:lnSpc>
                <a:spcPct val="120000"/>
              </a:lnSpc>
              <a:buNone/>
            </a:pPr>
            <a:endParaRPr lang="en-US" dirty="0"/>
          </a:p>
        </p:txBody>
      </p:sp>
      <p:sp>
        <p:nvSpPr>
          <p:cNvPr id="8" name="Rectangle 7"/>
          <p:cNvSpPr/>
          <p:nvPr/>
        </p:nvSpPr>
        <p:spPr>
          <a:xfrm>
            <a:off x="1881175" y="4733892"/>
            <a:ext cx="8964250" cy="299804"/>
          </a:xfrm>
          <a:prstGeom prst="rect">
            <a:avLst/>
          </a:prstGeom>
        </p:spPr>
        <p:txBody>
          <a:bodyPr wrap="square" anchor="b" anchorCtr="0">
            <a:spAutoFit/>
          </a:bodyPr>
          <a:lstStyle/>
          <a:p>
            <a:pPr defTabSz="685183" eaLnBrk="0" hangingPunct="0"/>
            <a:r>
              <a:rPr lang="en-US" altLang="en-US" sz="674" dirty="0">
                <a:solidFill>
                  <a:schemeClr val="bg2"/>
                </a:solidFill>
                <a:latin typeface="Arial" panose="020B0604020202020204" pitchFamily="34" charset="0"/>
                <a:ea typeface="Times New Roman" panose="02020603050405020304" pitchFamily="18" charset="0"/>
                <a:cs typeface="Arial" panose="020B0604020202020204" pitchFamily="34" charset="0"/>
              </a:rPr>
              <a:t>NCT01938001</a:t>
            </a:r>
          </a:p>
          <a:p>
            <a:pPr defTabSz="685183" eaLnBrk="0" hangingPunct="0"/>
            <a:r>
              <a:rPr lang="en-US" altLang="en-US" sz="674" dirty="0">
                <a:solidFill>
                  <a:schemeClr val="bg2"/>
                </a:solidFill>
                <a:latin typeface="Arial" panose="020B0604020202020204" pitchFamily="34" charset="0"/>
                <a:cs typeface="Arial" panose="020B0604020202020204" pitchFamily="34" charset="0"/>
              </a:rPr>
              <a:t>1. Crawford et al. </a:t>
            </a:r>
            <a:r>
              <a:rPr lang="en-US" altLang="en-US" sz="674" i="1" dirty="0">
                <a:solidFill>
                  <a:schemeClr val="bg2"/>
                </a:solidFill>
                <a:latin typeface="Arial" panose="020B0604020202020204" pitchFamily="34" charset="0"/>
                <a:cs typeface="Arial" panose="020B0604020202020204" pitchFamily="34" charset="0"/>
              </a:rPr>
              <a:t>Ann Oncol. </a:t>
            </a:r>
            <a:r>
              <a:rPr lang="en-US" altLang="en-US" sz="674" dirty="0">
                <a:solidFill>
                  <a:schemeClr val="bg2"/>
                </a:solidFill>
                <a:latin typeface="Arial" panose="020B0604020202020204" pitchFamily="34" charset="0"/>
                <a:cs typeface="Arial" panose="020B0604020202020204" pitchFamily="34" charset="0"/>
              </a:rPr>
              <a:t>2010;21 Suppl 5:248-251. 2. Smith et al. </a:t>
            </a:r>
            <a:r>
              <a:rPr lang="en-US" altLang="en-US" sz="674" i="1" dirty="0">
                <a:solidFill>
                  <a:schemeClr val="bg2"/>
                </a:solidFill>
                <a:latin typeface="Arial" panose="020B0604020202020204" pitchFamily="34" charset="0"/>
                <a:cs typeface="Arial" panose="020B0604020202020204" pitchFamily="34" charset="0"/>
              </a:rPr>
              <a:t>J Clin Oncol. </a:t>
            </a:r>
            <a:r>
              <a:rPr lang="en-US" altLang="en-US" sz="674" dirty="0">
                <a:solidFill>
                  <a:schemeClr val="bg2"/>
                </a:solidFill>
                <a:latin typeface="Arial" panose="020B0604020202020204" pitchFamily="34" charset="0"/>
                <a:cs typeface="Arial" panose="020B0604020202020204" pitchFamily="34" charset="0"/>
              </a:rPr>
              <a:t>2015;33:3199-3212.</a:t>
            </a:r>
          </a:p>
        </p:txBody>
      </p:sp>
      <p:sp>
        <p:nvSpPr>
          <p:cNvPr id="11" name="Rounded Rectangle 62">
            <a:extLst>
              <a:ext uri="{FF2B5EF4-FFF2-40B4-BE49-F238E27FC236}">
                <a16:creationId xmlns:a16="http://schemas.microsoft.com/office/drawing/2014/main" id="{6F19DCA1-8381-418D-AC73-9E7FA23B51C4}"/>
              </a:ext>
            </a:extLst>
          </p:cNvPr>
          <p:cNvSpPr/>
          <p:nvPr/>
        </p:nvSpPr>
        <p:spPr>
          <a:xfrm>
            <a:off x="3577035" y="1290942"/>
            <a:ext cx="4221972" cy="705960"/>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horz" wrap="square" lIns="51387" tIns="25694" rIns="51387" bIns="25694" numCol="1" spcCol="0" rtlCol="0" fromWordArt="0" anchor="ctr" anchorCtr="0" forceAA="0" compatLnSpc="1">
            <a:prstTxWarp prst="textNoShape">
              <a:avLst/>
            </a:prstTxWarp>
            <a:noAutofit/>
          </a:bodyPr>
          <a:lstStyle/>
          <a:p>
            <a:pPr algn="ctr" defTabSz="456778">
              <a:defRPr/>
            </a:pPr>
            <a:r>
              <a:rPr lang="en-US" sz="1798" b="1" dirty="0">
                <a:solidFill>
                  <a:schemeClr val="tx1"/>
                </a:solidFill>
                <a:latin typeface="Arial" panose="020B0604020202020204" pitchFamily="34" charset="0"/>
                <a:ea typeface="Yu Mincho" panose="02020400000000000000" pitchFamily="18" charset="-128"/>
                <a:cs typeface="Arial" panose="020B0604020202020204" pitchFamily="34" charset="0"/>
              </a:rPr>
              <a:t>R-lenalidomide (R</a:t>
            </a:r>
            <a:r>
              <a:rPr lang="en-US" sz="1798" b="1" baseline="30000" dirty="0">
                <a:solidFill>
                  <a:schemeClr val="tx1"/>
                </a:solidFill>
                <a:latin typeface="Arial" panose="020B0604020202020204" pitchFamily="34" charset="0"/>
                <a:ea typeface="Yu Mincho" panose="02020400000000000000" pitchFamily="18" charset="-128"/>
                <a:cs typeface="Arial" panose="020B0604020202020204" pitchFamily="34" charset="0"/>
              </a:rPr>
              <a:t>2</a:t>
            </a:r>
            <a:r>
              <a:rPr lang="en-US" sz="1798" b="1" dirty="0">
                <a:solidFill>
                  <a:schemeClr val="tx1"/>
                </a:solidFill>
                <a:latin typeface="Arial" panose="020B0604020202020204" pitchFamily="34" charset="0"/>
                <a:ea typeface="Yu Mincho" panose="02020400000000000000" pitchFamily="18" charset="-128"/>
                <a:cs typeface="Arial" panose="020B0604020202020204" pitchFamily="34" charset="0"/>
              </a:rPr>
              <a:t>)</a:t>
            </a:r>
          </a:p>
          <a:p>
            <a:pPr defTabSz="456778">
              <a:defRPr/>
            </a:pPr>
            <a:r>
              <a:rPr lang="en-US" sz="1049" b="1" dirty="0">
                <a:solidFill>
                  <a:schemeClr val="tx1"/>
                </a:solidFill>
                <a:latin typeface="Arial" panose="020B0604020202020204" pitchFamily="34" charset="0"/>
                <a:ea typeface="Yu Mincho" panose="02020400000000000000" pitchFamily="18" charset="-128"/>
                <a:cs typeface="Arial" panose="020B0604020202020204" pitchFamily="34" charset="0"/>
              </a:rPr>
              <a:t>Rituximab: 375 mg/m</a:t>
            </a:r>
            <a:r>
              <a:rPr lang="en-US" sz="1049" b="1" baseline="30000" dirty="0">
                <a:solidFill>
                  <a:schemeClr val="tx1"/>
                </a:solidFill>
                <a:latin typeface="Arial" panose="020B0604020202020204" pitchFamily="34" charset="0"/>
                <a:ea typeface="Yu Mincho" panose="02020400000000000000" pitchFamily="18" charset="-128"/>
                <a:cs typeface="Arial" panose="020B0604020202020204" pitchFamily="34" charset="0"/>
              </a:rPr>
              <a:t>2</a:t>
            </a:r>
            <a:r>
              <a:rPr lang="en-US" sz="1049" b="1" dirty="0">
                <a:solidFill>
                  <a:schemeClr val="tx1"/>
                </a:solidFill>
                <a:latin typeface="Arial" panose="020B0604020202020204" pitchFamily="34" charset="0"/>
                <a:ea typeface="Yu Mincho" panose="02020400000000000000" pitchFamily="18" charset="-128"/>
                <a:cs typeface="Arial" panose="020B0604020202020204" pitchFamily="34" charset="0"/>
              </a:rPr>
              <a:t> d1, 8, 15, 22 of cycle 1; d1 of cycles 2-5</a:t>
            </a:r>
          </a:p>
          <a:p>
            <a:pPr defTabSz="456778">
              <a:defRPr/>
            </a:pPr>
            <a:r>
              <a:rPr lang="en-US" sz="1049" b="1" dirty="0">
                <a:solidFill>
                  <a:schemeClr val="tx1"/>
                </a:solidFill>
                <a:latin typeface="Arial" panose="020B0604020202020204" pitchFamily="34" charset="0"/>
                <a:ea typeface="Yu Mincho" panose="02020400000000000000" pitchFamily="18" charset="-128"/>
                <a:cs typeface="Arial" panose="020B0604020202020204" pitchFamily="34" charset="0"/>
              </a:rPr>
              <a:t>Lenalidomide: 20 mg/d*, d1-21/28 (12 cycles)</a:t>
            </a:r>
          </a:p>
        </p:txBody>
      </p:sp>
      <p:sp>
        <p:nvSpPr>
          <p:cNvPr id="12" name="Rounded Rectangle 65">
            <a:extLst>
              <a:ext uri="{FF2B5EF4-FFF2-40B4-BE49-F238E27FC236}">
                <a16:creationId xmlns:a16="http://schemas.microsoft.com/office/drawing/2014/main" id="{7614A077-B038-403A-8D39-FD5254CC8DE9}"/>
              </a:ext>
            </a:extLst>
          </p:cNvPr>
          <p:cNvSpPr/>
          <p:nvPr/>
        </p:nvSpPr>
        <p:spPr>
          <a:xfrm>
            <a:off x="3577035" y="2300039"/>
            <a:ext cx="4221972" cy="705960"/>
          </a:xfrm>
          <a:prstGeom prst="roundRect">
            <a:avLst/>
          </a:prstGeom>
          <a:ln/>
        </p:spPr>
        <p:style>
          <a:lnRef idx="1">
            <a:schemeClr val="dk1"/>
          </a:lnRef>
          <a:fillRef idx="3">
            <a:schemeClr val="dk1"/>
          </a:fillRef>
          <a:effectRef idx="2">
            <a:schemeClr val="dk1"/>
          </a:effectRef>
          <a:fontRef idx="minor">
            <a:schemeClr val="lt1"/>
          </a:fontRef>
        </p:style>
        <p:txBody>
          <a:bodyPr rot="0" spcFirstLastPara="0" vert="horz" wrap="square" lIns="51387" tIns="25694" rIns="51387" bIns="25694" numCol="1" spcCol="0" rtlCol="0" fromWordArt="0" anchor="ctr" anchorCtr="0" forceAA="0" compatLnSpc="1">
            <a:prstTxWarp prst="textNoShape">
              <a:avLst/>
            </a:prstTxWarp>
            <a:noAutofit/>
          </a:bodyPr>
          <a:lstStyle/>
          <a:p>
            <a:pPr algn="ctr" defTabSz="456778">
              <a:defRPr/>
            </a:pPr>
            <a:r>
              <a:rPr lang="en-US" sz="1798" b="1" dirty="0">
                <a:solidFill>
                  <a:srgbClr val="FFFFFF"/>
                </a:solidFill>
                <a:latin typeface="Arial" panose="020B0604020202020204" pitchFamily="34" charset="0"/>
                <a:ea typeface="Yu Mincho" panose="02020400000000000000" pitchFamily="18" charset="-128"/>
                <a:cs typeface="Arial" panose="020B0604020202020204" pitchFamily="34" charset="0"/>
              </a:rPr>
              <a:t>R-placebo</a:t>
            </a:r>
          </a:p>
          <a:p>
            <a:pPr defTabSz="456778">
              <a:defRPr/>
            </a:pPr>
            <a:r>
              <a:rPr lang="en-US" sz="1049" b="1" dirty="0">
                <a:solidFill>
                  <a:srgbClr val="FFFFFF"/>
                </a:solidFill>
                <a:latin typeface="Arial" panose="020B0604020202020204" pitchFamily="34" charset="0"/>
                <a:ea typeface="Yu Mincho" panose="02020400000000000000" pitchFamily="18" charset="-128"/>
                <a:cs typeface="Arial" panose="020B0604020202020204" pitchFamily="34" charset="0"/>
              </a:rPr>
              <a:t>Rituximab: 375 mg/m</a:t>
            </a:r>
            <a:r>
              <a:rPr lang="en-US" sz="1049" b="1" baseline="30000" dirty="0">
                <a:solidFill>
                  <a:srgbClr val="FFFFFF"/>
                </a:solidFill>
                <a:latin typeface="Arial" panose="020B0604020202020204" pitchFamily="34" charset="0"/>
                <a:ea typeface="Yu Mincho" panose="02020400000000000000" pitchFamily="18" charset="-128"/>
                <a:cs typeface="Arial" panose="020B0604020202020204" pitchFamily="34" charset="0"/>
              </a:rPr>
              <a:t>2</a:t>
            </a:r>
            <a:r>
              <a:rPr lang="en-US" sz="1049" b="1" dirty="0">
                <a:solidFill>
                  <a:srgbClr val="FFFFFF"/>
                </a:solidFill>
                <a:latin typeface="Arial" panose="020B0604020202020204" pitchFamily="34" charset="0"/>
                <a:ea typeface="Yu Mincho" panose="02020400000000000000" pitchFamily="18" charset="-128"/>
                <a:cs typeface="Arial" panose="020B0604020202020204" pitchFamily="34" charset="0"/>
              </a:rPr>
              <a:t> d1, 8, 15, 22 of cycle 1; d1 of cycles 2-5</a:t>
            </a:r>
          </a:p>
          <a:p>
            <a:pPr defTabSz="456778">
              <a:defRPr/>
            </a:pPr>
            <a:r>
              <a:rPr lang="en-US" sz="1049" b="1" dirty="0">
                <a:solidFill>
                  <a:srgbClr val="FFFFFF"/>
                </a:solidFill>
                <a:latin typeface="Arial" panose="020B0604020202020204" pitchFamily="34" charset="0"/>
                <a:ea typeface="Yu Mincho" panose="02020400000000000000" pitchFamily="18" charset="-128"/>
                <a:cs typeface="Arial" panose="020B0604020202020204" pitchFamily="34" charset="0"/>
              </a:rPr>
              <a:t>Placebo: matched capsules (12 cycles)</a:t>
            </a:r>
          </a:p>
          <a:p>
            <a:pPr algn="ctr" defTabSz="456778">
              <a:defRPr/>
            </a:pPr>
            <a:endParaRPr lang="en-US" sz="749" b="1" dirty="0">
              <a:solidFill>
                <a:srgbClr val="FFFFFF"/>
              </a:solidFill>
              <a:latin typeface="Arial" panose="020B0604020202020204" pitchFamily="34" charset="0"/>
              <a:ea typeface="Yu Mincho" panose="02020400000000000000" pitchFamily="18" charset="-128"/>
              <a:cs typeface="Arial" panose="020B0604020202020204" pitchFamily="34" charset="0"/>
            </a:endParaRPr>
          </a:p>
        </p:txBody>
      </p:sp>
      <p:sp>
        <p:nvSpPr>
          <p:cNvPr id="13" name="Rectangle 12">
            <a:extLst>
              <a:ext uri="{FF2B5EF4-FFF2-40B4-BE49-F238E27FC236}">
                <a16:creationId xmlns:a16="http://schemas.microsoft.com/office/drawing/2014/main" id="{AEDECFE5-784F-44DB-A695-D88556310152}"/>
              </a:ext>
            </a:extLst>
          </p:cNvPr>
          <p:cNvSpPr/>
          <p:nvPr/>
        </p:nvSpPr>
        <p:spPr>
          <a:xfrm>
            <a:off x="355394" y="2531957"/>
            <a:ext cx="2689863" cy="213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55" tIns="45678" rIns="91355" bIns="45678" numCol="1" spcCol="0" rtlCol="0" fromWordArt="0" anchor="ctr" anchorCtr="0" forceAA="0" compatLnSpc="1">
            <a:prstTxWarp prst="textNoShape">
              <a:avLst/>
            </a:prstTxWarp>
            <a:noAutofit/>
          </a:bodyPr>
          <a:lstStyle/>
          <a:p>
            <a:pPr defTabSz="456778">
              <a:defRPr/>
            </a:pPr>
            <a:r>
              <a:rPr lang="en-US" sz="1049" b="1" dirty="0">
                <a:solidFill>
                  <a:srgbClr val="4C4C4C"/>
                </a:solidFill>
                <a:latin typeface="Arial" panose="020B0604020202020204" pitchFamily="34" charset="0"/>
                <a:ea typeface="Yu Mincho" panose="02020400000000000000" pitchFamily="18" charset="-128"/>
                <a:cs typeface="Arial" panose="020B0604020202020204" pitchFamily="34" charset="0"/>
              </a:rPr>
              <a:t>Stratification</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Prior rituximab (yes vs no)</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Time since last therapy (≤ 2 vs &gt; 2 y)</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Histology (FL vs MZL)</a:t>
            </a:r>
          </a:p>
          <a:p>
            <a:pPr defTabSz="456778">
              <a:defRPr/>
            </a:pPr>
            <a:endPar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endParaRPr>
          </a:p>
          <a:p>
            <a:pPr defTabSz="456778">
              <a:defRPr/>
            </a:pPr>
            <a:r>
              <a:rPr lang="en-US" sz="1049" b="1" dirty="0">
                <a:solidFill>
                  <a:srgbClr val="4C4C4C"/>
                </a:solidFill>
                <a:latin typeface="Arial" panose="020B0604020202020204" pitchFamily="34" charset="0"/>
                <a:ea typeface="Yu Mincho" panose="02020400000000000000" pitchFamily="18" charset="-128"/>
                <a:cs typeface="Arial" panose="020B0604020202020204" pitchFamily="34" charset="0"/>
              </a:rPr>
              <a:t>Key eligibility criteria</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MZL or FL (grades 1-3a) in need of treatment</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 1 prior chemotherapy, immunotherapy or chemoimmunotherapy</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Not rituximab refractory</a:t>
            </a:r>
          </a:p>
        </p:txBody>
      </p:sp>
      <p:cxnSp>
        <p:nvCxnSpPr>
          <p:cNvPr id="14" name="Elbow Connector 69">
            <a:extLst>
              <a:ext uri="{FF2B5EF4-FFF2-40B4-BE49-F238E27FC236}">
                <a16:creationId xmlns:a16="http://schemas.microsoft.com/office/drawing/2014/main" id="{FF14C689-1095-4E91-AE58-941354231B9F}"/>
              </a:ext>
            </a:extLst>
          </p:cNvPr>
          <p:cNvCxnSpPr>
            <a:cxnSpLocks/>
            <a:stCxn id="19" idx="3"/>
            <a:endCxn id="11" idx="1"/>
          </p:cNvCxnSpPr>
          <p:nvPr/>
        </p:nvCxnSpPr>
        <p:spPr>
          <a:xfrm flipV="1">
            <a:off x="2513482" y="1643923"/>
            <a:ext cx="1063554" cy="31689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70">
            <a:extLst>
              <a:ext uri="{FF2B5EF4-FFF2-40B4-BE49-F238E27FC236}">
                <a16:creationId xmlns:a16="http://schemas.microsoft.com/office/drawing/2014/main" id="{0D2FAE01-EC6C-4340-87F0-B6F810DDBCD5}"/>
              </a:ext>
            </a:extLst>
          </p:cNvPr>
          <p:cNvCxnSpPr>
            <a:cxnSpLocks/>
            <a:stCxn id="19" idx="3"/>
            <a:endCxn id="12" idx="1"/>
          </p:cNvCxnSpPr>
          <p:nvPr/>
        </p:nvCxnSpPr>
        <p:spPr>
          <a:xfrm>
            <a:off x="2513482" y="1960820"/>
            <a:ext cx="1063554" cy="692199"/>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2">
            <a:extLst>
              <a:ext uri="{FF2B5EF4-FFF2-40B4-BE49-F238E27FC236}">
                <a16:creationId xmlns:a16="http://schemas.microsoft.com/office/drawing/2014/main" id="{C0F93EE6-0708-4611-84DA-0C3D2DE46DC0}"/>
              </a:ext>
            </a:extLst>
          </p:cNvPr>
          <p:cNvSpPr txBox="1"/>
          <p:nvPr/>
        </p:nvSpPr>
        <p:spPr>
          <a:xfrm>
            <a:off x="3458541" y="732638"/>
            <a:ext cx="4492584" cy="322866"/>
          </a:xfrm>
          <a:prstGeom prst="rect">
            <a:avLst/>
          </a:prstGeom>
          <a:noFill/>
        </p:spPr>
        <p:txBody>
          <a:bodyPr wrap="none" rtlCol="0">
            <a:spAutoFit/>
          </a:bodyPr>
          <a:lstStyle/>
          <a:p>
            <a:pPr algn="ctr" defTabSz="456778">
              <a:defRPr/>
            </a:pPr>
            <a:r>
              <a:rPr lang="en-US" sz="1499" b="1" dirty="0">
                <a:solidFill>
                  <a:srgbClr val="4C4C4C"/>
                </a:solidFill>
                <a:latin typeface="Arial" panose="020B0604020202020204" pitchFamily="34" charset="0"/>
                <a:ea typeface="Yu Mincho" panose="02020400000000000000" pitchFamily="18" charset="-128"/>
                <a:cs typeface="Arial" panose="020B0604020202020204" pitchFamily="34" charset="0"/>
              </a:rPr>
              <a:t>≤ 12 cycles or until PD, relapse, or intolerability</a:t>
            </a:r>
          </a:p>
        </p:txBody>
      </p:sp>
      <p:sp>
        <p:nvSpPr>
          <p:cNvPr id="17" name="Left Brace 16">
            <a:extLst>
              <a:ext uri="{FF2B5EF4-FFF2-40B4-BE49-F238E27FC236}">
                <a16:creationId xmlns:a16="http://schemas.microsoft.com/office/drawing/2014/main" id="{11961E77-3E64-479F-B7EA-5994FF8564FC}"/>
              </a:ext>
            </a:extLst>
          </p:cNvPr>
          <p:cNvSpPr/>
          <p:nvPr/>
        </p:nvSpPr>
        <p:spPr>
          <a:xfrm rot="5400000">
            <a:off x="5613396" y="-968552"/>
            <a:ext cx="178050" cy="419317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355" tIns="45678" rIns="91355" bIns="45678" numCol="1" spcCol="0" rtlCol="0" fromWordArt="0" anchor="ctr" anchorCtr="0" forceAA="0" compatLnSpc="1">
            <a:prstTxWarp prst="textNoShape">
              <a:avLst/>
            </a:prstTxWarp>
            <a:noAutofit/>
          </a:bodyPr>
          <a:lstStyle/>
          <a:p>
            <a:pPr defTabSz="456778">
              <a:defRPr/>
            </a:pPr>
            <a:endParaRPr lang="en-US" sz="2098" dirty="0">
              <a:solidFill>
                <a:srgbClr val="4C4C4C"/>
              </a:solidFill>
              <a:latin typeface="Arial" panose="020B0604020202020204" pitchFamily="34" charset="0"/>
              <a:cs typeface="Arial" panose="020B0604020202020204" pitchFamily="34" charset="0"/>
            </a:endParaRPr>
          </a:p>
        </p:txBody>
      </p:sp>
      <p:sp>
        <p:nvSpPr>
          <p:cNvPr id="18" name="TextBox 15">
            <a:extLst>
              <a:ext uri="{FF2B5EF4-FFF2-40B4-BE49-F238E27FC236}">
                <a16:creationId xmlns:a16="http://schemas.microsoft.com/office/drawing/2014/main" id="{2C7BBF7B-6003-4772-9610-1AEAC6EB853F}"/>
              </a:ext>
            </a:extLst>
          </p:cNvPr>
          <p:cNvSpPr txBox="1"/>
          <p:nvPr/>
        </p:nvSpPr>
        <p:spPr>
          <a:xfrm>
            <a:off x="2582963" y="1996902"/>
            <a:ext cx="379881" cy="253681"/>
          </a:xfrm>
          <a:prstGeom prst="rect">
            <a:avLst/>
          </a:prstGeom>
          <a:noFill/>
        </p:spPr>
        <p:txBody>
          <a:bodyPr wrap="none" rtlCol="0">
            <a:spAutoFit/>
          </a:bodyPr>
          <a:lstStyle/>
          <a:p>
            <a:pPr algn="ctr" defTabSz="456778">
              <a:defRPr/>
            </a:pPr>
            <a:r>
              <a:rPr lang="en-US" sz="1049" b="1" dirty="0">
                <a:solidFill>
                  <a:srgbClr val="4C4C4C"/>
                </a:solidFill>
                <a:latin typeface="Arial" panose="020B0604020202020204" pitchFamily="34" charset="0"/>
                <a:ea typeface="Yu Mincho" panose="02020400000000000000" pitchFamily="18" charset="-128"/>
                <a:cs typeface="Arial" panose="020B0604020202020204" pitchFamily="34" charset="0"/>
              </a:rPr>
              <a:t>1:1</a:t>
            </a:r>
            <a:endParaRPr lang="en-US" sz="1798" b="1" dirty="0">
              <a:solidFill>
                <a:srgbClr val="4C4C4C"/>
              </a:solidFill>
              <a:latin typeface="Arial" panose="020B0604020202020204" pitchFamily="34" charset="0"/>
              <a:ea typeface="Yu Mincho" panose="02020400000000000000" pitchFamily="18" charset="-128"/>
              <a:cs typeface="Arial" panose="020B0604020202020204" pitchFamily="34" charset="0"/>
            </a:endParaRPr>
          </a:p>
        </p:txBody>
      </p:sp>
      <p:sp>
        <p:nvSpPr>
          <p:cNvPr id="19" name="Rounded Rectangle 61">
            <a:extLst>
              <a:ext uri="{FF2B5EF4-FFF2-40B4-BE49-F238E27FC236}">
                <a16:creationId xmlns:a16="http://schemas.microsoft.com/office/drawing/2014/main" id="{891C1E32-4AC5-448B-B98B-75B408E369C4}"/>
              </a:ext>
            </a:extLst>
          </p:cNvPr>
          <p:cNvSpPr/>
          <p:nvPr/>
        </p:nvSpPr>
        <p:spPr>
          <a:xfrm>
            <a:off x="609515" y="1414246"/>
            <a:ext cx="1903968" cy="1093149"/>
          </a:xfrm>
          <a:prstGeom prst="roundRect">
            <a:avLst>
              <a:gd name="adj" fmla="val 4419"/>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71" tIns="18271" rIns="18271" bIns="18271" numCol="1" spcCol="0" rtlCol="0" fromWordArt="0" anchor="ctr" anchorCtr="0" forceAA="0" compatLnSpc="1">
            <a:prstTxWarp prst="textNoShape">
              <a:avLst/>
            </a:prstTxWarp>
            <a:noAutofit/>
          </a:bodyPr>
          <a:lstStyle/>
          <a:p>
            <a:pPr algn="ctr" defTabSz="456778">
              <a:defRPr/>
            </a:pPr>
            <a:r>
              <a:rPr lang="en-US" sz="1499" b="1" dirty="0">
                <a:solidFill>
                  <a:srgbClr val="4C4C4C"/>
                </a:solidFill>
                <a:latin typeface="Arial" panose="020B0604020202020204" pitchFamily="34" charset="0"/>
                <a:ea typeface="Yu Mincho" panose="02020400000000000000" pitchFamily="18" charset="-128"/>
                <a:cs typeface="Arial" panose="020B0604020202020204" pitchFamily="34" charset="0"/>
              </a:rPr>
              <a:t>Relapsed/refractory </a:t>
            </a:r>
            <a:br>
              <a:rPr lang="en-US" sz="1499" b="1" dirty="0">
                <a:solidFill>
                  <a:srgbClr val="4C4C4C"/>
                </a:solidFill>
                <a:latin typeface="Arial" panose="020B0604020202020204" pitchFamily="34" charset="0"/>
                <a:ea typeface="Yu Mincho" panose="02020400000000000000" pitchFamily="18" charset="-128"/>
                <a:cs typeface="Arial" panose="020B0604020202020204" pitchFamily="34" charset="0"/>
              </a:rPr>
            </a:br>
            <a:r>
              <a:rPr lang="en-US" sz="1499" b="1" dirty="0">
                <a:solidFill>
                  <a:srgbClr val="4C4C4C"/>
                </a:solidFill>
                <a:latin typeface="Arial" panose="020B0604020202020204" pitchFamily="34" charset="0"/>
                <a:ea typeface="Yu Mincho" panose="02020400000000000000" pitchFamily="18" charset="-128"/>
                <a:cs typeface="Arial" panose="020B0604020202020204" pitchFamily="34" charset="0"/>
              </a:rPr>
              <a:t>FL and MZL</a:t>
            </a:r>
          </a:p>
          <a:p>
            <a:pPr algn="ctr" defTabSz="456778">
              <a:defRPr/>
            </a:pPr>
            <a:r>
              <a:rPr lang="en-US" sz="1499" b="1" dirty="0">
                <a:solidFill>
                  <a:srgbClr val="4C4C4C"/>
                </a:solidFill>
                <a:latin typeface="Arial" panose="020B0604020202020204" pitchFamily="34" charset="0"/>
                <a:ea typeface="Yu Mincho" panose="02020400000000000000" pitchFamily="18" charset="-128"/>
                <a:cs typeface="Arial" panose="020B0604020202020204" pitchFamily="34" charset="0"/>
              </a:rPr>
              <a:t> (N = 358)</a:t>
            </a:r>
          </a:p>
        </p:txBody>
      </p:sp>
      <p:sp>
        <p:nvSpPr>
          <p:cNvPr id="20" name="TextBox 19">
            <a:extLst>
              <a:ext uri="{FF2B5EF4-FFF2-40B4-BE49-F238E27FC236}">
                <a16:creationId xmlns:a16="http://schemas.microsoft.com/office/drawing/2014/main" id="{0D95BA5B-F21A-4E56-9D25-7EFA77BFB62F}"/>
              </a:ext>
            </a:extLst>
          </p:cNvPr>
          <p:cNvSpPr txBox="1"/>
          <p:nvPr/>
        </p:nvSpPr>
        <p:spPr>
          <a:xfrm>
            <a:off x="3605834" y="1985911"/>
            <a:ext cx="2260065" cy="230618"/>
          </a:xfrm>
          <a:prstGeom prst="rect">
            <a:avLst/>
          </a:prstGeom>
          <a:noFill/>
        </p:spPr>
        <p:txBody>
          <a:bodyPr wrap="none" rtlCol="0">
            <a:spAutoFit/>
          </a:bodyPr>
          <a:lstStyle/>
          <a:p>
            <a:r>
              <a:rPr lang="en-US" sz="899" dirty="0">
                <a:latin typeface="Arial" panose="020B0604020202020204" pitchFamily="34" charset="0"/>
                <a:cs typeface="Arial" panose="020B0604020202020204" pitchFamily="34" charset="0"/>
              </a:rPr>
              <a:t>*10 mg if CrCl between 30 to 59 mL/min.</a:t>
            </a:r>
          </a:p>
        </p:txBody>
      </p:sp>
      <p:sp>
        <p:nvSpPr>
          <p:cNvPr id="21" name="Rounded Rectangle 61">
            <a:extLst>
              <a:ext uri="{FF2B5EF4-FFF2-40B4-BE49-F238E27FC236}">
                <a16:creationId xmlns:a16="http://schemas.microsoft.com/office/drawing/2014/main" id="{5A646CE7-0C77-47AD-980F-1BAD17EF9E41}"/>
              </a:ext>
            </a:extLst>
          </p:cNvPr>
          <p:cNvSpPr/>
          <p:nvPr/>
        </p:nvSpPr>
        <p:spPr>
          <a:xfrm>
            <a:off x="7887094" y="1290943"/>
            <a:ext cx="1156901" cy="1715056"/>
          </a:xfrm>
          <a:prstGeom prst="roundRect">
            <a:avLst>
              <a:gd name="adj" fmla="val 4419"/>
            </a:avLst>
          </a:prstGeom>
          <a:solidFill>
            <a:schemeClr val="tx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71" tIns="18271" rIns="18271" bIns="18271" numCol="1" spcCol="0" rtlCol="0" fromWordArt="0" anchor="ctr" anchorCtr="0" forceAA="0" compatLnSpc="1">
            <a:prstTxWarp prst="textNoShape">
              <a:avLst/>
            </a:prstTxWarp>
            <a:noAutofit/>
          </a:bodyPr>
          <a:lstStyle/>
          <a:p>
            <a:pPr algn="ctr" defTabSz="456778">
              <a:defRPr/>
            </a:pPr>
            <a:r>
              <a:rPr lang="en-US" sz="1049" b="1" dirty="0">
                <a:solidFill>
                  <a:srgbClr val="4C4C4C"/>
                </a:solidFill>
                <a:latin typeface="Arial" panose="020B0604020202020204" pitchFamily="34" charset="0"/>
                <a:ea typeface="Yu Mincho" panose="02020400000000000000" pitchFamily="18" charset="-128"/>
                <a:cs typeface="Arial" panose="020B0604020202020204" pitchFamily="34" charset="0"/>
              </a:rPr>
              <a:t>5-year follow-up for OS, SPMs, subsequent treatment, and histological transformations</a:t>
            </a:r>
          </a:p>
          <a:p>
            <a:pPr algn="ctr" defTabSz="456778">
              <a:defRPr/>
            </a:pPr>
            <a:endParaRPr lang="en-US" sz="1049" b="1" dirty="0">
              <a:solidFill>
                <a:srgbClr val="4C4C4C"/>
              </a:solidFill>
              <a:latin typeface="Arial" panose="020B0604020202020204" pitchFamily="34" charset="0"/>
              <a:ea typeface="Yu Mincho" panose="02020400000000000000" pitchFamily="18" charset="-128"/>
              <a:cs typeface="Arial" panose="020B0604020202020204" pitchFamily="34" charset="0"/>
            </a:endParaRPr>
          </a:p>
        </p:txBody>
      </p:sp>
      <p:sp>
        <p:nvSpPr>
          <p:cNvPr id="2" name="TextBox 1"/>
          <p:cNvSpPr txBox="1"/>
          <p:nvPr/>
        </p:nvSpPr>
        <p:spPr>
          <a:xfrm>
            <a:off x="3577036" y="3022102"/>
            <a:ext cx="5437778" cy="415114"/>
          </a:xfrm>
          <a:prstGeom prst="rect">
            <a:avLst/>
          </a:prstGeom>
          <a:noFill/>
        </p:spPr>
        <p:txBody>
          <a:bodyPr wrap="square" rtlCol="0">
            <a:spAutoFit/>
          </a:bodyPr>
          <a:lstStyle/>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Prophylactic anticoagulation / antiplatelet Rx recommended for at risk patients</a:t>
            </a:r>
          </a:p>
          <a:p>
            <a:pPr marL="92785" indent="-92785" defTabSz="456778">
              <a:buFont typeface="Arial" panose="020B0604020202020204" pitchFamily="34" charset="0"/>
              <a:buChar char="•"/>
              <a:defRPr/>
            </a:pPr>
            <a:r>
              <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rPr>
              <a:t>Growth factor use was allowed per ASCO/ESMO guidelines</a:t>
            </a:r>
            <a:r>
              <a:rPr lang="en-US" sz="1049" baseline="30000" dirty="0">
                <a:solidFill>
                  <a:srgbClr val="4C4C4C"/>
                </a:solidFill>
                <a:latin typeface="Arial" panose="020B0604020202020204" pitchFamily="34" charset="0"/>
                <a:ea typeface="Yu Mincho" panose="02020400000000000000" pitchFamily="18" charset="-128"/>
                <a:cs typeface="Arial" panose="020B0604020202020204" pitchFamily="34" charset="0"/>
              </a:rPr>
              <a:t>1,2</a:t>
            </a:r>
            <a:endParaRPr lang="en-US" sz="1049" dirty="0">
              <a:solidFill>
                <a:srgbClr val="4C4C4C"/>
              </a:solidFill>
              <a:latin typeface="Arial" panose="020B0604020202020204" pitchFamily="34" charset="0"/>
              <a:ea typeface="Yu Mincho" panose="02020400000000000000" pitchFamily="18" charset="-128"/>
              <a:cs typeface="Arial" panose="020B0604020202020204" pitchFamily="34" charset="0"/>
            </a:endParaRPr>
          </a:p>
        </p:txBody>
      </p:sp>
      <p:sp>
        <p:nvSpPr>
          <p:cNvPr id="22" name="Title 5">
            <a:extLst>
              <a:ext uri="{FF2B5EF4-FFF2-40B4-BE49-F238E27FC236}">
                <a16:creationId xmlns:a16="http://schemas.microsoft.com/office/drawing/2014/main" id="{4924456E-E365-E540-B787-5BD51EAC56DB}"/>
              </a:ext>
            </a:extLst>
          </p:cNvPr>
          <p:cNvSpPr txBox="1">
            <a:spLocks/>
          </p:cNvSpPr>
          <p:nvPr/>
        </p:nvSpPr>
        <p:spPr>
          <a:xfrm>
            <a:off x="38570" y="61784"/>
            <a:ext cx="9101201" cy="561454"/>
          </a:xfrm>
        </p:spPr>
        <p:txBody>
          <a:bodyPr/>
          <a:lstStyle>
            <a:lvl1pPr algn="ctr" rtl="0" eaLnBrk="1" fontAlgn="base" hangingPunct="1">
              <a:spcBef>
                <a:spcPct val="0"/>
              </a:spcBef>
              <a:spcAft>
                <a:spcPct val="0"/>
              </a:spcAft>
              <a:defRPr sz="3600" i="0">
                <a:solidFill>
                  <a:schemeClr val="accent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398" b="1" kern="0" dirty="0">
                <a:solidFill>
                  <a:schemeClr val="tx2"/>
                </a:solidFill>
              </a:rPr>
              <a:t>Study design: Randomized double blind phase III trial</a:t>
            </a:r>
          </a:p>
        </p:txBody>
      </p:sp>
    </p:spTree>
    <p:extLst>
      <p:ext uri="{BB962C8B-B14F-4D97-AF65-F5344CB8AC3E}">
        <p14:creationId xmlns:p14="http://schemas.microsoft.com/office/powerpoint/2010/main" val="8820860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44130-ED39-4026-8F16-7D4E4805D679}"/>
              </a:ext>
            </a:extLst>
          </p:cNvPr>
          <p:cNvPicPr>
            <a:picLocks noChangeAspect="1"/>
          </p:cNvPicPr>
          <p:nvPr/>
        </p:nvPicPr>
        <p:blipFill>
          <a:blip r:embed="rId3"/>
          <a:stretch>
            <a:fillRect/>
          </a:stretch>
        </p:blipFill>
        <p:spPr>
          <a:xfrm>
            <a:off x="2015066" y="1147382"/>
            <a:ext cx="5331376" cy="3340094"/>
          </a:xfrm>
          <a:prstGeom prst="rect">
            <a:avLst/>
          </a:prstGeom>
        </p:spPr>
      </p:pic>
      <p:sp>
        <p:nvSpPr>
          <p:cNvPr id="22" name="Content Placeholder 1">
            <a:extLst>
              <a:ext uri="{FF2B5EF4-FFF2-40B4-BE49-F238E27FC236}">
                <a16:creationId xmlns:a16="http://schemas.microsoft.com/office/drawing/2014/main" id="{6B1D2F7F-9280-4F88-BFC7-9D2696F6BA9B}"/>
              </a:ext>
            </a:extLst>
          </p:cNvPr>
          <p:cNvSpPr>
            <a:spLocks noGrp="1"/>
          </p:cNvSpPr>
          <p:nvPr>
            <p:ph idx="1"/>
          </p:nvPr>
        </p:nvSpPr>
        <p:spPr>
          <a:xfrm>
            <a:off x="145096" y="4546743"/>
            <a:ext cx="8404698" cy="539347"/>
          </a:xfrm>
        </p:spPr>
        <p:txBody>
          <a:bodyPr>
            <a:normAutofit/>
          </a:bodyPr>
          <a:lstStyle/>
          <a:p>
            <a:r>
              <a:rPr lang="en-US" sz="799" dirty="0"/>
              <a:t>Median DOR was 36.6 </a:t>
            </a:r>
            <a:r>
              <a:rPr lang="en-US" sz="799" dirty="0" err="1"/>
              <a:t>mo</a:t>
            </a:r>
            <a:r>
              <a:rPr lang="en-US" sz="799" dirty="0"/>
              <a:t> (95% CI, 22.9-NR) for R</a:t>
            </a:r>
            <a:r>
              <a:rPr lang="en-US" sz="799" baseline="30000" dirty="0"/>
              <a:t>2</a:t>
            </a:r>
            <a:r>
              <a:rPr lang="en-US" sz="799" dirty="0"/>
              <a:t> vs 21.7 </a:t>
            </a:r>
            <a:r>
              <a:rPr lang="en-US" sz="799" dirty="0" err="1"/>
              <a:t>mo</a:t>
            </a:r>
            <a:r>
              <a:rPr lang="en-US" sz="799" dirty="0"/>
              <a:t> (95% CI, 12.8-27.6) for R-placebo, </a:t>
            </a:r>
            <a:br>
              <a:rPr lang="en-US" sz="799" dirty="0"/>
            </a:br>
            <a:r>
              <a:rPr lang="en-US" sz="799" dirty="0"/>
              <a:t>HR 0.53 (95% CI, 0.36-0.79), </a:t>
            </a:r>
            <a:r>
              <a:rPr lang="en-US" sz="799" i="1" dirty="0"/>
              <a:t>P</a:t>
            </a:r>
            <a:r>
              <a:rPr lang="en-US" sz="799" dirty="0"/>
              <a:t> = 0.0015</a:t>
            </a:r>
          </a:p>
        </p:txBody>
      </p:sp>
      <p:sp>
        <p:nvSpPr>
          <p:cNvPr id="2" name="Rectangle 1">
            <a:extLst>
              <a:ext uri="{FF2B5EF4-FFF2-40B4-BE49-F238E27FC236}">
                <a16:creationId xmlns:a16="http://schemas.microsoft.com/office/drawing/2014/main" id="{E645BBA6-40C4-5A4B-8A64-A45CCC596352}"/>
              </a:ext>
            </a:extLst>
          </p:cNvPr>
          <p:cNvSpPr/>
          <p:nvPr/>
        </p:nvSpPr>
        <p:spPr>
          <a:xfrm>
            <a:off x="3313025" y="121144"/>
            <a:ext cx="2517949" cy="400110"/>
          </a:xfrm>
          <a:prstGeom prst="rect">
            <a:avLst/>
          </a:prstGeom>
        </p:spPr>
        <p:txBody>
          <a:bodyPr wrap="square">
            <a:spAutoFit/>
          </a:bodyPr>
          <a:lstStyle/>
          <a:p>
            <a:r>
              <a:rPr lang="en-US" sz="2000" b="1" dirty="0">
                <a:solidFill>
                  <a:schemeClr val="tx2"/>
                </a:solidFill>
              </a:rPr>
              <a:t>Response (ITT)</a:t>
            </a:r>
          </a:p>
        </p:txBody>
      </p:sp>
    </p:spTree>
    <p:extLst>
      <p:ext uri="{BB962C8B-B14F-4D97-AF65-F5344CB8AC3E}">
        <p14:creationId xmlns:p14="http://schemas.microsoft.com/office/powerpoint/2010/main" val="1083479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332CAE30-8420-494F-B73D-1AB49C486804}"/>
              </a:ext>
            </a:extLst>
          </p:cNvPr>
          <p:cNvGraphicFramePr>
            <a:graphicFrameLocks noGrp="1"/>
          </p:cNvGraphicFramePr>
          <p:nvPr>
            <p:extLst>
              <p:ext uri="{D42A27DB-BD31-4B8C-83A1-F6EECF244321}">
                <p14:modId xmlns:p14="http://schemas.microsoft.com/office/powerpoint/2010/main" val="223953793"/>
              </p:ext>
            </p:extLst>
          </p:nvPr>
        </p:nvGraphicFramePr>
        <p:xfrm>
          <a:off x="1270000" y="4059827"/>
          <a:ext cx="6955399" cy="752802"/>
        </p:xfrm>
        <a:graphic>
          <a:graphicData uri="http://schemas.openxmlformats.org/drawingml/2006/table">
            <a:tbl>
              <a:tblPr firstRow="1" firstCol="1" bandRow="1">
                <a:tableStyleId>{B301B821-A1FF-4177-AEE7-76D212191A09}</a:tableStyleId>
              </a:tblPr>
              <a:tblGrid>
                <a:gridCol w="2174035">
                  <a:extLst>
                    <a:ext uri="{9D8B030D-6E8A-4147-A177-3AD203B41FA5}">
                      <a16:colId xmlns:a16="http://schemas.microsoft.com/office/drawing/2014/main" val="1847961709"/>
                    </a:ext>
                  </a:extLst>
                </a:gridCol>
                <a:gridCol w="1348706">
                  <a:extLst>
                    <a:ext uri="{9D8B030D-6E8A-4147-A177-3AD203B41FA5}">
                      <a16:colId xmlns:a16="http://schemas.microsoft.com/office/drawing/2014/main" val="1171529234"/>
                    </a:ext>
                  </a:extLst>
                </a:gridCol>
                <a:gridCol w="1268186">
                  <a:extLst>
                    <a:ext uri="{9D8B030D-6E8A-4147-A177-3AD203B41FA5}">
                      <a16:colId xmlns:a16="http://schemas.microsoft.com/office/drawing/2014/main" val="1201342828"/>
                    </a:ext>
                  </a:extLst>
                </a:gridCol>
                <a:gridCol w="1318511">
                  <a:extLst>
                    <a:ext uri="{9D8B030D-6E8A-4147-A177-3AD203B41FA5}">
                      <a16:colId xmlns:a16="http://schemas.microsoft.com/office/drawing/2014/main" val="3537118989"/>
                    </a:ext>
                  </a:extLst>
                </a:gridCol>
                <a:gridCol w="845961">
                  <a:extLst>
                    <a:ext uri="{9D8B030D-6E8A-4147-A177-3AD203B41FA5}">
                      <a16:colId xmlns:a16="http://schemas.microsoft.com/office/drawing/2014/main" val="3136686089"/>
                    </a:ext>
                  </a:extLst>
                </a:gridCol>
              </a:tblGrid>
              <a:tr h="293776">
                <a:tc>
                  <a:txBody>
                    <a:bodyPr/>
                    <a:lstStyle/>
                    <a:p>
                      <a:pPr marL="0" marR="0" algn="l">
                        <a:spcBef>
                          <a:spcPts val="0"/>
                        </a:spcBef>
                        <a:spcAft>
                          <a:spcPts val="0"/>
                        </a:spcAft>
                      </a:pPr>
                      <a:r>
                        <a:rPr lang="en-US" sz="1100" dirty="0">
                          <a:effectLst/>
                          <a:latin typeface="Arial" panose="020B0604020202020204" pitchFamily="34" charset="0"/>
                          <a:ea typeface="Times New Roman" panose="02020603050405020304" pitchFamily="18" charset="0"/>
                          <a:cs typeface="Arial" panose="020B0604020202020204" pitchFamily="34" charset="0"/>
                        </a:rPr>
                        <a:t>Median PFS</a:t>
                      </a:r>
                    </a:p>
                  </a:txBody>
                  <a:tcPr marL="40815" marR="40815" marT="0" marB="0" anchor="b"/>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R</a:t>
                      </a:r>
                      <a:r>
                        <a:rPr lang="en-US" sz="1100" baseline="30000" dirty="0">
                          <a:effectLst/>
                          <a:latin typeface="Arial" panose="020B0604020202020204" pitchFamily="34" charset="0"/>
                          <a:cs typeface="Arial" panose="020B0604020202020204" pitchFamily="34" charset="0"/>
                        </a:rPr>
                        <a:t>2</a:t>
                      </a:r>
                      <a:br>
                        <a:rPr lang="en-US" sz="1100" baseline="30000" dirty="0">
                          <a:effectLst/>
                          <a:latin typeface="Arial" panose="020B0604020202020204" pitchFamily="34" charset="0"/>
                          <a:cs typeface="Arial" panose="020B0604020202020204" pitchFamily="34" charset="0"/>
                        </a:rPr>
                      </a:br>
                      <a:r>
                        <a:rPr lang="en-US" sz="1100" dirty="0">
                          <a:effectLst/>
                          <a:latin typeface="Arial" panose="020B0604020202020204" pitchFamily="34" charset="0"/>
                          <a:cs typeface="Arial" panose="020B0604020202020204" pitchFamily="34" charset="0"/>
                        </a:rPr>
                        <a:t>(n = 178)</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b"/>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R-placebo </a:t>
                      </a:r>
                      <a:br>
                        <a:rPr lang="en-US" sz="1100" dirty="0">
                          <a:effectLst/>
                          <a:latin typeface="Arial" panose="020B0604020202020204" pitchFamily="34" charset="0"/>
                          <a:cs typeface="Arial" panose="020B0604020202020204" pitchFamily="34" charset="0"/>
                        </a:rPr>
                      </a:br>
                      <a:r>
                        <a:rPr lang="en-US" sz="1100" dirty="0">
                          <a:effectLst/>
                          <a:latin typeface="Arial" panose="020B0604020202020204" pitchFamily="34" charset="0"/>
                          <a:cs typeface="Arial" panose="020B0604020202020204" pitchFamily="34" charset="0"/>
                        </a:rPr>
                        <a:t>(n = 180)</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b"/>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HR (95% CI)</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b"/>
                </a:tc>
                <a:tc>
                  <a:txBody>
                    <a:bodyPr/>
                    <a:lstStyle/>
                    <a:p>
                      <a:pPr marL="0" marR="0" algn="ctr">
                        <a:spcBef>
                          <a:spcPts val="0"/>
                        </a:spcBef>
                        <a:spcAft>
                          <a:spcPts val="0"/>
                        </a:spcAft>
                      </a:pPr>
                      <a:r>
                        <a:rPr lang="en-US" sz="1100" i="1" dirty="0">
                          <a:effectLst/>
                          <a:latin typeface="Arial" panose="020B0604020202020204" pitchFamily="34" charset="0"/>
                          <a:cs typeface="Arial" panose="020B0604020202020204" pitchFamily="34" charset="0"/>
                        </a:rPr>
                        <a:t>P</a:t>
                      </a:r>
                      <a:r>
                        <a:rPr lang="en-US" sz="1100" dirty="0">
                          <a:effectLst/>
                          <a:latin typeface="Arial" panose="020B0604020202020204" pitchFamily="34" charset="0"/>
                          <a:cs typeface="Arial" panose="020B0604020202020204" pitchFamily="34" charset="0"/>
                        </a:rPr>
                        <a:t> Value</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b"/>
                </a:tc>
                <a:extLst>
                  <a:ext uri="{0D108BD9-81ED-4DB2-BD59-A6C34878D82A}">
                    <a16:rowId xmlns:a16="http://schemas.microsoft.com/office/drawing/2014/main" val="4181164169"/>
                  </a:ext>
                </a:extLst>
              </a:tr>
              <a:tr h="208761">
                <a:tc>
                  <a:txBody>
                    <a:bodyPr/>
                    <a:lstStyle/>
                    <a:p>
                      <a:pPr marL="14288" marR="0" indent="0">
                        <a:spcBef>
                          <a:spcPts val="0"/>
                        </a:spcBef>
                        <a:spcAft>
                          <a:spcPts val="0"/>
                        </a:spcAft>
                        <a:tabLst/>
                      </a:pPr>
                      <a:r>
                        <a:rPr lang="en-US" sz="1100" dirty="0">
                          <a:effectLst/>
                          <a:latin typeface="Arial" panose="020B0604020202020204" pitchFamily="34" charset="0"/>
                          <a:cs typeface="Arial" panose="020B0604020202020204" pitchFamily="34" charset="0"/>
                        </a:rPr>
                        <a:t>By IRC, mo (95% CI)</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kern="1200" dirty="0">
                          <a:effectLst/>
                          <a:latin typeface="Arial" panose="020B0604020202020204" pitchFamily="34" charset="0"/>
                          <a:cs typeface="Arial" panose="020B0604020202020204" pitchFamily="34" charset="0"/>
                        </a:rPr>
                        <a:t>39.4 (22.9-NE)</a:t>
                      </a:r>
                      <a:endParaRPr lang="en-US"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kern="1200" dirty="0">
                          <a:effectLst/>
                          <a:latin typeface="Arial" panose="020B0604020202020204" pitchFamily="34" charset="0"/>
                          <a:cs typeface="Arial" panose="020B0604020202020204" pitchFamily="34" charset="0"/>
                        </a:rPr>
                        <a:t>14.1 (11.4-16.7)</a:t>
                      </a:r>
                      <a:endParaRPr lang="en-US"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0.46 (0.34-0.62)</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&lt; 0.0001</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extLst>
                  <a:ext uri="{0D108BD9-81ED-4DB2-BD59-A6C34878D82A}">
                    <a16:rowId xmlns:a16="http://schemas.microsoft.com/office/drawing/2014/main" val="3892280638"/>
                  </a:ext>
                </a:extLst>
              </a:tr>
              <a:tr h="208761">
                <a:tc>
                  <a:txBody>
                    <a:bodyPr/>
                    <a:lstStyle/>
                    <a:p>
                      <a:pPr marL="14288" marR="0" indent="0">
                        <a:spcBef>
                          <a:spcPts val="0"/>
                        </a:spcBef>
                        <a:spcAft>
                          <a:spcPts val="0"/>
                        </a:spcAft>
                        <a:tabLst/>
                      </a:pPr>
                      <a:r>
                        <a:rPr lang="en-US" sz="1100" dirty="0">
                          <a:effectLst/>
                          <a:latin typeface="Arial" panose="020B0604020202020204" pitchFamily="34" charset="0"/>
                          <a:cs typeface="Arial" panose="020B0604020202020204" pitchFamily="34" charset="0"/>
                        </a:rPr>
                        <a:t>By investigator, mo (95% CI)</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kern="1200" dirty="0">
                          <a:effectLst/>
                          <a:latin typeface="Arial" panose="020B0604020202020204" pitchFamily="34" charset="0"/>
                          <a:cs typeface="Arial" panose="020B0604020202020204" pitchFamily="34" charset="0"/>
                        </a:rPr>
                        <a:t>25.3 (21.2-NE)</a:t>
                      </a:r>
                      <a:endParaRPr lang="en-US"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kern="1200" dirty="0">
                          <a:effectLst/>
                          <a:latin typeface="Arial" panose="020B0604020202020204" pitchFamily="34" charset="0"/>
                          <a:cs typeface="Arial" panose="020B0604020202020204" pitchFamily="34" charset="0"/>
                        </a:rPr>
                        <a:t>14.3 (12.4-17.7)</a:t>
                      </a:r>
                      <a:endParaRPr lang="en-US" sz="11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0.51 (0.38-0.69)</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&lt; 0.0001</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40815" marR="40815" marT="0" marB="0" anchor="ctr"/>
                </a:tc>
                <a:extLst>
                  <a:ext uri="{0D108BD9-81ED-4DB2-BD59-A6C34878D82A}">
                    <a16:rowId xmlns:a16="http://schemas.microsoft.com/office/drawing/2014/main" val="3417059548"/>
                  </a:ext>
                </a:extLst>
              </a:tr>
            </a:tbl>
          </a:graphicData>
        </a:graphic>
      </p:graphicFrame>
      <p:sp>
        <p:nvSpPr>
          <p:cNvPr id="7" name="TextBox 6">
            <a:extLst>
              <a:ext uri="{FF2B5EF4-FFF2-40B4-BE49-F238E27FC236}">
                <a16:creationId xmlns:a16="http://schemas.microsoft.com/office/drawing/2014/main" id="{CBAD45AD-4650-4905-A4EE-2B18E4A5B22F}"/>
              </a:ext>
            </a:extLst>
          </p:cNvPr>
          <p:cNvSpPr txBox="1"/>
          <p:nvPr/>
        </p:nvSpPr>
        <p:spPr>
          <a:xfrm>
            <a:off x="6234265" y="1063434"/>
            <a:ext cx="1184940" cy="299954"/>
          </a:xfrm>
          <a:prstGeom prst="rect">
            <a:avLst/>
          </a:prstGeom>
          <a:noFill/>
        </p:spPr>
        <p:txBody>
          <a:bodyPr wrap="none" rtlCol="0">
            <a:spAutoFit/>
          </a:bodyPr>
          <a:lstStyle/>
          <a:p>
            <a:pPr defTabSz="342591" fontAlgn="auto">
              <a:spcBef>
                <a:spcPts val="0"/>
              </a:spcBef>
              <a:spcAft>
                <a:spcPts val="0"/>
              </a:spcAft>
              <a:defRPr/>
            </a:pPr>
            <a:r>
              <a:rPr lang="en-US" sz="1349" b="1" dirty="0">
                <a:solidFill>
                  <a:srgbClr val="4C4C4C"/>
                </a:solidFill>
                <a:latin typeface="Arial" panose="020B0604020202020204"/>
              </a:rPr>
              <a:t>PFS by IRC*</a:t>
            </a:r>
          </a:p>
        </p:txBody>
      </p:sp>
      <p:pic>
        <p:nvPicPr>
          <p:cNvPr id="10" name="Picture 9">
            <a:extLst>
              <a:ext uri="{FF2B5EF4-FFF2-40B4-BE49-F238E27FC236}">
                <a16:creationId xmlns:a16="http://schemas.microsoft.com/office/drawing/2014/main" id="{FA78B31E-D077-D643-B768-156C93907DC3}"/>
              </a:ext>
            </a:extLst>
          </p:cNvPr>
          <p:cNvPicPr>
            <a:picLocks noChangeAspect="1"/>
          </p:cNvPicPr>
          <p:nvPr/>
        </p:nvPicPr>
        <p:blipFill>
          <a:blip r:embed="rId2"/>
          <a:stretch>
            <a:fillRect/>
          </a:stretch>
        </p:blipFill>
        <p:spPr>
          <a:xfrm>
            <a:off x="1412555" y="1063434"/>
            <a:ext cx="6166490" cy="3016632"/>
          </a:xfrm>
          <a:prstGeom prst="rect">
            <a:avLst/>
          </a:prstGeom>
        </p:spPr>
      </p:pic>
      <p:sp>
        <p:nvSpPr>
          <p:cNvPr id="2" name="TextBox 1">
            <a:extLst>
              <a:ext uri="{FF2B5EF4-FFF2-40B4-BE49-F238E27FC236}">
                <a16:creationId xmlns:a16="http://schemas.microsoft.com/office/drawing/2014/main" id="{E7FC1756-A220-44EC-AF6A-D56C4BC20E17}"/>
              </a:ext>
            </a:extLst>
          </p:cNvPr>
          <p:cNvSpPr txBox="1"/>
          <p:nvPr/>
        </p:nvSpPr>
        <p:spPr>
          <a:xfrm>
            <a:off x="5315777" y="2825902"/>
            <a:ext cx="2263268" cy="276743"/>
          </a:xfrm>
          <a:prstGeom prst="rect">
            <a:avLst/>
          </a:prstGeom>
          <a:noFill/>
        </p:spPr>
        <p:txBody>
          <a:bodyPr wrap="none" rtlCol="0">
            <a:spAutoFit/>
          </a:bodyPr>
          <a:lstStyle/>
          <a:p>
            <a:r>
              <a:rPr lang="en-US" sz="1199" dirty="0">
                <a:solidFill>
                  <a:schemeClr val="tx2"/>
                </a:solidFill>
              </a:rPr>
              <a:t>Median follow up: 28.3 months</a:t>
            </a:r>
          </a:p>
        </p:txBody>
      </p:sp>
      <p:sp>
        <p:nvSpPr>
          <p:cNvPr id="3" name="Rectangle 2">
            <a:extLst>
              <a:ext uri="{FF2B5EF4-FFF2-40B4-BE49-F238E27FC236}">
                <a16:creationId xmlns:a16="http://schemas.microsoft.com/office/drawing/2014/main" id="{47225D3D-0A05-4083-A723-AC1372C3FC3E}"/>
              </a:ext>
            </a:extLst>
          </p:cNvPr>
          <p:cNvSpPr/>
          <p:nvPr/>
        </p:nvSpPr>
        <p:spPr>
          <a:xfrm>
            <a:off x="6158149" y="855343"/>
            <a:ext cx="1118501" cy="355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4" name="Rectangle 3">
            <a:extLst>
              <a:ext uri="{FF2B5EF4-FFF2-40B4-BE49-F238E27FC236}">
                <a16:creationId xmlns:a16="http://schemas.microsoft.com/office/drawing/2014/main" id="{A968332F-9BC8-264F-B9D3-63C4CC1CC292}"/>
              </a:ext>
            </a:extLst>
          </p:cNvPr>
          <p:cNvSpPr/>
          <p:nvPr/>
        </p:nvSpPr>
        <p:spPr>
          <a:xfrm>
            <a:off x="39693" y="36874"/>
            <a:ext cx="9100078" cy="369332"/>
          </a:xfrm>
          <a:prstGeom prst="rect">
            <a:avLst/>
          </a:prstGeom>
        </p:spPr>
        <p:txBody>
          <a:bodyPr wrap="square">
            <a:spAutoFit/>
          </a:bodyPr>
          <a:lstStyle/>
          <a:p>
            <a:r>
              <a:rPr lang="en-US" b="1" dirty="0">
                <a:solidFill>
                  <a:schemeClr val="tx2"/>
                </a:solidFill>
              </a:rPr>
              <a:t>Primary endpoint: progression-free survival (ITT, IRC) </a:t>
            </a:r>
          </a:p>
        </p:txBody>
      </p:sp>
    </p:spTree>
    <p:extLst>
      <p:ext uri="{BB962C8B-B14F-4D97-AF65-F5344CB8AC3E}">
        <p14:creationId xmlns:p14="http://schemas.microsoft.com/office/powerpoint/2010/main" val="22238115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22AD3-54A1-F14B-9853-52E731243101}"/>
              </a:ext>
            </a:extLst>
          </p:cNvPr>
          <p:cNvSpPr>
            <a:spLocks noGrp="1"/>
          </p:cNvSpPr>
          <p:nvPr>
            <p:ph type="title"/>
          </p:nvPr>
        </p:nvSpPr>
        <p:spPr>
          <a:xfrm>
            <a:off x="585787" y="202407"/>
            <a:ext cx="8498945" cy="770335"/>
          </a:xfrm>
        </p:spPr>
        <p:txBody>
          <a:bodyPr/>
          <a:lstStyle/>
          <a:p>
            <a:r>
              <a:rPr lang="en-US" dirty="0"/>
              <a:t>Magnify Trial (for MZL): Induction R</a:t>
            </a:r>
            <a:r>
              <a:rPr lang="en-US" baseline="30000" dirty="0"/>
              <a:t>2</a:t>
            </a:r>
            <a:r>
              <a:rPr lang="en-US" dirty="0"/>
              <a:t> followed my maintenance R</a:t>
            </a:r>
          </a:p>
        </p:txBody>
      </p:sp>
      <p:sp>
        <p:nvSpPr>
          <p:cNvPr id="5" name="Text Placeholder 4">
            <a:extLst>
              <a:ext uri="{FF2B5EF4-FFF2-40B4-BE49-F238E27FC236}">
                <a16:creationId xmlns:a16="http://schemas.microsoft.com/office/drawing/2014/main" id="{2B6D978C-6865-E84B-95FB-3DA70820C51B}"/>
              </a:ext>
            </a:extLst>
          </p:cNvPr>
          <p:cNvSpPr>
            <a:spLocks noGrp="1"/>
          </p:cNvSpPr>
          <p:nvPr>
            <p:ph type="body" sz="quarter" idx="12"/>
          </p:nvPr>
        </p:nvSpPr>
        <p:spPr/>
        <p:txBody>
          <a:bodyPr/>
          <a:lstStyle/>
          <a:p>
            <a:r>
              <a:rPr lang="en-US" dirty="0"/>
              <a:t>Coleman et al ASH 2020 Abstract 1123</a:t>
            </a:r>
          </a:p>
        </p:txBody>
      </p:sp>
      <p:pic>
        <p:nvPicPr>
          <p:cNvPr id="6" name="Picture 5">
            <a:extLst>
              <a:ext uri="{FF2B5EF4-FFF2-40B4-BE49-F238E27FC236}">
                <a16:creationId xmlns:a16="http://schemas.microsoft.com/office/drawing/2014/main" id="{4AE11653-4012-5D4E-9B2C-DFE5D7F32989}"/>
              </a:ext>
            </a:extLst>
          </p:cNvPr>
          <p:cNvPicPr>
            <a:picLocks noChangeAspect="1"/>
          </p:cNvPicPr>
          <p:nvPr/>
        </p:nvPicPr>
        <p:blipFill>
          <a:blip r:embed="rId2"/>
          <a:stretch>
            <a:fillRect/>
          </a:stretch>
        </p:blipFill>
        <p:spPr>
          <a:xfrm>
            <a:off x="419100" y="1191683"/>
            <a:ext cx="8305800" cy="2946400"/>
          </a:xfrm>
          <a:prstGeom prst="rect">
            <a:avLst/>
          </a:prstGeom>
        </p:spPr>
      </p:pic>
    </p:spTree>
    <p:extLst>
      <p:ext uri="{BB962C8B-B14F-4D97-AF65-F5344CB8AC3E}">
        <p14:creationId xmlns:p14="http://schemas.microsoft.com/office/powerpoint/2010/main" val="1673434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6009C4BF-F4CF-9149-A9D2-04075EDA047A}"/>
              </a:ext>
            </a:extLst>
          </p:cNvPr>
          <p:cNvGraphicFramePr>
            <a:graphicFrameLocks noGrp="1"/>
          </p:cNvGraphicFramePr>
          <p:nvPr>
            <p:ph idx="1"/>
            <p:extLst>
              <p:ext uri="{D42A27DB-BD31-4B8C-83A1-F6EECF244321}">
                <p14:modId xmlns:p14="http://schemas.microsoft.com/office/powerpoint/2010/main" val="4280622558"/>
              </p:ext>
            </p:extLst>
          </p:nvPr>
        </p:nvGraphicFramePr>
        <p:xfrm>
          <a:off x="566738" y="1535430"/>
          <a:ext cx="8018460" cy="2072640"/>
        </p:xfrm>
        <a:graphic>
          <a:graphicData uri="http://schemas.openxmlformats.org/drawingml/2006/table">
            <a:tbl>
              <a:tblPr firstRow="1" bandRow="1">
                <a:tableStyleId>{5C22544A-7EE6-4342-B048-85BDC9FD1C3A}</a:tableStyleId>
              </a:tblPr>
              <a:tblGrid>
                <a:gridCol w="1336410">
                  <a:extLst>
                    <a:ext uri="{9D8B030D-6E8A-4147-A177-3AD203B41FA5}">
                      <a16:colId xmlns:a16="http://schemas.microsoft.com/office/drawing/2014/main" val="2076615570"/>
                    </a:ext>
                  </a:extLst>
                </a:gridCol>
                <a:gridCol w="1336410">
                  <a:extLst>
                    <a:ext uri="{9D8B030D-6E8A-4147-A177-3AD203B41FA5}">
                      <a16:colId xmlns:a16="http://schemas.microsoft.com/office/drawing/2014/main" val="1689145687"/>
                    </a:ext>
                  </a:extLst>
                </a:gridCol>
                <a:gridCol w="1336410">
                  <a:extLst>
                    <a:ext uri="{9D8B030D-6E8A-4147-A177-3AD203B41FA5}">
                      <a16:colId xmlns:a16="http://schemas.microsoft.com/office/drawing/2014/main" val="2700676750"/>
                    </a:ext>
                  </a:extLst>
                </a:gridCol>
                <a:gridCol w="1336410">
                  <a:extLst>
                    <a:ext uri="{9D8B030D-6E8A-4147-A177-3AD203B41FA5}">
                      <a16:colId xmlns:a16="http://schemas.microsoft.com/office/drawing/2014/main" val="1663082643"/>
                    </a:ext>
                  </a:extLst>
                </a:gridCol>
                <a:gridCol w="1336410">
                  <a:extLst>
                    <a:ext uri="{9D8B030D-6E8A-4147-A177-3AD203B41FA5}">
                      <a16:colId xmlns:a16="http://schemas.microsoft.com/office/drawing/2014/main" val="1321851916"/>
                    </a:ext>
                  </a:extLst>
                </a:gridCol>
                <a:gridCol w="1336410">
                  <a:extLst>
                    <a:ext uri="{9D8B030D-6E8A-4147-A177-3AD203B41FA5}">
                      <a16:colId xmlns:a16="http://schemas.microsoft.com/office/drawing/2014/main" val="2891502848"/>
                    </a:ext>
                  </a:extLst>
                </a:gridCol>
              </a:tblGrid>
              <a:tr h="370840">
                <a:tc>
                  <a:txBody>
                    <a:bodyPr/>
                    <a:lstStyle/>
                    <a:p>
                      <a:endParaRPr lang="en-US"/>
                    </a:p>
                  </a:txBody>
                  <a:tcPr/>
                </a:tc>
                <a:tc>
                  <a:txBody>
                    <a:bodyPr/>
                    <a:lstStyle/>
                    <a:p>
                      <a:r>
                        <a:rPr lang="en-US" sz="1200" dirty="0">
                          <a:solidFill>
                            <a:schemeClr val="bg1"/>
                          </a:solidFill>
                        </a:rPr>
                        <a:t>Overall (FL + MZL)    (n=393)</a:t>
                      </a:r>
                    </a:p>
                  </a:txBody>
                  <a:tcPr/>
                </a:tc>
                <a:tc>
                  <a:txBody>
                    <a:bodyPr/>
                    <a:lstStyle/>
                    <a:p>
                      <a:r>
                        <a:rPr lang="en-US" sz="1200" dirty="0">
                          <a:solidFill>
                            <a:schemeClr val="bg1"/>
                          </a:solidFill>
                        </a:rPr>
                        <a:t>All MZL</a:t>
                      </a:r>
                    </a:p>
                    <a:p>
                      <a:r>
                        <a:rPr lang="en-US" sz="1200" dirty="0">
                          <a:solidFill>
                            <a:schemeClr val="bg1"/>
                          </a:solidFill>
                        </a:rPr>
                        <a:t>(n-74)</a:t>
                      </a:r>
                    </a:p>
                  </a:txBody>
                  <a:tcPr/>
                </a:tc>
                <a:tc>
                  <a:txBody>
                    <a:bodyPr/>
                    <a:lstStyle/>
                    <a:p>
                      <a:r>
                        <a:rPr lang="en-US" sz="1200" dirty="0">
                          <a:solidFill>
                            <a:schemeClr val="bg1"/>
                          </a:solidFill>
                        </a:rPr>
                        <a:t>Nodal</a:t>
                      </a:r>
                    </a:p>
                    <a:p>
                      <a:r>
                        <a:rPr lang="en-US" sz="1200" dirty="0">
                          <a:solidFill>
                            <a:schemeClr val="bg1"/>
                          </a:solidFill>
                        </a:rPr>
                        <a:t>(n=43)</a:t>
                      </a:r>
                    </a:p>
                  </a:txBody>
                  <a:tcPr/>
                </a:tc>
                <a:tc>
                  <a:txBody>
                    <a:bodyPr/>
                    <a:lstStyle/>
                    <a:p>
                      <a:r>
                        <a:rPr lang="en-US" sz="1200" dirty="0">
                          <a:solidFill>
                            <a:schemeClr val="bg1"/>
                          </a:solidFill>
                        </a:rPr>
                        <a:t>Splenic</a:t>
                      </a:r>
                    </a:p>
                    <a:p>
                      <a:r>
                        <a:rPr lang="en-US" sz="1200" dirty="0">
                          <a:solidFill>
                            <a:schemeClr val="bg1"/>
                          </a:solidFill>
                        </a:rPr>
                        <a:t>(n=16)</a:t>
                      </a:r>
                    </a:p>
                  </a:txBody>
                  <a:tcPr/>
                </a:tc>
                <a:tc>
                  <a:txBody>
                    <a:bodyPr/>
                    <a:lstStyle/>
                    <a:p>
                      <a:r>
                        <a:rPr lang="en-US" sz="1200" dirty="0">
                          <a:solidFill>
                            <a:schemeClr val="bg1"/>
                          </a:solidFill>
                        </a:rPr>
                        <a:t>MALT</a:t>
                      </a:r>
                    </a:p>
                    <a:p>
                      <a:r>
                        <a:rPr lang="en-US" sz="1200" dirty="0">
                          <a:solidFill>
                            <a:schemeClr val="bg1"/>
                          </a:solidFill>
                        </a:rPr>
                        <a:t>(n=15)</a:t>
                      </a:r>
                    </a:p>
                  </a:txBody>
                  <a:tcPr/>
                </a:tc>
                <a:extLst>
                  <a:ext uri="{0D108BD9-81ED-4DB2-BD59-A6C34878D82A}">
                    <a16:rowId xmlns:a16="http://schemas.microsoft.com/office/drawing/2014/main" val="3925426199"/>
                  </a:ext>
                </a:extLst>
              </a:tr>
              <a:tr h="370840">
                <a:tc>
                  <a:txBody>
                    <a:bodyPr/>
                    <a:lstStyle/>
                    <a:p>
                      <a:r>
                        <a:rPr lang="en-US" b="1" dirty="0">
                          <a:solidFill>
                            <a:schemeClr val="bg1"/>
                          </a:solidFill>
                        </a:rPr>
                        <a:t>Median PFS (range)</a:t>
                      </a:r>
                    </a:p>
                  </a:txBody>
                  <a:tcPr/>
                </a:tc>
                <a:tc>
                  <a:txBody>
                    <a:bodyPr/>
                    <a:lstStyle/>
                    <a:p>
                      <a:r>
                        <a:rPr lang="en-US" sz="1100" b="1" dirty="0"/>
                        <a:t>40mos (38-NR)</a:t>
                      </a:r>
                    </a:p>
                  </a:txBody>
                  <a:tcPr/>
                </a:tc>
                <a:tc>
                  <a:txBody>
                    <a:bodyPr/>
                    <a:lstStyle/>
                    <a:p>
                      <a:r>
                        <a:rPr lang="en-US" sz="1100" b="1" dirty="0"/>
                        <a:t>41 </a:t>
                      </a:r>
                      <a:r>
                        <a:rPr lang="en-US" sz="1100" b="1" dirty="0" err="1"/>
                        <a:t>mos</a:t>
                      </a:r>
                      <a:r>
                        <a:rPr lang="en-US" sz="1100" b="1" dirty="0"/>
                        <a:t> (38-NR)</a:t>
                      </a:r>
                    </a:p>
                  </a:txBody>
                  <a:tcPr/>
                </a:tc>
                <a:tc>
                  <a:txBody>
                    <a:bodyPr/>
                    <a:lstStyle/>
                    <a:p>
                      <a:r>
                        <a:rPr lang="en-US" sz="1100" b="1" dirty="0"/>
                        <a:t>42 </a:t>
                      </a:r>
                      <a:r>
                        <a:rPr lang="en-US" sz="1100" b="1" dirty="0" err="1"/>
                        <a:t>mos</a:t>
                      </a:r>
                      <a:r>
                        <a:rPr lang="en-US" sz="1100" b="1" dirty="0"/>
                        <a:t> (26-NR)</a:t>
                      </a:r>
                    </a:p>
                  </a:txBody>
                  <a:tcPr/>
                </a:tc>
                <a:tc>
                  <a:txBody>
                    <a:bodyPr/>
                    <a:lstStyle/>
                    <a:p>
                      <a:r>
                        <a:rPr lang="en-US" sz="1100" b="1" dirty="0"/>
                        <a:t>38 </a:t>
                      </a:r>
                      <a:r>
                        <a:rPr lang="en-US" sz="1100" b="1" dirty="0" err="1"/>
                        <a:t>mos</a:t>
                      </a:r>
                      <a:r>
                        <a:rPr lang="en-US" sz="1100" b="1" dirty="0"/>
                        <a:t> (5-41)</a:t>
                      </a:r>
                    </a:p>
                  </a:txBody>
                  <a:tcPr/>
                </a:tc>
                <a:tc>
                  <a:txBody>
                    <a:bodyPr/>
                    <a:lstStyle/>
                    <a:p>
                      <a:r>
                        <a:rPr lang="en-US" sz="1100" b="1" dirty="0"/>
                        <a:t>NR (17-NR)</a:t>
                      </a:r>
                    </a:p>
                  </a:txBody>
                  <a:tcPr/>
                </a:tc>
                <a:extLst>
                  <a:ext uri="{0D108BD9-81ED-4DB2-BD59-A6C34878D82A}">
                    <a16:rowId xmlns:a16="http://schemas.microsoft.com/office/drawing/2014/main" val="797812688"/>
                  </a:ext>
                </a:extLst>
              </a:tr>
              <a:tr h="370840">
                <a:tc>
                  <a:txBody>
                    <a:bodyPr/>
                    <a:lstStyle/>
                    <a:p>
                      <a:r>
                        <a:rPr lang="en-US" b="1" dirty="0">
                          <a:solidFill>
                            <a:schemeClr val="bg1"/>
                          </a:solidFill>
                        </a:rPr>
                        <a:t>ORR (%)</a:t>
                      </a:r>
                    </a:p>
                  </a:txBody>
                  <a:tcPr/>
                </a:tc>
                <a:tc>
                  <a:txBody>
                    <a:bodyPr/>
                    <a:lstStyle/>
                    <a:p>
                      <a:r>
                        <a:rPr lang="en-US" sz="1100" b="1" dirty="0"/>
                        <a:t>270 (69)</a:t>
                      </a:r>
                    </a:p>
                  </a:txBody>
                  <a:tcPr/>
                </a:tc>
                <a:tc>
                  <a:txBody>
                    <a:bodyPr/>
                    <a:lstStyle/>
                    <a:p>
                      <a:r>
                        <a:rPr lang="en-US" sz="1100" b="1" dirty="0"/>
                        <a:t>50 (68%)</a:t>
                      </a:r>
                    </a:p>
                  </a:txBody>
                  <a:tcPr/>
                </a:tc>
                <a:tc>
                  <a:txBody>
                    <a:bodyPr/>
                    <a:lstStyle/>
                    <a:p>
                      <a:r>
                        <a:rPr lang="en-US" sz="1100" b="1" dirty="0"/>
                        <a:t>29 (67%)</a:t>
                      </a:r>
                    </a:p>
                  </a:txBody>
                  <a:tcPr/>
                </a:tc>
                <a:tc>
                  <a:txBody>
                    <a:bodyPr/>
                    <a:lstStyle/>
                    <a:p>
                      <a:r>
                        <a:rPr lang="en-US" sz="1100" b="1" dirty="0"/>
                        <a:t>8 (50%)</a:t>
                      </a:r>
                    </a:p>
                  </a:txBody>
                  <a:tcPr/>
                </a:tc>
                <a:tc>
                  <a:txBody>
                    <a:bodyPr/>
                    <a:lstStyle/>
                    <a:p>
                      <a:r>
                        <a:rPr lang="en-US" sz="1100" b="1" dirty="0"/>
                        <a:t>13 (87)</a:t>
                      </a:r>
                    </a:p>
                  </a:txBody>
                  <a:tcPr/>
                </a:tc>
                <a:extLst>
                  <a:ext uri="{0D108BD9-81ED-4DB2-BD59-A6C34878D82A}">
                    <a16:rowId xmlns:a16="http://schemas.microsoft.com/office/drawing/2014/main" val="1968033267"/>
                  </a:ext>
                </a:extLst>
              </a:tr>
              <a:tr h="370840">
                <a:tc>
                  <a:txBody>
                    <a:bodyPr/>
                    <a:lstStyle/>
                    <a:p>
                      <a:r>
                        <a:rPr lang="en-US" b="1" dirty="0">
                          <a:solidFill>
                            <a:schemeClr val="bg1"/>
                          </a:solidFill>
                        </a:rPr>
                        <a:t>CR + Cru (%)</a:t>
                      </a:r>
                    </a:p>
                  </a:txBody>
                  <a:tcPr/>
                </a:tc>
                <a:tc>
                  <a:txBody>
                    <a:bodyPr/>
                    <a:lstStyle/>
                    <a:p>
                      <a:r>
                        <a:rPr lang="en-US" sz="1100" b="1" dirty="0"/>
                        <a:t>158 (40)</a:t>
                      </a:r>
                    </a:p>
                  </a:txBody>
                  <a:tcPr/>
                </a:tc>
                <a:tc>
                  <a:txBody>
                    <a:bodyPr/>
                    <a:lstStyle/>
                    <a:p>
                      <a:r>
                        <a:rPr lang="en-US" sz="1100" b="1" dirty="0"/>
                        <a:t>29 (39%)</a:t>
                      </a:r>
                    </a:p>
                  </a:txBody>
                  <a:tcPr/>
                </a:tc>
                <a:tc>
                  <a:txBody>
                    <a:bodyPr/>
                    <a:lstStyle/>
                    <a:p>
                      <a:r>
                        <a:rPr lang="en-US" sz="1100" b="1" dirty="0"/>
                        <a:t>18 (42%)</a:t>
                      </a:r>
                    </a:p>
                  </a:txBody>
                  <a:tcPr/>
                </a:tc>
                <a:tc>
                  <a:txBody>
                    <a:bodyPr/>
                    <a:lstStyle/>
                    <a:p>
                      <a:r>
                        <a:rPr lang="en-US" sz="1100" b="1" dirty="0"/>
                        <a:t>4 (25%)</a:t>
                      </a:r>
                    </a:p>
                  </a:txBody>
                  <a:tcPr/>
                </a:tc>
                <a:tc>
                  <a:txBody>
                    <a:bodyPr/>
                    <a:lstStyle/>
                    <a:p>
                      <a:r>
                        <a:rPr lang="en-US" sz="1100" b="1" dirty="0"/>
                        <a:t>7 (47%)</a:t>
                      </a:r>
                    </a:p>
                  </a:txBody>
                  <a:tcPr/>
                </a:tc>
                <a:extLst>
                  <a:ext uri="{0D108BD9-81ED-4DB2-BD59-A6C34878D82A}">
                    <a16:rowId xmlns:a16="http://schemas.microsoft.com/office/drawing/2014/main" val="1906789911"/>
                  </a:ext>
                </a:extLst>
              </a:tr>
              <a:tr h="370840">
                <a:tc>
                  <a:txBody>
                    <a:bodyPr/>
                    <a:lstStyle/>
                    <a:p>
                      <a:r>
                        <a:rPr lang="en-US" b="1" dirty="0">
                          <a:solidFill>
                            <a:schemeClr val="bg1"/>
                          </a:solidFill>
                        </a:rPr>
                        <a:t>Median DOR</a:t>
                      </a:r>
                    </a:p>
                  </a:txBody>
                  <a:tcPr/>
                </a:tc>
                <a:tc>
                  <a:txBody>
                    <a:bodyPr/>
                    <a:lstStyle/>
                    <a:p>
                      <a:r>
                        <a:rPr lang="en-US" sz="1100" b="1" dirty="0"/>
                        <a:t>39 (37-NR)</a:t>
                      </a:r>
                    </a:p>
                  </a:txBody>
                  <a:tcPr/>
                </a:tc>
                <a:tc>
                  <a:txBody>
                    <a:bodyPr/>
                    <a:lstStyle/>
                    <a:p>
                      <a:r>
                        <a:rPr lang="en-US" sz="1100" b="1" dirty="0"/>
                        <a:t>39 (29-NR)</a:t>
                      </a:r>
                    </a:p>
                  </a:txBody>
                  <a:tcPr/>
                </a:tc>
                <a:tc>
                  <a:txBody>
                    <a:bodyPr/>
                    <a:lstStyle/>
                    <a:p>
                      <a:r>
                        <a:rPr lang="en-US" sz="1100" b="1" dirty="0"/>
                        <a:t>39 (22-NR)</a:t>
                      </a:r>
                    </a:p>
                  </a:txBody>
                  <a:tcPr/>
                </a:tc>
                <a:tc>
                  <a:txBody>
                    <a:bodyPr/>
                    <a:lstStyle/>
                    <a:p>
                      <a:r>
                        <a:rPr lang="en-US" sz="1100" b="1" dirty="0"/>
                        <a:t>36 (40-NR)</a:t>
                      </a:r>
                    </a:p>
                  </a:txBody>
                  <a:tcPr/>
                </a:tc>
                <a:tc>
                  <a:txBody>
                    <a:bodyPr/>
                    <a:lstStyle/>
                    <a:p>
                      <a:r>
                        <a:rPr lang="en-US" sz="1100" b="1" dirty="0"/>
                        <a:t>NR (NR-NR)</a:t>
                      </a:r>
                    </a:p>
                  </a:txBody>
                  <a:tcPr/>
                </a:tc>
                <a:extLst>
                  <a:ext uri="{0D108BD9-81ED-4DB2-BD59-A6C34878D82A}">
                    <a16:rowId xmlns:a16="http://schemas.microsoft.com/office/drawing/2014/main" val="3572613873"/>
                  </a:ext>
                </a:extLst>
              </a:tr>
            </a:tbl>
          </a:graphicData>
        </a:graphic>
      </p:graphicFrame>
      <p:sp>
        <p:nvSpPr>
          <p:cNvPr id="7" name="Slide Number Placeholder 6">
            <a:extLst>
              <a:ext uri="{FF2B5EF4-FFF2-40B4-BE49-F238E27FC236}">
                <a16:creationId xmlns:a16="http://schemas.microsoft.com/office/drawing/2014/main" id="{D5F65FD3-DADA-6A43-A58A-E7BD34689C3F}"/>
              </a:ext>
            </a:extLst>
          </p:cNvPr>
          <p:cNvSpPr>
            <a:spLocks noGrp="1"/>
          </p:cNvSpPr>
          <p:nvPr>
            <p:ph type="sldNum" sz="quarter" idx="4"/>
          </p:nvPr>
        </p:nvSpPr>
        <p:spPr/>
        <p:txBody>
          <a:bodyPr/>
          <a:lstStyle/>
          <a:p>
            <a:fld id="{52DF0245-2CA1-6445-9E71-A40071F6548D}" type="slidenum">
              <a:rPr lang="en-US" smtClean="0"/>
              <a:pPr/>
              <a:t>74</a:t>
            </a:fld>
            <a:endParaRPr lang="en-US"/>
          </a:p>
        </p:txBody>
      </p:sp>
      <p:sp>
        <p:nvSpPr>
          <p:cNvPr id="9" name="Title 1">
            <a:extLst>
              <a:ext uri="{FF2B5EF4-FFF2-40B4-BE49-F238E27FC236}">
                <a16:creationId xmlns:a16="http://schemas.microsoft.com/office/drawing/2014/main" id="{E3EF99CC-5A22-4248-ABEA-89773F8B641C}"/>
              </a:ext>
            </a:extLst>
          </p:cNvPr>
          <p:cNvSpPr>
            <a:spLocks noGrp="1"/>
          </p:cNvSpPr>
          <p:nvPr>
            <p:ph type="title"/>
          </p:nvPr>
        </p:nvSpPr>
        <p:spPr>
          <a:xfrm>
            <a:off x="304800" y="202407"/>
            <a:ext cx="8636000" cy="770335"/>
          </a:xfrm>
        </p:spPr>
        <p:txBody>
          <a:bodyPr/>
          <a:lstStyle/>
          <a:p>
            <a:r>
              <a:rPr lang="en-US" dirty="0"/>
              <a:t>Magnify Trial (for MZL): Induction R</a:t>
            </a:r>
            <a:r>
              <a:rPr lang="en-US" baseline="30000" dirty="0"/>
              <a:t>2</a:t>
            </a:r>
            <a:r>
              <a:rPr lang="en-US" dirty="0"/>
              <a:t> followed by maintenance R</a:t>
            </a:r>
          </a:p>
        </p:txBody>
      </p:sp>
      <p:sp>
        <p:nvSpPr>
          <p:cNvPr id="10" name="Text Placeholder 4">
            <a:extLst>
              <a:ext uri="{FF2B5EF4-FFF2-40B4-BE49-F238E27FC236}">
                <a16:creationId xmlns:a16="http://schemas.microsoft.com/office/drawing/2014/main" id="{FBD2A8AB-0A0B-4F42-8F68-007AFF946E87}"/>
              </a:ext>
            </a:extLst>
          </p:cNvPr>
          <p:cNvSpPr>
            <a:spLocks noGrp="1"/>
          </p:cNvSpPr>
          <p:nvPr>
            <p:ph type="body" sz="quarter" idx="12"/>
          </p:nvPr>
        </p:nvSpPr>
        <p:spPr/>
        <p:txBody>
          <a:bodyPr/>
          <a:lstStyle/>
          <a:p>
            <a:r>
              <a:rPr lang="en-US" dirty="0"/>
              <a:t>Coleman et al ASH 2020 Abstract 1123</a:t>
            </a:r>
          </a:p>
        </p:txBody>
      </p:sp>
      <p:sp>
        <p:nvSpPr>
          <p:cNvPr id="11" name="TextBox 10">
            <a:extLst>
              <a:ext uri="{FF2B5EF4-FFF2-40B4-BE49-F238E27FC236}">
                <a16:creationId xmlns:a16="http://schemas.microsoft.com/office/drawing/2014/main" id="{2F3E40EB-E35F-714D-9262-D5DD0637F459}"/>
              </a:ext>
            </a:extLst>
          </p:cNvPr>
          <p:cNvSpPr txBox="1"/>
          <p:nvPr/>
        </p:nvSpPr>
        <p:spPr>
          <a:xfrm>
            <a:off x="3225800" y="1535429"/>
            <a:ext cx="1346200" cy="2072640"/>
          </a:xfrm>
          <a:prstGeom prst="rect">
            <a:avLst/>
          </a:prstGeom>
          <a:noFill/>
          <a:ln w="38100">
            <a:solidFill>
              <a:schemeClr val="bg1"/>
            </a:solidFill>
          </a:ln>
        </p:spPr>
        <p:txBody>
          <a:bodyPr wrap="square" rtlCol="0">
            <a:spAutoFit/>
          </a:bodyPr>
          <a:lstStyle/>
          <a:p>
            <a:endParaRPr lang="en-US" dirty="0"/>
          </a:p>
        </p:txBody>
      </p:sp>
    </p:spTree>
    <p:extLst>
      <p:ext uri="{BB962C8B-B14F-4D97-AF65-F5344CB8AC3E}">
        <p14:creationId xmlns:p14="http://schemas.microsoft.com/office/powerpoint/2010/main" val="499269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19C4-3388-4840-B7F3-3C3A1F538D8B}"/>
              </a:ext>
            </a:extLst>
          </p:cNvPr>
          <p:cNvSpPr>
            <a:spLocks noGrp="1"/>
          </p:cNvSpPr>
          <p:nvPr>
            <p:ph type="title"/>
          </p:nvPr>
        </p:nvSpPr>
        <p:spPr/>
        <p:txBody>
          <a:bodyPr/>
          <a:lstStyle/>
          <a:p>
            <a:r>
              <a:rPr lang="en-US" dirty="0"/>
              <a:t>Ibrutinib in Marginal Zone Lymphoma: PCYC 1121</a:t>
            </a:r>
          </a:p>
        </p:txBody>
      </p:sp>
      <p:sp>
        <p:nvSpPr>
          <p:cNvPr id="4" name="Text Placeholder 3">
            <a:extLst>
              <a:ext uri="{FF2B5EF4-FFF2-40B4-BE49-F238E27FC236}">
                <a16:creationId xmlns:a16="http://schemas.microsoft.com/office/drawing/2014/main" id="{6F2BEC83-6E41-8149-87E9-2C7BEDA85CA3}"/>
              </a:ext>
            </a:extLst>
          </p:cNvPr>
          <p:cNvSpPr>
            <a:spLocks noGrp="1"/>
          </p:cNvSpPr>
          <p:nvPr>
            <p:ph type="body" sz="quarter" idx="11"/>
          </p:nvPr>
        </p:nvSpPr>
        <p:spPr/>
        <p:txBody>
          <a:bodyPr/>
          <a:lstStyle/>
          <a:p>
            <a:r>
              <a:rPr lang="en-US" sz="900" b="1" dirty="0"/>
              <a:t>Noy et al Blood Adv 2020 4(22):57873</a:t>
            </a:r>
          </a:p>
        </p:txBody>
      </p:sp>
      <p:sp>
        <p:nvSpPr>
          <p:cNvPr id="5" name="Text Placeholder 4">
            <a:extLst>
              <a:ext uri="{FF2B5EF4-FFF2-40B4-BE49-F238E27FC236}">
                <a16:creationId xmlns:a16="http://schemas.microsoft.com/office/drawing/2014/main" id="{0A64A682-232F-BE47-9F9B-1367744A9F90}"/>
              </a:ext>
            </a:extLst>
          </p:cNvPr>
          <p:cNvSpPr>
            <a:spLocks noGrp="1"/>
          </p:cNvSpPr>
          <p:nvPr>
            <p:ph type="body" sz="quarter" idx="12"/>
          </p:nvPr>
        </p:nvSpPr>
        <p:spPr/>
        <p:txBody>
          <a:bodyPr/>
          <a:lstStyle/>
          <a:p>
            <a:r>
              <a:rPr lang="en-US" dirty="0"/>
              <a:t>Noy et al BLOOD 2017; 129 (16):2224</a:t>
            </a:r>
          </a:p>
        </p:txBody>
      </p:sp>
      <p:pic>
        <p:nvPicPr>
          <p:cNvPr id="6146" name="Picture 2">
            <a:extLst>
              <a:ext uri="{FF2B5EF4-FFF2-40B4-BE49-F238E27FC236}">
                <a16:creationId xmlns:a16="http://schemas.microsoft.com/office/drawing/2014/main" id="{45D8502A-538E-024E-93EA-C406C46A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694" y="1083084"/>
            <a:ext cx="3850746" cy="36459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D565A0-366C-FC48-8188-DEBBFD6D8DF3}"/>
              </a:ext>
            </a:extLst>
          </p:cNvPr>
          <p:cNvSpPr txBox="1"/>
          <p:nvPr/>
        </p:nvSpPr>
        <p:spPr>
          <a:xfrm>
            <a:off x="539564" y="1498153"/>
            <a:ext cx="2323072" cy="3046988"/>
          </a:xfrm>
          <a:prstGeom prst="rect">
            <a:avLst/>
          </a:prstGeom>
          <a:noFill/>
        </p:spPr>
        <p:txBody>
          <a:bodyPr wrap="none" rtlCol="0">
            <a:spAutoFit/>
          </a:bodyPr>
          <a:lstStyle/>
          <a:p>
            <a:pPr marL="171450" indent="-171450">
              <a:lnSpc>
                <a:spcPct val="150000"/>
              </a:lnSpc>
              <a:buFont typeface="Arial" panose="020B0604020202020204" pitchFamily="34" charset="0"/>
              <a:buChar char="•"/>
            </a:pPr>
            <a:r>
              <a:rPr lang="en-US" sz="1200" b="1" dirty="0">
                <a:solidFill>
                  <a:schemeClr val="tx2"/>
                </a:solidFill>
              </a:rPr>
              <a:t>n=63</a:t>
            </a:r>
          </a:p>
          <a:p>
            <a:pPr marL="171450" indent="-171450">
              <a:lnSpc>
                <a:spcPct val="150000"/>
              </a:lnSpc>
              <a:buFont typeface="Arial" panose="020B0604020202020204" pitchFamily="34" charset="0"/>
              <a:buChar char="•"/>
            </a:pPr>
            <a:r>
              <a:rPr lang="en-US" sz="1200" b="1" dirty="0">
                <a:solidFill>
                  <a:schemeClr val="tx2"/>
                </a:solidFill>
              </a:rPr>
              <a:t>ibrutinib 560</a:t>
            </a:r>
          </a:p>
          <a:p>
            <a:pPr marL="171450" indent="-171450">
              <a:lnSpc>
                <a:spcPct val="150000"/>
              </a:lnSpc>
              <a:buFont typeface="Arial" panose="020B0604020202020204" pitchFamily="34" charset="0"/>
              <a:buChar char="•"/>
            </a:pPr>
            <a:r>
              <a:rPr lang="en-US" sz="1200" b="1" dirty="0">
                <a:solidFill>
                  <a:schemeClr val="tx2"/>
                </a:solidFill>
              </a:rPr>
              <a:t>Prior R or R-chemotherapy</a:t>
            </a:r>
          </a:p>
          <a:p>
            <a:pPr marL="171450" indent="-171450">
              <a:lnSpc>
                <a:spcPct val="150000"/>
              </a:lnSpc>
              <a:buFont typeface="Arial" panose="020B0604020202020204" pitchFamily="34" charset="0"/>
              <a:buChar char="•"/>
            </a:pPr>
            <a:r>
              <a:rPr lang="en-US" sz="1200" b="1" dirty="0">
                <a:solidFill>
                  <a:schemeClr val="tx2"/>
                </a:solidFill>
              </a:rPr>
              <a:t>ORR 58%</a:t>
            </a:r>
          </a:p>
          <a:p>
            <a:pPr marL="171450" indent="-171450">
              <a:lnSpc>
                <a:spcPct val="150000"/>
              </a:lnSpc>
              <a:buFont typeface="Arial" panose="020B0604020202020204" pitchFamily="34" charset="0"/>
              <a:buChar char="•"/>
            </a:pPr>
            <a:r>
              <a:rPr lang="en-US" sz="1200" b="1" dirty="0">
                <a:solidFill>
                  <a:schemeClr val="tx2"/>
                </a:solidFill>
              </a:rPr>
              <a:t>DOR 28 m</a:t>
            </a:r>
          </a:p>
          <a:p>
            <a:pPr marL="171450" indent="-171450">
              <a:lnSpc>
                <a:spcPct val="150000"/>
              </a:lnSpc>
              <a:buFont typeface="Arial" panose="020B0604020202020204" pitchFamily="34" charset="0"/>
              <a:buChar char="•"/>
            </a:pPr>
            <a:r>
              <a:rPr lang="en-US" sz="1200" b="1" dirty="0">
                <a:solidFill>
                  <a:schemeClr val="tx2"/>
                </a:solidFill>
              </a:rPr>
              <a:t>ORR was </a:t>
            </a:r>
          </a:p>
          <a:p>
            <a:pPr marL="628650" lvl="1" indent="-171450">
              <a:lnSpc>
                <a:spcPct val="150000"/>
              </a:lnSpc>
              <a:buFont typeface="Arial" panose="020B0604020202020204" pitchFamily="34" charset="0"/>
              <a:buChar char="•"/>
            </a:pPr>
            <a:r>
              <a:rPr lang="en-US" sz="1200" b="1" dirty="0">
                <a:solidFill>
                  <a:schemeClr val="tx2"/>
                </a:solidFill>
              </a:rPr>
              <a:t>63% EN </a:t>
            </a:r>
          </a:p>
          <a:p>
            <a:pPr marL="628650" lvl="1" indent="-171450">
              <a:lnSpc>
                <a:spcPct val="150000"/>
              </a:lnSpc>
              <a:buFont typeface="Arial" panose="020B0604020202020204" pitchFamily="34" charset="0"/>
              <a:buChar char="•"/>
            </a:pPr>
            <a:r>
              <a:rPr lang="en-US" sz="1200" b="1" dirty="0">
                <a:solidFill>
                  <a:schemeClr val="tx2"/>
                </a:solidFill>
              </a:rPr>
              <a:t>47% Nodal </a:t>
            </a:r>
          </a:p>
          <a:p>
            <a:pPr marL="628650" lvl="1" indent="-171450">
              <a:lnSpc>
                <a:spcPct val="150000"/>
              </a:lnSpc>
              <a:buFont typeface="Arial" panose="020B0604020202020204" pitchFamily="34" charset="0"/>
              <a:buChar char="•"/>
            </a:pPr>
            <a:r>
              <a:rPr lang="en-US" sz="1200" b="1" dirty="0">
                <a:solidFill>
                  <a:schemeClr val="tx2"/>
                </a:solidFill>
              </a:rPr>
              <a:t>62% Splenic</a:t>
            </a:r>
          </a:p>
          <a:p>
            <a:endParaRPr lang="en-US" sz="1200" dirty="0">
              <a:solidFill>
                <a:schemeClr val="tx2"/>
              </a:solidFill>
            </a:endParaRPr>
          </a:p>
          <a:p>
            <a:endParaRPr lang="en-US" dirty="0"/>
          </a:p>
        </p:txBody>
      </p:sp>
    </p:spTree>
    <p:extLst>
      <p:ext uri="{BB962C8B-B14F-4D97-AF65-F5344CB8AC3E}">
        <p14:creationId xmlns:p14="http://schemas.microsoft.com/office/powerpoint/2010/main" val="35223108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EABA4-7CD9-3F44-8466-9B03B46A0CDB}"/>
              </a:ext>
            </a:extLst>
          </p:cNvPr>
          <p:cNvSpPr>
            <a:spLocks noGrp="1"/>
          </p:cNvSpPr>
          <p:nvPr>
            <p:ph type="title"/>
          </p:nvPr>
        </p:nvSpPr>
        <p:spPr/>
        <p:txBody>
          <a:bodyPr/>
          <a:lstStyle/>
          <a:p>
            <a:r>
              <a:rPr lang="en-US" dirty="0"/>
              <a:t>The MAGNOLIA Trial: Zanubrutinib in R/R Marginal Zone Lymphoma</a:t>
            </a:r>
          </a:p>
        </p:txBody>
      </p:sp>
      <p:sp>
        <p:nvSpPr>
          <p:cNvPr id="5" name="Text Placeholder 4">
            <a:extLst>
              <a:ext uri="{FF2B5EF4-FFF2-40B4-BE49-F238E27FC236}">
                <a16:creationId xmlns:a16="http://schemas.microsoft.com/office/drawing/2014/main" id="{A2544E35-5CCB-644E-B5E5-ED4F50C096F3}"/>
              </a:ext>
            </a:extLst>
          </p:cNvPr>
          <p:cNvSpPr>
            <a:spLocks noGrp="1"/>
          </p:cNvSpPr>
          <p:nvPr>
            <p:ph type="body" sz="quarter" idx="12"/>
          </p:nvPr>
        </p:nvSpPr>
        <p:spPr>
          <a:xfrm>
            <a:off x="1824909" y="4812850"/>
            <a:ext cx="3056770" cy="216350"/>
          </a:xfrm>
        </p:spPr>
        <p:txBody>
          <a:bodyPr/>
          <a:lstStyle/>
          <a:p>
            <a:r>
              <a:rPr lang="en-US" sz="1100" dirty="0" err="1"/>
              <a:t>Opat</a:t>
            </a:r>
            <a:r>
              <a:rPr lang="en-US" sz="1100" dirty="0"/>
              <a:t> et al Clin Cancer Res 20221; 27:6323</a:t>
            </a:r>
          </a:p>
        </p:txBody>
      </p:sp>
      <p:pic>
        <p:nvPicPr>
          <p:cNvPr id="6" name="Picture 3">
            <a:extLst>
              <a:ext uri="{FF2B5EF4-FFF2-40B4-BE49-F238E27FC236}">
                <a16:creationId xmlns:a16="http://schemas.microsoft.com/office/drawing/2014/main" id="{B5C931D3-DED5-0B45-AB60-D7C572204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642" y="1194411"/>
            <a:ext cx="2681953" cy="2501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a:extLst>
              <a:ext uri="{FF2B5EF4-FFF2-40B4-BE49-F238E27FC236}">
                <a16:creationId xmlns:a16="http://schemas.microsoft.com/office/drawing/2014/main" id="{6905D18A-5ACA-4F43-BC00-F9A4C3A2C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133" y="1054414"/>
            <a:ext cx="2789767" cy="2781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id="{43F410AD-64AA-2D42-82A5-7C8F5E566061}"/>
              </a:ext>
            </a:extLst>
          </p:cNvPr>
          <p:cNvSpPr txBox="1"/>
          <p:nvPr/>
        </p:nvSpPr>
        <p:spPr>
          <a:xfrm>
            <a:off x="524933" y="1456267"/>
            <a:ext cx="1827744" cy="2031325"/>
          </a:xfrm>
          <a:prstGeom prst="rect">
            <a:avLst/>
          </a:prstGeom>
          <a:noFill/>
        </p:spPr>
        <p:txBody>
          <a:bodyPr wrap="none" rtlCol="0">
            <a:spAutoFit/>
          </a:bodyPr>
          <a:lstStyle/>
          <a:p>
            <a:pPr marL="171450" indent="-171450">
              <a:lnSpc>
                <a:spcPct val="150000"/>
              </a:lnSpc>
              <a:buFont typeface="Arial" panose="020B0604020202020204" pitchFamily="34" charset="0"/>
              <a:buChar char="•"/>
            </a:pPr>
            <a:r>
              <a:rPr lang="en-US" sz="1200" b="1" dirty="0">
                <a:solidFill>
                  <a:schemeClr val="tx2"/>
                </a:solidFill>
              </a:rPr>
              <a:t>Phase II</a:t>
            </a:r>
          </a:p>
          <a:p>
            <a:pPr marL="171450" indent="-171450">
              <a:lnSpc>
                <a:spcPct val="150000"/>
              </a:lnSpc>
              <a:buFont typeface="Arial" panose="020B0604020202020204" pitchFamily="34" charset="0"/>
              <a:buChar char="•"/>
            </a:pPr>
            <a:r>
              <a:rPr lang="en-US" sz="1200" b="1" dirty="0">
                <a:solidFill>
                  <a:schemeClr val="tx2"/>
                </a:solidFill>
              </a:rPr>
              <a:t>1 prior line or &gt;</a:t>
            </a:r>
          </a:p>
          <a:p>
            <a:pPr marL="171450" indent="-171450">
              <a:lnSpc>
                <a:spcPct val="150000"/>
              </a:lnSpc>
              <a:buFont typeface="Arial" panose="020B0604020202020204" pitchFamily="34" charset="0"/>
              <a:buChar char="•"/>
            </a:pPr>
            <a:r>
              <a:rPr lang="en-US" sz="1200" b="1" dirty="0">
                <a:solidFill>
                  <a:schemeClr val="tx2"/>
                </a:solidFill>
              </a:rPr>
              <a:t>31 sites, 9 countries</a:t>
            </a:r>
          </a:p>
          <a:p>
            <a:pPr marL="171450" indent="-171450">
              <a:lnSpc>
                <a:spcPct val="150000"/>
              </a:lnSpc>
              <a:buFont typeface="Arial" panose="020B0604020202020204" pitchFamily="34" charset="0"/>
              <a:buChar char="•"/>
            </a:pPr>
            <a:r>
              <a:rPr lang="en-US" sz="1200" b="1" dirty="0">
                <a:solidFill>
                  <a:schemeClr val="tx2"/>
                </a:solidFill>
              </a:rPr>
              <a:t>n=68</a:t>
            </a:r>
          </a:p>
          <a:p>
            <a:pPr marL="171450" indent="-171450">
              <a:lnSpc>
                <a:spcPct val="150000"/>
              </a:lnSpc>
              <a:buFont typeface="Arial" panose="020B0604020202020204" pitchFamily="34" charset="0"/>
              <a:buChar char="•"/>
            </a:pPr>
            <a:r>
              <a:rPr lang="en-US" sz="1200" b="1" dirty="0">
                <a:solidFill>
                  <a:schemeClr val="tx2"/>
                </a:solidFill>
              </a:rPr>
              <a:t>Zanubrutinib 320</a:t>
            </a:r>
          </a:p>
          <a:p>
            <a:pPr marL="171450" indent="-171450">
              <a:lnSpc>
                <a:spcPct val="150000"/>
              </a:lnSpc>
              <a:buFont typeface="Arial" panose="020B0604020202020204" pitchFamily="34" charset="0"/>
              <a:buChar char="•"/>
            </a:pPr>
            <a:r>
              <a:rPr lang="en-US" sz="1200" b="1" dirty="0">
                <a:solidFill>
                  <a:schemeClr val="tx2"/>
                </a:solidFill>
              </a:rPr>
              <a:t>PET response</a:t>
            </a:r>
          </a:p>
          <a:p>
            <a:endParaRPr lang="en-US" dirty="0">
              <a:solidFill>
                <a:schemeClr val="tx2"/>
              </a:solidFill>
            </a:endParaRPr>
          </a:p>
        </p:txBody>
      </p:sp>
    </p:spTree>
    <p:extLst>
      <p:ext uri="{BB962C8B-B14F-4D97-AF65-F5344CB8AC3E}">
        <p14:creationId xmlns:p14="http://schemas.microsoft.com/office/powerpoint/2010/main" val="3192061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DF907D-DAE8-D849-A729-C5F462B9252B}"/>
              </a:ext>
            </a:extLst>
          </p:cNvPr>
          <p:cNvSpPr>
            <a:spLocks noGrp="1"/>
          </p:cNvSpPr>
          <p:nvPr>
            <p:ph type="body" sz="quarter" idx="10"/>
          </p:nvPr>
        </p:nvSpPr>
        <p:spPr>
          <a:xfrm>
            <a:off x="328579" y="1086483"/>
            <a:ext cx="7939859" cy="1365137"/>
          </a:xfrm>
        </p:spPr>
        <p:txBody>
          <a:bodyPr/>
          <a:lstStyle/>
          <a:p>
            <a:r>
              <a:rPr lang="en-US" dirty="0"/>
              <a:t>Novel Treatments</a:t>
            </a:r>
          </a:p>
        </p:txBody>
      </p:sp>
      <p:sp>
        <p:nvSpPr>
          <p:cNvPr id="4" name="Subtitle 2">
            <a:extLst>
              <a:ext uri="{FF2B5EF4-FFF2-40B4-BE49-F238E27FC236}">
                <a16:creationId xmlns:a16="http://schemas.microsoft.com/office/drawing/2014/main" id="{CAD7FFA4-A982-BD4A-AC3F-FF123C6DA2A7}"/>
              </a:ext>
            </a:extLst>
          </p:cNvPr>
          <p:cNvSpPr>
            <a:spLocks noGrp="1"/>
          </p:cNvSpPr>
          <p:nvPr>
            <p:ph type="body" sz="quarter" idx="11"/>
          </p:nvPr>
        </p:nvSpPr>
        <p:spPr>
          <a:xfrm>
            <a:off x="83046" y="3079751"/>
            <a:ext cx="7939858" cy="1197005"/>
          </a:xfrm>
        </p:spPr>
        <p:txBody>
          <a:bodyPr/>
          <a:lstStyle/>
          <a:p>
            <a:r>
              <a:rPr lang="en-US" b="1" dirty="0">
                <a:solidFill>
                  <a:schemeClr val="bg2"/>
                </a:solidFill>
              </a:rPr>
              <a:t>PI3K Inhibitors: Idelalisib, duvelisib, Copanlisib Umbralisib</a:t>
            </a:r>
          </a:p>
          <a:p>
            <a:r>
              <a:rPr lang="en-US" b="1" dirty="0">
                <a:solidFill>
                  <a:schemeClr val="bg2"/>
                </a:solidFill>
              </a:rPr>
              <a:t>CAR T</a:t>
            </a:r>
          </a:p>
        </p:txBody>
      </p:sp>
    </p:spTree>
    <p:extLst>
      <p:ext uri="{BB962C8B-B14F-4D97-AF65-F5344CB8AC3E}">
        <p14:creationId xmlns:p14="http://schemas.microsoft.com/office/powerpoint/2010/main" val="451675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503C0A-A3B2-C840-8DC7-C958D1916414}"/>
              </a:ext>
            </a:extLst>
          </p:cNvPr>
          <p:cNvSpPr>
            <a:spLocks noGrp="1"/>
          </p:cNvSpPr>
          <p:nvPr>
            <p:ph type="body" sz="quarter" idx="13"/>
          </p:nvPr>
        </p:nvSpPr>
        <p:spPr/>
        <p:txBody>
          <a:bodyPr/>
          <a:lstStyle/>
          <a:p>
            <a:r>
              <a:rPr lang="en-US" b="0" dirty="0"/>
              <a:t>UTX-TGR-205 (NCT02793583)</a:t>
            </a:r>
            <a:endParaRPr lang="en-US" dirty="0"/>
          </a:p>
        </p:txBody>
      </p:sp>
      <p:sp>
        <p:nvSpPr>
          <p:cNvPr id="3" name="Rectangle 2">
            <a:extLst>
              <a:ext uri="{FF2B5EF4-FFF2-40B4-BE49-F238E27FC236}">
                <a16:creationId xmlns:a16="http://schemas.microsoft.com/office/drawing/2014/main" id="{DC64382A-7E53-3C41-B5E2-C29BB9CF19AD}"/>
              </a:ext>
            </a:extLst>
          </p:cNvPr>
          <p:cNvSpPr/>
          <p:nvPr/>
        </p:nvSpPr>
        <p:spPr>
          <a:xfrm>
            <a:off x="2286000" y="2110085"/>
            <a:ext cx="4572000" cy="1477328"/>
          </a:xfrm>
          <a:prstGeom prst="rect">
            <a:avLst/>
          </a:prstGeom>
        </p:spPr>
        <p:txBody>
          <a:bodyPr>
            <a:spAutoFit/>
          </a:bodyPr>
          <a:lstStyle/>
          <a:p>
            <a:pPr algn="ctr"/>
            <a:r>
              <a:rPr lang="en-US" b="1" u="sng" dirty="0">
                <a:latin typeface="Helvetica" pitchFamily="2" charset="0"/>
                <a:hlinkClick r:id="rId3" tooltip="FDA grants accelerated approval to umbralisib for marginal zone lymphoma and follicular lymphoma">
                  <a:extLst>
                    <a:ext uri="{A12FA001-AC4F-418D-AE19-62706E023703}">
                      <ahyp:hlinkClr xmlns:ahyp="http://schemas.microsoft.com/office/drawing/2018/hyperlinkcolor" val="tx"/>
                    </a:ext>
                  </a:extLst>
                </a:hlinkClick>
              </a:rPr>
              <a:t>FDA grants accelerated approval to umbralisib for marginal zone lymphoma and follicular lymphoma</a:t>
            </a:r>
            <a:endParaRPr lang="en-US" b="1" u="sng" dirty="0">
              <a:latin typeface="Helvetica" pitchFamily="2" charset="0"/>
            </a:endParaRPr>
          </a:p>
          <a:p>
            <a:pPr algn="ctr"/>
            <a:endParaRPr lang="en-US" b="1" i="0" u="sng" strike="noStrike" dirty="0">
              <a:effectLst/>
              <a:latin typeface="Helvetica" pitchFamily="2" charset="0"/>
            </a:endParaRPr>
          </a:p>
          <a:p>
            <a:pPr algn="ctr"/>
            <a:r>
              <a:rPr lang="en-US" b="1" u="sng" dirty="0">
                <a:latin typeface="Helvetica" pitchFamily="2" charset="0"/>
              </a:rPr>
              <a:t>February 5, 2021</a:t>
            </a:r>
            <a:endParaRPr lang="en-US" b="1" i="0" u="none" strike="noStrike" dirty="0">
              <a:effectLst/>
              <a:latin typeface="Arial" panose="020B0604020202020204" pitchFamily="34" charset="0"/>
            </a:endParaRPr>
          </a:p>
        </p:txBody>
      </p:sp>
      <p:pic>
        <p:nvPicPr>
          <p:cNvPr id="1026" name="Picture 2">
            <a:extLst>
              <a:ext uri="{FF2B5EF4-FFF2-40B4-BE49-F238E27FC236}">
                <a16:creationId xmlns:a16="http://schemas.microsoft.com/office/drawing/2014/main" id="{B90975F1-3B7A-1D4E-AC24-60B8542CE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03" y="0"/>
            <a:ext cx="76200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12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F54C-AE06-A147-B544-D3A57D0400FF}"/>
              </a:ext>
            </a:extLst>
          </p:cNvPr>
          <p:cNvSpPr>
            <a:spLocks noGrp="1"/>
          </p:cNvSpPr>
          <p:nvPr>
            <p:ph type="title"/>
          </p:nvPr>
        </p:nvSpPr>
        <p:spPr/>
        <p:txBody>
          <a:bodyPr/>
          <a:lstStyle/>
          <a:p>
            <a:r>
              <a:rPr lang="en-US" dirty="0"/>
              <a:t>PI3K Inhibitors</a:t>
            </a:r>
          </a:p>
        </p:txBody>
      </p:sp>
      <p:sp>
        <p:nvSpPr>
          <p:cNvPr id="3" name="Text Placeholder 2">
            <a:extLst>
              <a:ext uri="{FF2B5EF4-FFF2-40B4-BE49-F238E27FC236}">
                <a16:creationId xmlns:a16="http://schemas.microsoft.com/office/drawing/2014/main" id="{32689D67-3332-4C4B-9375-6289F2E5863B}"/>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39EAFB08-7F00-6D40-A365-CA98D3E91790}"/>
              </a:ext>
            </a:extLst>
          </p:cNvPr>
          <p:cNvSpPr>
            <a:spLocks noGrp="1"/>
          </p:cNvSpPr>
          <p:nvPr>
            <p:ph type="body" sz="quarter" idx="11"/>
          </p:nvPr>
        </p:nvSpPr>
        <p:spPr/>
        <p:txBody>
          <a:bodyPr/>
          <a:lstStyle/>
          <a:p>
            <a:endParaRPr lang="en-US" dirty="0"/>
          </a:p>
        </p:txBody>
      </p:sp>
      <p:sp>
        <p:nvSpPr>
          <p:cNvPr id="5" name="Text Placeholder 4">
            <a:extLst>
              <a:ext uri="{FF2B5EF4-FFF2-40B4-BE49-F238E27FC236}">
                <a16:creationId xmlns:a16="http://schemas.microsoft.com/office/drawing/2014/main" id="{F0C99321-9DBD-714D-89AF-D7C0A1A761A4}"/>
              </a:ext>
            </a:extLst>
          </p:cNvPr>
          <p:cNvSpPr>
            <a:spLocks noGrp="1"/>
          </p:cNvSpPr>
          <p:nvPr>
            <p:ph type="body" sz="quarter" idx="12"/>
          </p:nvPr>
        </p:nvSpPr>
        <p:spPr/>
        <p:txBody>
          <a:bodyPr/>
          <a:lstStyle/>
          <a:p>
            <a:endParaRPr lang="en-US" dirty="0"/>
          </a:p>
        </p:txBody>
      </p:sp>
      <p:sp>
        <p:nvSpPr>
          <p:cNvPr id="6" name="Content Placeholder 3">
            <a:extLst>
              <a:ext uri="{FF2B5EF4-FFF2-40B4-BE49-F238E27FC236}">
                <a16:creationId xmlns:a16="http://schemas.microsoft.com/office/drawing/2014/main" id="{E2D79329-1037-7847-ADD0-2A917239A23F}"/>
              </a:ext>
            </a:extLst>
          </p:cNvPr>
          <p:cNvSpPr txBox="1">
            <a:spLocks/>
          </p:cNvSpPr>
          <p:nvPr/>
        </p:nvSpPr>
        <p:spPr>
          <a:xfrm>
            <a:off x="457200" y="1175063"/>
            <a:ext cx="8229600" cy="3479880"/>
          </a:xfrm>
          <a:prstGeom prst="rect">
            <a:avLst/>
          </a:prstGeom>
        </p:spPr>
        <p:txBody>
          <a:bodyPr>
            <a:normAutofit fontScale="92500" lnSpcReduction="10000"/>
          </a:bodyPr>
          <a:lstStyle>
            <a:lvl1pPr marL="257175" indent="-257175" algn="l" rtl="0" eaLnBrk="1" fontAlgn="base" hangingPunct="1">
              <a:spcBef>
                <a:spcPts val="0"/>
              </a:spcBef>
              <a:spcAft>
                <a:spcPts val="450"/>
              </a:spcAft>
              <a:buClr>
                <a:schemeClr val="accent3"/>
              </a:buClr>
              <a:buSzPct val="125000"/>
              <a:buFont typeface="Arial" panose="020B0604020202020204" pitchFamily="34" charset="0"/>
              <a:buChar char="•"/>
              <a:defRPr sz="1800"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pPr lvl="1"/>
            <a:r>
              <a:rPr lang="en-US" sz="2400" b="1" kern="0" dirty="0"/>
              <a:t>1</a:t>
            </a:r>
            <a:r>
              <a:rPr lang="en-US" sz="2400" b="1" kern="0" baseline="30000" dirty="0"/>
              <a:t>st</a:t>
            </a:r>
            <a:r>
              <a:rPr lang="en-US" sz="2400" b="1" kern="0" dirty="0"/>
              <a:t> generation PI3K</a:t>
            </a:r>
            <a:r>
              <a:rPr lang="el-GR" sz="2400" b="1" kern="0" dirty="0"/>
              <a:t> δ</a:t>
            </a:r>
            <a:r>
              <a:rPr lang="en-US" sz="2400" b="1" kern="0" dirty="0"/>
              <a:t> inhibitor: </a:t>
            </a:r>
          </a:p>
          <a:p>
            <a:pPr lvl="2"/>
            <a:r>
              <a:rPr lang="en-US" sz="2400" b="1" kern="0" dirty="0"/>
              <a:t>Idelalisib</a:t>
            </a:r>
          </a:p>
          <a:p>
            <a:pPr marL="342900" lvl="1" indent="0">
              <a:buFont typeface="Arial" panose="020B0604020202020204" pitchFamily="34" charset="0"/>
              <a:buNone/>
            </a:pPr>
            <a:endParaRPr lang="en-US" sz="2400" b="1" kern="0" dirty="0"/>
          </a:p>
          <a:p>
            <a:pPr lvl="1"/>
            <a:r>
              <a:rPr lang="en-US" sz="2400" b="1" kern="0" dirty="0"/>
              <a:t>2</a:t>
            </a:r>
            <a:r>
              <a:rPr lang="en-US" sz="2400" b="1" kern="0" baseline="30000" dirty="0"/>
              <a:t>nd</a:t>
            </a:r>
            <a:r>
              <a:rPr lang="en-US" sz="2400" b="1" kern="0" dirty="0"/>
              <a:t> generation PI3K</a:t>
            </a:r>
            <a:r>
              <a:rPr lang="el-GR" sz="2400" b="1" kern="0" dirty="0"/>
              <a:t> δ</a:t>
            </a:r>
            <a:r>
              <a:rPr lang="en-US" sz="2400" b="1" kern="0" dirty="0"/>
              <a:t> inhibitors: </a:t>
            </a:r>
          </a:p>
          <a:p>
            <a:pPr lvl="2"/>
            <a:r>
              <a:rPr lang="en-US" sz="2400" b="1" kern="0" dirty="0"/>
              <a:t>Umbralisib (TGR-1202) </a:t>
            </a:r>
          </a:p>
          <a:p>
            <a:pPr lvl="2"/>
            <a:r>
              <a:rPr lang="en-US" sz="2400" b="1" kern="0" dirty="0"/>
              <a:t>INCB050465</a:t>
            </a:r>
          </a:p>
          <a:p>
            <a:pPr marL="1257300" lvl="2" indent="-342900"/>
            <a:endParaRPr lang="en-US" sz="2400" b="1" kern="0" dirty="0"/>
          </a:p>
          <a:p>
            <a:pPr lvl="1"/>
            <a:r>
              <a:rPr lang="en-US" sz="2400" b="1" kern="0" dirty="0"/>
              <a:t>Dual PI3K inhibitor (</a:t>
            </a:r>
            <a:r>
              <a:rPr lang="el-GR" sz="2400" b="1" kern="0" dirty="0"/>
              <a:t>δ </a:t>
            </a:r>
            <a:r>
              <a:rPr lang="en-US" sz="2400" b="1" kern="0" dirty="0"/>
              <a:t>and </a:t>
            </a:r>
            <a:r>
              <a:rPr lang="el-GR" sz="2400" b="1" kern="0" dirty="0"/>
              <a:t>γ</a:t>
            </a:r>
            <a:r>
              <a:rPr lang="en-US" sz="2400" b="1" kern="0" dirty="0"/>
              <a:t>): </a:t>
            </a:r>
          </a:p>
          <a:p>
            <a:pPr lvl="2"/>
            <a:r>
              <a:rPr lang="en-US" sz="2400" b="1" kern="0" dirty="0"/>
              <a:t>Duvelisib (IPI-145)  </a:t>
            </a:r>
          </a:p>
        </p:txBody>
      </p:sp>
    </p:spTree>
    <p:extLst>
      <p:ext uri="{BB962C8B-B14F-4D97-AF65-F5344CB8AC3E}">
        <p14:creationId xmlns:p14="http://schemas.microsoft.com/office/powerpoint/2010/main" val="1362155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F6BA-8BD0-4E71-8089-B7C519C13FCB}"/>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CEA5007-4FFA-4931-8DB3-E2368D6FA334}"/>
              </a:ext>
            </a:extLst>
          </p:cNvPr>
          <p:cNvSpPr>
            <a:spLocks noGrp="1"/>
          </p:cNvSpPr>
          <p:nvPr>
            <p:ph idx="1"/>
          </p:nvPr>
        </p:nvSpPr>
        <p:spPr>
          <a:xfrm>
            <a:off x="576263" y="1047751"/>
            <a:ext cx="7723079" cy="3564291"/>
          </a:xfrm>
        </p:spPr>
        <p:txBody>
          <a:bodyPr/>
          <a:lstStyle/>
          <a:p>
            <a:r>
              <a:rPr lang="en-US" dirty="0"/>
              <a:t>Evaluate best available evidence regarding treatment for patients with MZL</a:t>
            </a:r>
          </a:p>
          <a:p>
            <a:r>
              <a:rPr lang="en-US" dirty="0"/>
              <a:t>Assess the implications of emerging clinical trial data regarding MZL treatment approaches</a:t>
            </a:r>
          </a:p>
          <a:p>
            <a:r>
              <a:rPr lang="en-US" dirty="0"/>
              <a:t>Develop strategies to address complicated MZL cases</a:t>
            </a:r>
          </a:p>
        </p:txBody>
      </p:sp>
      <p:sp>
        <p:nvSpPr>
          <p:cNvPr id="4" name="Text Placeholder 3">
            <a:extLst>
              <a:ext uri="{FF2B5EF4-FFF2-40B4-BE49-F238E27FC236}">
                <a16:creationId xmlns:a16="http://schemas.microsoft.com/office/drawing/2014/main" id="{D1D80120-28BF-4323-9267-BA674071805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BAFB699A-D8F1-45DF-99A1-C643DA3C0D80}"/>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AF79A595-5EDC-4F85-9220-29881D1B3ABF}"/>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139A131C-93B5-4061-801D-531BF81FFDF0}"/>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3113223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3128877C-1304-4035-B016-D988A913BA8F}"/>
              </a:ext>
            </a:extLst>
          </p:cNvPr>
          <p:cNvSpPr txBox="1">
            <a:spLocks/>
          </p:cNvSpPr>
          <p:nvPr/>
        </p:nvSpPr>
        <p:spPr>
          <a:xfrm>
            <a:off x="5555610" y="1084783"/>
            <a:ext cx="3398609" cy="2866433"/>
          </a:xfrm>
          <a:prstGeom prst="rect">
            <a:avLst/>
          </a:prstGeom>
        </p:spPr>
        <p:txBody>
          <a:bodyPr vert="horz" lIns="68580" tIns="34290" rIns="68580" bIns="34290" rtlCol="0">
            <a:normAutofit lnSpcReduction="10000"/>
          </a:bodyPr>
          <a:lstStyle>
            <a:lvl1pPr marL="228600" indent="-228600" defTabSz="914400">
              <a:lnSpc>
                <a:spcPct val="90000"/>
              </a:lnSpc>
              <a:spcBef>
                <a:spcPts val="1000"/>
              </a:spcBef>
              <a:buFont typeface="Arial" panose="020B0604020202020204" pitchFamily="34" charset="0"/>
              <a:buChar char="•"/>
              <a:defRPr lang="en-US" sz="2800" smtClean="0">
                <a:solidFill>
                  <a:schemeClr val="accent1">
                    <a:lumMod val="75000"/>
                  </a:schemeClr>
                </a:solidFill>
              </a:defRPr>
            </a:lvl1pPr>
            <a:lvl2pPr marL="685800" lvl="1" indent="-228600" defTabSz="914400">
              <a:lnSpc>
                <a:spcPct val="90000"/>
              </a:lnSpc>
              <a:spcBef>
                <a:spcPts val="500"/>
              </a:spcBef>
              <a:buFont typeface="Arial" panose="020B0604020202020204" pitchFamily="34" charset="0"/>
              <a:buChar char="•"/>
              <a:defRPr lang="en-US" sz="2400" smtClean="0">
                <a:solidFill>
                  <a:schemeClr val="accent6">
                    <a:lumMod val="75000"/>
                  </a:schemeClr>
                </a:solidFill>
              </a:defRPr>
            </a:lvl2pPr>
            <a:lvl3pPr marL="1143000" indent="-228600" defTabSz="914400">
              <a:lnSpc>
                <a:spcPct val="90000"/>
              </a:lnSpc>
              <a:spcBef>
                <a:spcPts val="500"/>
              </a:spcBef>
              <a:buFont typeface="Arial" panose="020B0604020202020204" pitchFamily="34" charset="0"/>
              <a:buChar char="•"/>
              <a:defRPr lang="en-US" sz="2000" smtClean="0"/>
            </a:lvl3pPr>
            <a:lvl4pPr marL="1600200" indent="-228600" defTabSz="914400">
              <a:lnSpc>
                <a:spcPct val="90000"/>
              </a:lnSpc>
              <a:spcBef>
                <a:spcPts val="500"/>
              </a:spcBef>
              <a:buFont typeface="Arial" panose="020B0604020202020204" pitchFamily="34" charset="0"/>
              <a:buChar char="•"/>
              <a:defRPr lang="en-US" sz="1800" smtClean="0"/>
            </a:lvl4pPr>
            <a:lvl5pPr marL="2057400" indent="-228600" defTabSz="914400">
              <a:lnSpc>
                <a:spcPct val="90000"/>
              </a:lnSpc>
              <a:spcBef>
                <a:spcPts val="500"/>
              </a:spcBef>
              <a:buFont typeface="Arial" panose="020B0604020202020204" pitchFamily="34" charset="0"/>
              <a:buChar char="•"/>
              <a:defRPr lang="en-US" sz="1800" dirty="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a:buClr>
                <a:schemeClr val="accent1"/>
              </a:buClr>
            </a:pPr>
            <a:r>
              <a:rPr lang="en-US" sz="1500" b="1" dirty="0">
                <a:solidFill>
                  <a:schemeClr val="bg2"/>
                </a:solidFill>
              </a:rPr>
              <a:t>Umbralisib is an inhibitor of PI3K isoform p110</a:t>
            </a:r>
            <a:r>
              <a:rPr lang="el-GR" sz="1500" b="1" dirty="0">
                <a:solidFill>
                  <a:schemeClr val="bg2"/>
                </a:solidFill>
              </a:rPr>
              <a:t>δ:</a:t>
            </a:r>
          </a:p>
          <a:p>
            <a:pPr lvl="1">
              <a:buClr>
                <a:schemeClr val="accent1"/>
              </a:buClr>
            </a:pPr>
            <a:r>
              <a:rPr lang="en-US" sz="1500" b="1" dirty="0">
                <a:solidFill>
                  <a:schemeClr val="bg2"/>
                </a:solidFill>
              </a:rPr>
              <a:t>structurally distinct from idelalisib and duvelisib</a:t>
            </a:r>
          </a:p>
          <a:p>
            <a:pPr lvl="1">
              <a:buClr>
                <a:schemeClr val="accent1"/>
              </a:buClr>
            </a:pPr>
            <a:r>
              <a:rPr lang="en-US" sz="1500" b="1" dirty="0">
                <a:solidFill>
                  <a:schemeClr val="bg2"/>
                </a:solidFill>
              </a:rPr>
              <a:t>Has demonstrated improved isoform selectivity </a:t>
            </a:r>
          </a:p>
          <a:p>
            <a:pPr>
              <a:buClr>
                <a:schemeClr val="accent1"/>
              </a:buClr>
            </a:pPr>
            <a:endParaRPr lang="en-US" sz="1500" b="1" dirty="0">
              <a:solidFill>
                <a:schemeClr val="bg2"/>
              </a:solidFill>
            </a:endParaRPr>
          </a:p>
          <a:p>
            <a:pPr>
              <a:buClr>
                <a:schemeClr val="accent1"/>
              </a:buClr>
            </a:pPr>
            <a:r>
              <a:rPr lang="en-US" sz="1500" b="1" dirty="0">
                <a:solidFill>
                  <a:schemeClr val="bg2"/>
                </a:solidFill>
              </a:rPr>
              <a:t>Limited inhibition of CYP450</a:t>
            </a:r>
          </a:p>
          <a:p>
            <a:pPr>
              <a:buClr>
                <a:schemeClr val="accent1"/>
              </a:buClr>
            </a:pPr>
            <a:endParaRPr lang="en-US" sz="1500" b="1" dirty="0">
              <a:solidFill>
                <a:schemeClr val="bg2"/>
              </a:solidFill>
            </a:endParaRPr>
          </a:p>
          <a:p>
            <a:pPr>
              <a:buClr>
                <a:schemeClr val="accent1"/>
              </a:buClr>
            </a:pPr>
            <a:r>
              <a:rPr lang="en-US" sz="1500" b="1" dirty="0">
                <a:solidFill>
                  <a:schemeClr val="bg2"/>
                </a:solidFill>
              </a:rPr>
              <a:t>PK profile that allows </a:t>
            </a:r>
            <a:r>
              <a:rPr lang="en-US" sz="1500" b="1" u="sng" dirty="0">
                <a:solidFill>
                  <a:schemeClr val="bg2"/>
                </a:solidFill>
              </a:rPr>
              <a:t>once-daily oral</a:t>
            </a:r>
            <a:r>
              <a:rPr lang="en-US" sz="1500" b="1" dirty="0">
                <a:solidFill>
                  <a:schemeClr val="bg2"/>
                </a:solidFill>
              </a:rPr>
              <a:t> dosing</a:t>
            </a:r>
          </a:p>
          <a:p>
            <a:pPr>
              <a:buClr>
                <a:schemeClr val="accent1"/>
              </a:buClr>
            </a:pPr>
            <a:endParaRPr lang="en-US" sz="2100" dirty="0">
              <a:solidFill>
                <a:schemeClr val="tx2"/>
              </a:solidFill>
            </a:endParaRPr>
          </a:p>
        </p:txBody>
      </p:sp>
      <p:sp>
        <p:nvSpPr>
          <p:cNvPr id="11" name="TextBox 10">
            <a:extLst>
              <a:ext uri="{FF2B5EF4-FFF2-40B4-BE49-F238E27FC236}">
                <a16:creationId xmlns:a16="http://schemas.microsoft.com/office/drawing/2014/main" id="{0F22CD78-DAB1-414C-B89A-95F84006319B}"/>
              </a:ext>
            </a:extLst>
          </p:cNvPr>
          <p:cNvSpPr txBox="1"/>
          <p:nvPr/>
        </p:nvSpPr>
        <p:spPr>
          <a:xfrm>
            <a:off x="2308527" y="4619385"/>
            <a:ext cx="3892217" cy="207749"/>
          </a:xfrm>
          <a:prstGeom prst="rect">
            <a:avLst/>
          </a:prstGeom>
          <a:noFill/>
        </p:spPr>
        <p:txBody>
          <a:bodyPr wrap="square" rtlCol="0">
            <a:spAutoFit/>
          </a:bodyPr>
          <a:lstStyle/>
          <a:p>
            <a:r>
              <a:rPr lang="en-US" sz="750" b="1" dirty="0">
                <a:solidFill>
                  <a:schemeClr val="bg2"/>
                </a:solidFill>
              </a:rPr>
              <a:t>Burris HA, et al. </a:t>
            </a:r>
            <a:r>
              <a:rPr lang="en-US" sz="750" b="1" i="1" dirty="0">
                <a:solidFill>
                  <a:schemeClr val="bg2"/>
                </a:solidFill>
              </a:rPr>
              <a:t>Lancet Oncol.</a:t>
            </a:r>
            <a:r>
              <a:rPr lang="en-US" sz="750" b="1" dirty="0">
                <a:solidFill>
                  <a:schemeClr val="bg2"/>
                </a:solidFill>
              </a:rPr>
              <a:t> 2018 Feb 20</a:t>
            </a:r>
          </a:p>
        </p:txBody>
      </p:sp>
      <p:sp>
        <p:nvSpPr>
          <p:cNvPr id="8" name="Title 1">
            <a:extLst>
              <a:ext uri="{FF2B5EF4-FFF2-40B4-BE49-F238E27FC236}">
                <a16:creationId xmlns:a16="http://schemas.microsoft.com/office/drawing/2014/main" id="{9740FC39-DE5E-46FF-97B9-EF19558B7BF7}"/>
              </a:ext>
            </a:extLst>
          </p:cNvPr>
          <p:cNvSpPr>
            <a:spLocks noGrp="1"/>
          </p:cNvSpPr>
          <p:nvPr>
            <p:ph type="title"/>
          </p:nvPr>
        </p:nvSpPr>
        <p:spPr>
          <a:xfrm>
            <a:off x="660750" y="266867"/>
            <a:ext cx="8779244" cy="502206"/>
          </a:xfrm>
        </p:spPr>
        <p:txBody>
          <a:bodyPr>
            <a:normAutofit/>
          </a:bodyPr>
          <a:lstStyle/>
          <a:p>
            <a:r>
              <a:rPr lang="en-US" b="1" dirty="0"/>
              <a:t>Umbralisib: Inhibitor of PI3K</a:t>
            </a:r>
            <a:r>
              <a:rPr lang="el-GR" b="1" dirty="0"/>
              <a:t>δ</a:t>
            </a:r>
            <a:r>
              <a:rPr lang="en-US" b="1" dirty="0"/>
              <a:t> and Casein Kinase-1</a:t>
            </a:r>
            <a:r>
              <a:rPr lang="el-GR" b="1" dirty="0"/>
              <a:t>ε</a:t>
            </a:r>
            <a:endParaRPr lang="en-US" b="1" dirty="0"/>
          </a:p>
        </p:txBody>
      </p:sp>
      <p:pic>
        <p:nvPicPr>
          <p:cNvPr id="6" name="Picture 5">
            <a:extLst>
              <a:ext uri="{FF2B5EF4-FFF2-40B4-BE49-F238E27FC236}">
                <a16:creationId xmlns:a16="http://schemas.microsoft.com/office/drawing/2014/main" id="{5BA6B579-8666-45FA-8D60-F20EBA3FAE7C}"/>
              </a:ext>
            </a:extLst>
          </p:cNvPr>
          <p:cNvPicPr>
            <a:picLocks noChangeAspect="1"/>
          </p:cNvPicPr>
          <p:nvPr/>
        </p:nvPicPr>
        <p:blipFill>
          <a:blip r:embed="rId3"/>
          <a:stretch>
            <a:fillRect/>
          </a:stretch>
        </p:blipFill>
        <p:spPr>
          <a:xfrm>
            <a:off x="471880" y="870901"/>
            <a:ext cx="4662011" cy="3646402"/>
          </a:xfrm>
          <a:prstGeom prst="rect">
            <a:avLst/>
          </a:prstGeom>
        </p:spPr>
      </p:pic>
      <p:sp>
        <p:nvSpPr>
          <p:cNvPr id="7" name="TextBox 6">
            <a:extLst>
              <a:ext uri="{FF2B5EF4-FFF2-40B4-BE49-F238E27FC236}">
                <a16:creationId xmlns:a16="http://schemas.microsoft.com/office/drawing/2014/main" id="{915831D0-E9FA-47C5-8405-ED3B0DFFA232}"/>
              </a:ext>
            </a:extLst>
          </p:cNvPr>
          <p:cNvSpPr txBox="1"/>
          <p:nvPr/>
        </p:nvSpPr>
        <p:spPr>
          <a:xfrm>
            <a:off x="5449183" y="4059529"/>
            <a:ext cx="3611462" cy="577081"/>
          </a:xfrm>
          <a:prstGeom prst="rect">
            <a:avLst/>
          </a:prstGeom>
          <a:noFill/>
        </p:spPr>
        <p:txBody>
          <a:bodyPr wrap="square" rtlCol="0">
            <a:spAutoFit/>
          </a:bodyPr>
          <a:lstStyle/>
          <a:p>
            <a:pPr algn="ctr"/>
            <a:r>
              <a:rPr lang="en-US" sz="1050" i="1" dirty="0">
                <a:solidFill>
                  <a:schemeClr val="bg2"/>
                </a:solidFill>
              </a:rPr>
              <a:t>The impact of differences in the mechanism of action is unknown, and these findings do not enable safety or </a:t>
            </a:r>
            <a:r>
              <a:rPr lang="en-US" sz="1050" i="1" dirty="0"/>
              <a:t>efficacy comparisons between these compounds</a:t>
            </a:r>
          </a:p>
        </p:txBody>
      </p:sp>
    </p:spTree>
    <p:extLst>
      <p:ext uri="{BB962C8B-B14F-4D97-AF65-F5344CB8AC3E}">
        <p14:creationId xmlns:p14="http://schemas.microsoft.com/office/powerpoint/2010/main" val="23135507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7373B1-8725-3B46-AE51-2B1B9BDC4E10}"/>
              </a:ext>
            </a:extLst>
          </p:cNvPr>
          <p:cNvSpPr txBox="1">
            <a:spLocks noGrp="1"/>
          </p:cNvSpPr>
          <p:nvPr>
            <p:ph type="title"/>
          </p:nvPr>
        </p:nvSpPr>
        <p:spPr>
          <a:prstGeom prst="rect">
            <a:avLst/>
          </a:prstGeom>
          <a:noFill/>
        </p:spPr>
        <p:txBody>
          <a:bodyPr wrap="square" rtlCol="0">
            <a:spAutoFit/>
          </a:bodyPr>
          <a:lstStyle/>
          <a:p>
            <a:r>
              <a:rPr lang="en-US" b="1" dirty="0">
                <a:solidFill>
                  <a:schemeClr val="tx2"/>
                </a:solidFill>
              </a:rPr>
              <a:t>Relapsed or Refractory CLL and other NHL: An Open-Label, Phase 1, Dose-Escalation, First-in-Human Study</a:t>
            </a:r>
          </a:p>
        </p:txBody>
      </p:sp>
      <p:sp>
        <p:nvSpPr>
          <p:cNvPr id="7" name="Rounded Rectangle 6">
            <a:extLst>
              <a:ext uri="{FF2B5EF4-FFF2-40B4-BE49-F238E27FC236}">
                <a16:creationId xmlns:a16="http://schemas.microsoft.com/office/drawing/2014/main" id="{F13C1A53-D440-994B-92B2-0AF3F588BDEF}"/>
              </a:ext>
            </a:extLst>
          </p:cNvPr>
          <p:cNvSpPr/>
          <p:nvPr/>
        </p:nvSpPr>
        <p:spPr>
          <a:xfrm>
            <a:off x="3221767" y="1565132"/>
            <a:ext cx="2046011" cy="12415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t>Umbralisib 50 – 1800 mg</a:t>
            </a:r>
            <a:r>
              <a:rPr lang="en-US" sz="1050" b="1" baseline="30000" dirty="0"/>
              <a:t>*#</a:t>
            </a:r>
            <a:r>
              <a:rPr lang="en-US" sz="1050" b="1" dirty="0"/>
              <a:t> PO QD Days 1 – 28</a:t>
            </a:r>
          </a:p>
          <a:p>
            <a:pPr algn="ctr"/>
            <a:r>
              <a:rPr lang="en-US" sz="1050" b="1" i="1" dirty="0"/>
              <a:t>OR</a:t>
            </a:r>
            <a:br>
              <a:rPr lang="en-US" sz="1050" b="1" dirty="0"/>
            </a:br>
            <a:r>
              <a:rPr lang="en-US" sz="1050" b="1" dirty="0"/>
              <a:t>Umbralisib (micronized) </a:t>
            </a:r>
            <a:br>
              <a:rPr lang="en-US" sz="1050" b="1" dirty="0"/>
            </a:br>
            <a:r>
              <a:rPr lang="en-US" sz="1050" b="1" dirty="0"/>
              <a:t>200 – 1800 mg</a:t>
            </a:r>
            <a:r>
              <a:rPr lang="en-US" sz="1050" b="1" baseline="30000" dirty="0"/>
              <a:t>*#</a:t>
            </a:r>
            <a:r>
              <a:rPr lang="en-US" sz="1050" b="1" dirty="0"/>
              <a:t> PO QD </a:t>
            </a:r>
            <a:br>
              <a:rPr lang="en-US" sz="1050" b="1" dirty="0"/>
            </a:br>
            <a:r>
              <a:rPr lang="en-US" sz="1050" b="1" dirty="0"/>
              <a:t>Days 1 – 28</a:t>
            </a:r>
          </a:p>
        </p:txBody>
      </p:sp>
      <p:sp>
        <p:nvSpPr>
          <p:cNvPr id="8" name="Rounded Rectangle 7">
            <a:extLst>
              <a:ext uri="{FF2B5EF4-FFF2-40B4-BE49-F238E27FC236}">
                <a16:creationId xmlns:a16="http://schemas.microsoft.com/office/drawing/2014/main" id="{BE0A95F1-2045-F844-97FC-AD8BB4B5E348}"/>
              </a:ext>
            </a:extLst>
          </p:cNvPr>
          <p:cNvSpPr/>
          <p:nvPr/>
        </p:nvSpPr>
        <p:spPr>
          <a:xfrm>
            <a:off x="5670798" y="1590838"/>
            <a:ext cx="1246742" cy="12158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Until PD, unacceptable toxicity, or withdrawal of consent</a:t>
            </a:r>
          </a:p>
        </p:txBody>
      </p:sp>
      <p:sp>
        <p:nvSpPr>
          <p:cNvPr id="9" name="Rounded Rectangle 3">
            <a:extLst>
              <a:ext uri="{FF2B5EF4-FFF2-40B4-BE49-F238E27FC236}">
                <a16:creationId xmlns:a16="http://schemas.microsoft.com/office/drawing/2014/main" id="{DF31F624-274A-9B47-9135-C5FE5897140C}"/>
              </a:ext>
            </a:extLst>
          </p:cNvPr>
          <p:cNvSpPr/>
          <p:nvPr/>
        </p:nvSpPr>
        <p:spPr>
          <a:xfrm>
            <a:off x="980169" y="1468237"/>
            <a:ext cx="1696463" cy="1502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0735" indent="-160735">
              <a:buFont typeface="Arial" panose="020B0604020202020204" pitchFamily="34" charset="0"/>
              <a:buChar char="•"/>
            </a:pPr>
            <a:r>
              <a:rPr lang="en-US" sz="1200" b="1" dirty="0">
                <a:solidFill>
                  <a:schemeClr val="tx2"/>
                </a:solidFill>
              </a:rPr>
              <a:t>Relapsed≥ 1and or refractory Lymphoma, CLL cHL or T cell</a:t>
            </a:r>
          </a:p>
          <a:p>
            <a:pPr marL="160735" indent="-160735">
              <a:buFont typeface="Arial" panose="020B0604020202020204" pitchFamily="34" charset="0"/>
              <a:buChar char="•"/>
            </a:pPr>
            <a:endParaRPr lang="en-US" sz="1200" b="1" dirty="0">
              <a:solidFill>
                <a:schemeClr val="tx2"/>
              </a:solidFill>
            </a:endParaRPr>
          </a:p>
          <a:p>
            <a:pPr marL="160735" indent="-160735">
              <a:buFont typeface="Arial" panose="020B0604020202020204" pitchFamily="34" charset="0"/>
              <a:buChar char="•"/>
            </a:pPr>
            <a:r>
              <a:rPr lang="en-US" sz="1200" b="1" dirty="0">
                <a:solidFill>
                  <a:schemeClr val="tx2"/>
                </a:solidFill>
              </a:rPr>
              <a:t>&gt;1 prior regimen </a:t>
            </a:r>
            <a:r>
              <a:rPr lang="en-US" sz="1200" b="1" dirty="0">
                <a:solidFill>
                  <a:schemeClr val="tx1"/>
                </a:solidFill>
              </a:rPr>
              <a:t>prior treatment regimen</a:t>
            </a:r>
          </a:p>
        </p:txBody>
      </p:sp>
      <p:sp>
        <p:nvSpPr>
          <p:cNvPr id="10" name="Isosceles Triangle 8">
            <a:extLst>
              <a:ext uri="{FF2B5EF4-FFF2-40B4-BE49-F238E27FC236}">
                <a16:creationId xmlns:a16="http://schemas.microsoft.com/office/drawing/2014/main" id="{FE2C97D6-DDCE-BA4E-9196-28A78D354DAA}"/>
              </a:ext>
            </a:extLst>
          </p:cNvPr>
          <p:cNvSpPr/>
          <p:nvPr/>
        </p:nvSpPr>
        <p:spPr bwMode="auto">
          <a:xfrm rot="5400000">
            <a:off x="2487467" y="2127843"/>
            <a:ext cx="1163801" cy="157076"/>
          </a:xfrm>
          <a:prstGeom prst="triangle">
            <a:avLst/>
          </a:prstGeom>
          <a:solidFill>
            <a:srgbClr val="92D050"/>
          </a:solidFill>
          <a:ln w="9525" cap="flat" cmpd="sng" algn="ctr">
            <a:solidFill>
              <a:srgbClr val="92D050"/>
            </a:solidFill>
            <a:prstDash val="solid"/>
            <a:round/>
            <a:headEnd type="none" w="med" len="med"/>
            <a:tailEnd type="none" w="med" len="med"/>
          </a:ln>
          <a:effectLst>
            <a:outerShdw blurRad="44450" dist="27940" dir="5400000" algn="ctr">
              <a:srgbClr val="000000">
                <a:alpha val="32000"/>
              </a:srgbClr>
            </a:outerShdw>
          </a:effectLst>
        </p:spPr>
        <p:txBody>
          <a:bodyPr lIns="0" rIns="0" anchor="ctr"/>
          <a:lstStyle/>
          <a:p>
            <a:pPr marL="132160" indent="-132160">
              <a:buClr>
                <a:srgbClr val="FFFFFF"/>
              </a:buClr>
              <a:defRPr/>
            </a:pPr>
            <a:endParaRPr lang="en-US" sz="1050" dirty="0">
              <a:solidFill>
                <a:srgbClr val="FFFFFF"/>
              </a:solidFill>
              <a:latin typeface="Arial"/>
              <a:ea typeface="MS PGothic" pitchFamily="34" charset="-128"/>
            </a:endParaRPr>
          </a:p>
        </p:txBody>
      </p:sp>
      <p:sp>
        <p:nvSpPr>
          <p:cNvPr id="11" name="Isosceles Triangle 8">
            <a:extLst>
              <a:ext uri="{FF2B5EF4-FFF2-40B4-BE49-F238E27FC236}">
                <a16:creationId xmlns:a16="http://schemas.microsoft.com/office/drawing/2014/main" id="{7DFC5B8A-DE81-7249-BE44-E8F8CB60979C}"/>
              </a:ext>
            </a:extLst>
          </p:cNvPr>
          <p:cNvSpPr/>
          <p:nvPr/>
        </p:nvSpPr>
        <p:spPr bwMode="auto">
          <a:xfrm rot="5400000">
            <a:off x="4891821" y="2146288"/>
            <a:ext cx="1163801" cy="157076"/>
          </a:xfrm>
          <a:prstGeom prst="triangle">
            <a:avLst/>
          </a:prstGeom>
          <a:solidFill>
            <a:srgbClr val="92D050"/>
          </a:solidFill>
          <a:ln w="9525" cap="flat" cmpd="sng" algn="ctr">
            <a:solidFill>
              <a:srgbClr val="92D050"/>
            </a:solidFill>
            <a:prstDash val="solid"/>
            <a:round/>
            <a:headEnd type="none" w="med" len="med"/>
            <a:tailEnd type="none" w="med" len="med"/>
          </a:ln>
          <a:effectLst>
            <a:outerShdw blurRad="44450" dist="27940" dir="5400000" algn="ctr">
              <a:srgbClr val="000000">
                <a:alpha val="32000"/>
              </a:srgbClr>
            </a:outerShdw>
          </a:effectLst>
        </p:spPr>
        <p:txBody>
          <a:bodyPr lIns="0" rIns="0" anchor="ctr"/>
          <a:lstStyle/>
          <a:p>
            <a:pPr marL="132160" indent="-132160">
              <a:buClr>
                <a:srgbClr val="FFFFFF"/>
              </a:buClr>
              <a:defRPr/>
            </a:pPr>
            <a:endParaRPr lang="en-US" sz="1050" dirty="0">
              <a:solidFill>
                <a:srgbClr val="FFFFFF"/>
              </a:solidFill>
              <a:latin typeface="Arial"/>
              <a:ea typeface="MS PGothic" pitchFamily="34" charset="-128"/>
            </a:endParaRPr>
          </a:p>
        </p:txBody>
      </p:sp>
      <p:sp>
        <p:nvSpPr>
          <p:cNvPr id="12" name="Rectangle 11">
            <a:extLst>
              <a:ext uri="{FF2B5EF4-FFF2-40B4-BE49-F238E27FC236}">
                <a16:creationId xmlns:a16="http://schemas.microsoft.com/office/drawing/2014/main" id="{F8ED4389-8AD7-F546-8973-BD361761D8BF}"/>
              </a:ext>
            </a:extLst>
          </p:cNvPr>
          <p:cNvSpPr/>
          <p:nvPr/>
        </p:nvSpPr>
        <p:spPr>
          <a:xfrm>
            <a:off x="665971" y="3543669"/>
            <a:ext cx="8342298" cy="1077218"/>
          </a:xfrm>
          <a:prstGeom prst="rect">
            <a:avLst/>
          </a:prstGeom>
        </p:spPr>
        <p:txBody>
          <a:bodyPr wrap="square">
            <a:spAutoFit/>
          </a:bodyPr>
          <a:lstStyle/>
          <a:p>
            <a:pPr marL="192881" indent="-192881">
              <a:buClr>
                <a:schemeClr val="accent1"/>
              </a:buClr>
              <a:buFont typeface="Arial" panose="020B0604020202020204" pitchFamily="34" charset="0"/>
              <a:buChar char="•"/>
            </a:pPr>
            <a:r>
              <a:rPr lang="en-US" sz="1600" b="1" dirty="0">
                <a:solidFill>
                  <a:schemeClr val="tx2"/>
                </a:solidFill>
              </a:rPr>
              <a:t>Response assessments were performed every two cycles until cycle 12, and then at least every six cycles</a:t>
            </a:r>
          </a:p>
          <a:p>
            <a:pPr marL="192881" indent="-192881">
              <a:buClr>
                <a:schemeClr val="accent1"/>
              </a:buClr>
              <a:buFont typeface="Arial" panose="020B0604020202020204" pitchFamily="34" charset="0"/>
              <a:buChar char="•"/>
            </a:pPr>
            <a:r>
              <a:rPr lang="en-US" sz="1600" b="1" dirty="0">
                <a:solidFill>
                  <a:schemeClr val="tx2"/>
                </a:solidFill>
              </a:rPr>
              <a:t>Pneumocystis jiroveci pneumonia prophylaxis was permitted but not mandated during the study</a:t>
            </a:r>
          </a:p>
        </p:txBody>
      </p:sp>
      <p:sp>
        <p:nvSpPr>
          <p:cNvPr id="13" name="Rectangle 12">
            <a:extLst>
              <a:ext uri="{FF2B5EF4-FFF2-40B4-BE49-F238E27FC236}">
                <a16:creationId xmlns:a16="http://schemas.microsoft.com/office/drawing/2014/main" id="{5CB87106-90AF-324E-AE3A-63DCB7799330}"/>
              </a:ext>
            </a:extLst>
          </p:cNvPr>
          <p:cNvSpPr/>
          <p:nvPr/>
        </p:nvSpPr>
        <p:spPr>
          <a:xfrm>
            <a:off x="1294585" y="3000055"/>
            <a:ext cx="6462758" cy="461665"/>
          </a:xfrm>
          <a:prstGeom prst="rect">
            <a:avLst/>
          </a:prstGeom>
        </p:spPr>
        <p:txBody>
          <a:bodyPr wrap="square">
            <a:spAutoFit/>
          </a:bodyPr>
          <a:lstStyle/>
          <a:p>
            <a:pPr algn="ctr"/>
            <a:r>
              <a:rPr lang="en-US" sz="1200" b="1" baseline="30000" dirty="0">
                <a:solidFill>
                  <a:schemeClr val="tx2"/>
                </a:solidFill>
              </a:rPr>
              <a:t>*</a:t>
            </a:r>
            <a:r>
              <a:rPr lang="en-US" sz="1200" b="1" dirty="0">
                <a:solidFill>
                  <a:schemeClr val="tx2"/>
                </a:solidFill>
              </a:rPr>
              <a:t>Intra-patient dose escalation permitted for patients in earlier cohorts following establishment of safety at </a:t>
            </a:r>
            <a:r>
              <a:rPr lang="en-US" sz="1200" dirty="0"/>
              <a:t>higher doses.</a:t>
            </a:r>
          </a:p>
        </p:txBody>
      </p:sp>
      <p:sp>
        <p:nvSpPr>
          <p:cNvPr id="14" name="Text Placeholder 13">
            <a:extLst>
              <a:ext uri="{FF2B5EF4-FFF2-40B4-BE49-F238E27FC236}">
                <a16:creationId xmlns:a16="http://schemas.microsoft.com/office/drawing/2014/main" id="{613F2CF4-521B-1644-8B5F-A32B3106F165}"/>
              </a:ext>
            </a:extLst>
          </p:cNvPr>
          <p:cNvSpPr txBox="1">
            <a:spLocks noGrp="1"/>
          </p:cNvSpPr>
          <p:nvPr>
            <p:ph type="body" sz="quarter" idx="12"/>
          </p:nvPr>
        </p:nvSpPr>
        <p:spPr>
          <a:prstGeom prst="rect">
            <a:avLst/>
          </a:prstGeom>
          <a:noFill/>
        </p:spPr>
        <p:txBody>
          <a:bodyPr wrap="square" rtlCol="0">
            <a:spAutoFit/>
          </a:bodyPr>
          <a:lstStyle/>
          <a:p>
            <a:r>
              <a:rPr lang="en-US" sz="900" b="1" dirty="0">
                <a:solidFill>
                  <a:schemeClr val="tx2"/>
                </a:solidFill>
              </a:rPr>
              <a:t>Burris HA, et al. </a:t>
            </a:r>
            <a:r>
              <a:rPr lang="en-US" sz="900" b="1" i="1" dirty="0">
                <a:solidFill>
                  <a:schemeClr val="tx2"/>
                </a:solidFill>
              </a:rPr>
              <a:t>Lancet Oncol.</a:t>
            </a:r>
            <a:r>
              <a:rPr lang="en-US" sz="900" b="1" dirty="0">
                <a:solidFill>
                  <a:schemeClr val="tx2"/>
                </a:solidFill>
              </a:rPr>
              <a:t> 2018 Feb 20</a:t>
            </a:r>
          </a:p>
        </p:txBody>
      </p:sp>
      <p:sp>
        <p:nvSpPr>
          <p:cNvPr id="15" name="Title 1">
            <a:extLst>
              <a:ext uri="{FF2B5EF4-FFF2-40B4-BE49-F238E27FC236}">
                <a16:creationId xmlns:a16="http://schemas.microsoft.com/office/drawing/2014/main" id="{63C44BA7-30AC-4242-AAF2-A15405110A01}"/>
              </a:ext>
            </a:extLst>
          </p:cNvPr>
          <p:cNvSpPr txBox="1">
            <a:spLocks/>
          </p:cNvSpPr>
          <p:nvPr/>
        </p:nvSpPr>
        <p:spPr>
          <a:xfrm>
            <a:off x="665971" y="1047251"/>
            <a:ext cx="8342298" cy="585008"/>
          </a:xfrm>
          <a:prstGeom prst="rect">
            <a:avLst/>
          </a:prstGeom>
        </p:spPr>
        <p:txBody>
          <a:bodyPr/>
          <a:lstStyle>
            <a:lvl1pPr algn="l" defTabSz="342900" rtl="0" eaLnBrk="1" latinLnBrk="0" hangingPunct="1">
              <a:lnSpc>
                <a:spcPct val="90000"/>
              </a:lnSpc>
              <a:spcBef>
                <a:spcPct val="0"/>
              </a:spcBef>
              <a:buNone/>
              <a:defRPr sz="2400" b="0" i="0" kern="1200">
                <a:solidFill>
                  <a:schemeClr val="tx2">
                    <a:lumMod val="75000"/>
                  </a:schemeClr>
                </a:solidFill>
                <a:latin typeface="+mj-lt"/>
                <a:ea typeface="+mj-ea"/>
                <a:cs typeface="Adobe Garamond Pro Bold"/>
              </a:defRPr>
            </a:lvl1pPr>
          </a:lstStyle>
          <a:p>
            <a:r>
              <a:rPr lang="en-US" sz="1800" b="1" dirty="0"/>
              <a:t>       							</a:t>
            </a:r>
            <a:r>
              <a:rPr lang="en-US" sz="1800" b="1" dirty="0">
                <a:solidFill>
                  <a:schemeClr val="tx2"/>
                </a:solidFill>
              </a:rPr>
              <a:t>Study Schema</a:t>
            </a:r>
          </a:p>
        </p:txBody>
      </p:sp>
    </p:spTree>
    <p:extLst>
      <p:ext uri="{BB962C8B-B14F-4D97-AF65-F5344CB8AC3E}">
        <p14:creationId xmlns:p14="http://schemas.microsoft.com/office/powerpoint/2010/main" val="2441102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55807-B266-4DCE-8D42-192F88774DED}"/>
              </a:ext>
            </a:extLst>
          </p:cNvPr>
          <p:cNvPicPr>
            <a:picLocks noChangeAspect="1"/>
          </p:cNvPicPr>
          <p:nvPr/>
        </p:nvPicPr>
        <p:blipFill rotWithShape="1">
          <a:blip r:embed="rId3"/>
          <a:srcRect t="-1" b="1910"/>
          <a:stretch/>
        </p:blipFill>
        <p:spPr>
          <a:xfrm>
            <a:off x="1271587" y="1067083"/>
            <a:ext cx="6600825" cy="3524664"/>
          </a:xfrm>
          <a:prstGeom prst="rect">
            <a:avLst/>
          </a:prstGeom>
        </p:spPr>
      </p:pic>
      <p:sp>
        <p:nvSpPr>
          <p:cNvPr id="6" name="Rectangle 5"/>
          <p:cNvSpPr/>
          <p:nvPr/>
        </p:nvSpPr>
        <p:spPr>
          <a:xfrm>
            <a:off x="2552653" y="1606006"/>
            <a:ext cx="456309" cy="225188"/>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CLL</a:t>
            </a:r>
          </a:p>
        </p:txBody>
      </p:sp>
      <p:sp>
        <p:nvSpPr>
          <p:cNvPr id="7" name="Rectangle 6"/>
          <p:cNvSpPr/>
          <p:nvPr/>
        </p:nvSpPr>
        <p:spPr>
          <a:xfrm>
            <a:off x="4115691" y="1606006"/>
            <a:ext cx="456309" cy="225188"/>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FL</a:t>
            </a:r>
          </a:p>
        </p:txBody>
      </p:sp>
      <p:sp>
        <p:nvSpPr>
          <p:cNvPr id="8" name="Rectangle 7"/>
          <p:cNvSpPr/>
          <p:nvPr/>
        </p:nvSpPr>
        <p:spPr>
          <a:xfrm>
            <a:off x="6984533" y="1607945"/>
            <a:ext cx="456309" cy="225188"/>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MZL</a:t>
            </a:r>
          </a:p>
        </p:txBody>
      </p:sp>
      <p:cxnSp>
        <p:nvCxnSpPr>
          <p:cNvPr id="5" name="Straight Connector 4"/>
          <p:cNvCxnSpPr/>
          <p:nvPr/>
        </p:nvCxnSpPr>
        <p:spPr>
          <a:xfrm flipV="1">
            <a:off x="2197291" y="2784143"/>
            <a:ext cx="5384042" cy="10236"/>
          </a:xfrm>
          <a:prstGeom prst="line">
            <a:avLst/>
          </a:prstGeom>
          <a:ln w="28575">
            <a:solidFill>
              <a:srgbClr val="083399"/>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70333B6-9D11-46C1-972F-8C3CBEA8E75D}"/>
              </a:ext>
            </a:extLst>
          </p:cNvPr>
          <p:cNvSpPr txBox="1"/>
          <p:nvPr/>
        </p:nvSpPr>
        <p:spPr>
          <a:xfrm>
            <a:off x="2024757" y="4511439"/>
            <a:ext cx="6372967" cy="300082"/>
          </a:xfrm>
          <a:prstGeom prst="rect">
            <a:avLst/>
          </a:prstGeom>
          <a:noFill/>
        </p:spPr>
        <p:txBody>
          <a:bodyPr wrap="square" rtlCol="0">
            <a:spAutoFit/>
          </a:bodyPr>
          <a:lstStyle/>
          <a:p>
            <a:r>
              <a:rPr lang="en-US" sz="1350" b="1" dirty="0"/>
              <a:t>*</a:t>
            </a:r>
            <a:r>
              <a:rPr lang="en-US" sz="1200" dirty="0">
                <a:solidFill>
                  <a:schemeClr val="bg2"/>
                </a:solidFill>
              </a:rPr>
              <a:t>Best percentage change from baseline in disease burden with umbralisib treatment</a:t>
            </a:r>
          </a:p>
        </p:txBody>
      </p:sp>
      <p:sp>
        <p:nvSpPr>
          <p:cNvPr id="10" name="TextBox 9">
            <a:extLst>
              <a:ext uri="{FF2B5EF4-FFF2-40B4-BE49-F238E27FC236}">
                <a16:creationId xmlns:a16="http://schemas.microsoft.com/office/drawing/2014/main" id="{669B582A-CBBC-4875-A3BD-F9D3651F293A}"/>
              </a:ext>
            </a:extLst>
          </p:cNvPr>
          <p:cNvSpPr txBox="1"/>
          <p:nvPr/>
        </p:nvSpPr>
        <p:spPr>
          <a:xfrm>
            <a:off x="282696" y="4809837"/>
            <a:ext cx="2671686" cy="207749"/>
          </a:xfrm>
          <a:prstGeom prst="rect">
            <a:avLst/>
          </a:prstGeom>
          <a:noFill/>
        </p:spPr>
        <p:txBody>
          <a:bodyPr wrap="square" rtlCol="0">
            <a:spAutoFit/>
          </a:bodyPr>
          <a:lstStyle/>
          <a:p>
            <a:r>
              <a:rPr lang="en-US" sz="750" b="1" dirty="0">
                <a:solidFill>
                  <a:schemeClr val="bg2"/>
                </a:solidFill>
              </a:rPr>
              <a:t>Burris HA, et al. </a:t>
            </a:r>
            <a:r>
              <a:rPr lang="en-US" sz="750" b="1" i="1" dirty="0">
                <a:solidFill>
                  <a:schemeClr val="bg2"/>
                </a:solidFill>
              </a:rPr>
              <a:t>Lancet Oncol.</a:t>
            </a:r>
            <a:r>
              <a:rPr lang="en-US" sz="750" b="1" dirty="0">
                <a:solidFill>
                  <a:schemeClr val="bg2"/>
                </a:solidFill>
              </a:rPr>
              <a:t> 2018 Feb 20</a:t>
            </a:r>
          </a:p>
        </p:txBody>
      </p:sp>
      <p:sp>
        <p:nvSpPr>
          <p:cNvPr id="11" name="Title 1">
            <a:extLst>
              <a:ext uri="{FF2B5EF4-FFF2-40B4-BE49-F238E27FC236}">
                <a16:creationId xmlns:a16="http://schemas.microsoft.com/office/drawing/2014/main" id="{DBF2DA78-E277-4711-8ABA-F0DB5633B1E7}"/>
              </a:ext>
            </a:extLst>
          </p:cNvPr>
          <p:cNvSpPr txBox="1">
            <a:spLocks/>
          </p:cNvSpPr>
          <p:nvPr/>
        </p:nvSpPr>
        <p:spPr>
          <a:xfrm>
            <a:off x="665971" y="263977"/>
            <a:ext cx="8428023" cy="58500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r>
              <a:rPr lang="en-US" sz="2000" b="1" dirty="0">
                <a:solidFill>
                  <a:schemeClr val="accent1"/>
                </a:solidFill>
              </a:rPr>
              <a:t>Umbralisib Monotherapy Phase I Trial </a:t>
            </a:r>
            <a:br>
              <a:rPr lang="en-US" sz="2000" b="1" dirty="0">
                <a:solidFill>
                  <a:schemeClr val="accent1"/>
                </a:solidFill>
              </a:rPr>
            </a:br>
            <a:r>
              <a:rPr lang="en-US" sz="2000" b="1" dirty="0">
                <a:solidFill>
                  <a:schemeClr val="accent1"/>
                </a:solidFill>
              </a:rPr>
              <a:t>Relapsed/Refractory CLL and Lymphoma - Clinical Activity</a:t>
            </a:r>
            <a:r>
              <a:rPr lang="en-US" sz="2700" baseline="30000" dirty="0">
                <a:solidFill>
                  <a:schemeClr val="accent1"/>
                </a:solidFill>
              </a:rPr>
              <a:t>*</a:t>
            </a:r>
            <a:endParaRPr lang="en-US" sz="2700" dirty="0">
              <a:solidFill>
                <a:schemeClr val="accent1"/>
              </a:solidFill>
            </a:endParaRPr>
          </a:p>
        </p:txBody>
      </p:sp>
    </p:spTree>
    <p:extLst>
      <p:ext uri="{BB962C8B-B14F-4D97-AF65-F5344CB8AC3E}">
        <p14:creationId xmlns:p14="http://schemas.microsoft.com/office/powerpoint/2010/main" val="1227452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AD4BF8-771E-CC45-A3C9-0DF39770C560}"/>
              </a:ext>
            </a:extLst>
          </p:cNvPr>
          <p:cNvSpPr>
            <a:spLocks noGrp="1"/>
          </p:cNvSpPr>
          <p:nvPr>
            <p:ph type="body" sz="quarter" idx="12"/>
          </p:nvPr>
        </p:nvSpPr>
        <p:spPr/>
        <p:txBody>
          <a:bodyPr/>
          <a:lstStyle/>
          <a:p>
            <a:r>
              <a:rPr lang="en-US" dirty="0"/>
              <a:t>Chavez et al ASH 2021 Abstract 45 Session 623</a:t>
            </a:r>
          </a:p>
        </p:txBody>
      </p:sp>
      <p:sp>
        <p:nvSpPr>
          <p:cNvPr id="6" name="Title 1">
            <a:extLst>
              <a:ext uri="{FF2B5EF4-FFF2-40B4-BE49-F238E27FC236}">
                <a16:creationId xmlns:a16="http://schemas.microsoft.com/office/drawing/2014/main" id="{4BB7A2A6-E3D4-F34C-9FCA-BB5C81ED3581}"/>
              </a:ext>
            </a:extLst>
          </p:cNvPr>
          <p:cNvSpPr>
            <a:spLocks noGrp="1"/>
          </p:cNvSpPr>
          <p:nvPr>
            <p:ph type="title"/>
          </p:nvPr>
        </p:nvSpPr>
        <p:spPr>
          <a:xfrm>
            <a:off x="568853" y="112195"/>
            <a:ext cx="8439679" cy="770335"/>
          </a:xfrm>
        </p:spPr>
        <p:txBody>
          <a:bodyPr/>
          <a:lstStyle/>
          <a:p>
            <a:r>
              <a:rPr lang="en-US" dirty="0"/>
              <a:t>More PI3K inhibitors: Unity Trial: Ubralisib and Ublituximab (U2)</a:t>
            </a:r>
          </a:p>
        </p:txBody>
      </p:sp>
      <p:pic>
        <p:nvPicPr>
          <p:cNvPr id="8" name="Picture 7">
            <a:extLst>
              <a:ext uri="{FF2B5EF4-FFF2-40B4-BE49-F238E27FC236}">
                <a16:creationId xmlns:a16="http://schemas.microsoft.com/office/drawing/2014/main" id="{073E3350-9C13-CE44-9454-D11C8DDA6B97}"/>
              </a:ext>
            </a:extLst>
          </p:cNvPr>
          <p:cNvPicPr>
            <a:picLocks noChangeAspect="1"/>
          </p:cNvPicPr>
          <p:nvPr/>
        </p:nvPicPr>
        <p:blipFill>
          <a:blip r:embed="rId2"/>
          <a:stretch>
            <a:fillRect/>
          </a:stretch>
        </p:blipFill>
        <p:spPr>
          <a:xfrm>
            <a:off x="2458232" y="1163937"/>
            <a:ext cx="6465634" cy="2409553"/>
          </a:xfrm>
          <a:prstGeom prst="rect">
            <a:avLst/>
          </a:prstGeom>
        </p:spPr>
      </p:pic>
      <p:sp>
        <p:nvSpPr>
          <p:cNvPr id="9" name="TextBox 8">
            <a:extLst>
              <a:ext uri="{FF2B5EF4-FFF2-40B4-BE49-F238E27FC236}">
                <a16:creationId xmlns:a16="http://schemas.microsoft.com/office/drawing/2014/main" id="{072058B0-BE40-7841-9BFB-34EB821387AE}"/>
              </a:ext>
            </a:extLst>
          </p:cNvPr>
          <p:cNvSpPr txBox="1"/>
          <p:nvPr/>
        </p:nvSpPr>
        <p:spPr>
          <a:xfrm>
            <a:off x="0" y="1345157"/>
            <a:ext cx="2226733" cy="17851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200" b="1" dirty="0">
                <a:solidFill>
                  <a:schemeClr val="tx1"/>
                </a:solidFill>
              </a:rPr>
              <a:t>             </a:t>
            </a:r>
            <a:r>
              <a:rPr lang="en-US" sz="1200" b="1" u="sng" dirty="0">
                <a:solidFill>
                  <a:schemeClr val="tx1"/>
                </a:solidFill>
              </a:rPr>
              <a:t>Regimen</a:t>
            </a:r>
          </a:p>
          <a:p>
            <a:pPr marL="285750" indent="-285750">
              <a:buFont typeface="Arial" panose="020B0604020202020204" pitchFamily="34" charset="0"/>
              <a:buChar char="•"/>
            </a:pPr>
            <a:endParaRPr lang="en-US" sz="1200" b="1" dirty="0">
              <a:solidFill>
                <a:schemeClr val="tx1"/>
              </a:solidFill>
            </a:endParaRPr>
          </a:p>
          <a:p>
            <a:pPr marL="285750" indent="-285750">
              <a:buFont typeface="Arial" panose="020B0604020202020204" pitchFamily="34" charset="0"/>
              <a:buChar char="•"/>
            </a:pPr>
            <a:r>
              <a:rPr lang="en-US" sz="1200" b="1" dirty="0">
                <a:solidFill>
                  <a:schemeClr val="tx1"/>
                </a:solidFill>
              </a:rPr>
              <a:t>Umbralisib 800 mg QD till PD</a:t>
            </a:r>
          </a:p>
          <a:p>
            <a:pPr marL="285750" indent="-285750">
              <a:buFont typeface="Arial" panose="020B0604020202020204" pitchFamily="34" charset="0"/>
              <a:buChar char="•"/>
            </a:pPr>
            <a:r>
              <a:rPr lang="en-US" sz="1200" b="1" dirty="0">
                <a:solidFill>
                  <a:schemeClr val="tx1"/>
                </a:solidFill>
              </a:rPr>
              <a:t>Ublituximab  IV day 1, 8,15 (C-1) then</a:t>
            </a:r>
          </a:p>
          <a:p>
            <a:pPr marL="285750" indent="-285750">
              <a:buFont typeface="Arial" panose="020B0604020202020204" pitchFamily="34" charset="0"/>
              <a:buChar char="•"/>
            </a:pPr>
            <a:r>
              <a:rPr lang="en-US" sz="1200" b="1" dirty="0">
                <a:solidFill>
                  <a:schemeClr val="tx1"/>
                </a:solidFill>
              </a:rPr>
              <a:t>Monthly C 2-6 then q3 months x 2 years</a:t>
            </a:r>
          </a:p>
          <a:p>
            <a:endParaRPr lang="en-US" sz="1400" b="1" dirty="0">
              <a:solidFill>
                <a:schemeClr val="bg2"/>
              </a:solidFill>
            </a:endParaRPr>
          </a:p>
        </p:txBody>
      </p:sp>
      <p:sp>
        <p:nvSpPr>
          <p:cNvPr id="10" name="TextBox 9">
            <a:extLst>
              <a:ext uri="{FF2B5EF4-FFF2-40B4-BE49-F238E27FC236}">
                <a16:creationId xmlns:a16="http://schemas.microsoft.com/office/drawing/2014/main" id="{00F6153E-3D7D-1F4D-AFC4-400BC9734F29}"/>
              </a:ext>
            </a:extLst>
          </p:cNvPr>
          <p:cNvSpPr txBox="1"/>
          <p:nvPr/>
        </p:nvSpPr>
        <p:spPr>
          <a:xfrm>
            <a:off x="36723" y="3283171"/>
            <a:ext cx="2226733"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b="1" dirty="0">
                <a:solidFill>
                  <a:schemeClr val="tx1"/>
                </a:solidFill>
              </a:rPr>
              <a:t>           </a:t>
            </a:r>
            <a:r>
              <a:rPr lang="en-US" sz="1400" b="1" u="sng" dirty="0">
                <a:solidFill>
                  <a:schemeClr val="tx1"/>
                </a:solidFill>
              </a:rPr>
              <a:t>Toxicity</a:t>
            </a:r>
            <a:r>
              <a:rPr lang="en-US" sz="1400" b="1" dirty="0">
                <a:solidFill>
                  <a:schemeClr val="tx1"/>
                </a:solidFill>
              </a:rPr>
              <a:t> </a:t>
            </a:r>
          </a:p>
          <a:p>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49% diarrhea </a:t>
            </a:r>
          </a:p>
          <a:p>
            <a:pPr marL="285750" indent="-285750">
              <a:buFont typeface="Arial" panose="020B0604020202020204" pitchFamily="34" charset="0"/>
              <a:buChar char="•"/>
            </a:pPr>
            <a:endParaRPr lang="en-US" sz="1400" b="1" dirty="0">
              <a:solidFill>
                <a:schemeClr val="tx1"/>
              </a:solidFill>
            </a:endParaRPr>
          </a:p>
          <a:p>
            <a:pPr marL="285750" indent="-285750">
              <a:buFont typeface="Arial" panose="020B0604020202020204" pitchFamily="34" charset="0"/>
              <a:buChar char="•"/>
            </a:pPr>
            <a:r>
              <a:rPr lang="en-US" sz="1400" b="1" dirty="0">
                <a:solidFill>
                  <a:schemeClr val="tx1"/>
                </a:solidFill>
              </a:rPr>
              <a:t>30% nausea</a:t>
            </a:r>
          </a:p>
          <a:p>
            <a:endParaRPr lang="en-US" sz="1400" b="1" dirty="0">
              <a:solidFill>
                <a:schemeClr val="bg2"/>
              </a:solidFill>
            </a:endParaRPr>
          </a:p>
        </p:txBody>
      </p:sp>
    </p:spTree>
    <p:extLst>
      <p:ext uri="{BB962C8B-B14F-4D97-AF65-F5344CB8AC3E}">
        <p14:creationId xmlns:p14="http://schemas.microsoft.com/office/powerpoint/2010/main" val="3114924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B42528-86F2-FD46-902F-F73407DA1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667" y="1219742"/>
            <a:ext cx="4903788" cy="316121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72B6348-658C-2846-AB75-57E6AC8DDF54}"/>
              </a:ext>
            </a:extLst>
          </p:cNvPr>
          <p:cNvSpPr txBox="1">
            <a:spLocks/>
          </p:cNvSpPr>
          <p:nvPr/>
        </p:nvSpPr>
        <p:spPr>
          <a:xfrm>
            <a:off x="739948" y="1169502"/>
            <a:ext cx="2418119" cy="18954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lstStyle>
            <a:lvl1pPr marL="257175" indent="-257175" algn="l" rtl="0" eaLnBrk="1" fontAlgn="base" hangingPunct="1">
              <a:spcBef>
                <a:spcPts val="0"/>
              </a:spcBef>
              <a:spcAft>
                <a:spcPts val="450"/>
              </a:spcAft>
              <a:buClr>
                <a:schemeClr val="accent3"/>
              </a:buClr>
              <a:buSzPct val="125000"/>
              <a:buFont typeface="Arial" panose="020B0604020202020204" pitchFamily="34" charset="0"/>
              <a:buChar char="•"/>
              <a:defRPr sz="1800" b="0">
                <a:solidFill>
                  <a:schemeClr val="bg2"/>
                </a:solidFill>
                <a:latin typeface="+mj-lt"/>
                <a:ea typeface="+mn-ea"/>
                <a:cs typeface="Calibri"/>
              </a:defRPr>
            </a:lvl1pPr>
            <a:lvl2pPr marL="557213" indent="-214313" algn="l" rtl="0" eaLnBrk="1" fontAlgn="base" hangingPunct="1">
              <a:spcBef>
                <a:spcPts val="0"/>
              </a:spcBef>
              <a:spcAft>
                <a:spcPts val="450"/>
              </a:spcAft>
              <a:buClr>
                <a:schemeClr val="accent3"/>
              </a:buClr>
              <a:buSzPct val="125000"/>
              <a:buFont typeface="Arial" panose="020B0604020202020204" pitchFamily="34" charset="0"/>
              <a:buChar char="•"/>
              <a:defRPr sz="1500" b="0">
                <a:solidFill>
                  <a:schemeClr val="bg2"/>
                </a:solidFill>
                <a:latin typeface="+mj-lt"/>
                <a:cs typeface="Calibri"/>
              </a:defRPr>
            </a:lvl2pPr>
            <a:lvl3pPr marL="857250" indent="-171450" algn="l" rtl="0" eaLnBrk="1" fontAlgn="base" hangingPunct="1">
              <a:spcBef>
                <a:spcPts val="0"/>
              </a:spcBef>
              <a:spcAft>
                <a:spcPts val="450"/>
              </a:spcAft>
              <a:buClr>
                <a:schemeClr val="accent3"/>
              </a:buClr>
              <a:buSzPct val="125000"/>
              <a:buFont typeface="Arial" panose="020B0604020202020204" pitchFamily="34" charset="0"/>
              <a:buChar char="•"/>
              <a:defRPr sz="1350" b="0">
                <a:solidFill>
                  <a:schemeClr val="bg2"/>
                </a:solidFill>
                <a:latin typeface="+mj-lt"/>
                <a:cs typeface="Calibri"/>
              </a:defRPr>
            </a:lvl3pPr>
            <a:lvl4pPr marL="1200150" indent="-171450" algn="l" rtl="0" eaLnBrk="1" fontAlgn="base" hangingPunct="1">
              <a:spcBef>
                <a:spcPct val="20000"/>
              </a:spcBef>
              <a:spcAft>
                <a:spcPct val="0"/>
              </a:spcAft>
              <a:buClr>
                <a:srgbClr val="BC5C8A"/>
              </a:buClr>
              <a:defRPr sz="1500" b="1">
                <a:solidFill>
                  <a:schemeClr val="bg1"/>
                </a:solidFill>
                <a:effectLst>
                  <a:outerShdw blurRad="38100" dist="38100" dir="2700000" algn="tl">
                    <a:srgbClr val="C0C0C0"/>
                  </a:outerShdw>
                </a:effectLst>
                <a:latin typeface="Times New Roman" pitchFamily="18" charset="0"/>
              </a:defRPr>
            </a:lvl4pPr>
            <a:lvl5pPr marL="15430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5pPr>
            <a:lvl6pPr marL="18859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6pPr>
            <a:lvl7pPr marL="22288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7pPr>
            <a:lvl8pPr marL="25717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8pPr>
            <a:lvl9pPr marL="2914650" indent="-171450" algn="l" rtl="0" eaLnBrk="1" fontAlgn="base" hangingPunct="1">
              <a:spcBef>
                <a:spcPct val="20000"/>
              </a:spcBef>
              <a:spcAft>
                <a:spcPct val="0"/>
              </a:spcAft>
              <a:buClr>
                <a:srgbClr val="BC5C8A"/>
              </a:buClr>
              <a:buChar char="»"/>
              <a:defRPr sz="1500" b="1">
                <a:solidFill>
                  <a:schemeClr val="bg1"/>
                </a:solidFill>
                <a:effectLst>
                  <a:outerShdw blurRad="38100" dist="38100" dir="2700000" algn="tl">
                    <a:srgbClr val="C0C0C0"/>
                  </a:outerShdw>
                </a:effectLst>
                <a:latin typeface="Times New Roman" pitchFamily="18" charset="0"/>
              </a:defRPr>
            </a:lvl9pPr>
          </a:lstStyle>
          <a:p>
            <a:r>
              <a:rPr lang="en-US" sz="1200" kern="0" dirty="0">
                <a:solidFill>
                  <a:schemeClr val="tx1"/>
                </a:solidFill>
              </a:rPr>
              <a:t>n</a:t>
            </a:r>
            <a:r>
              <a:rPr lang="en-US" sz="1200" b="1" kern="0" dirty="0">
                <a:solidFill>
                  <a:schemeClr val="tx1"/>
                </a:solidFill>
              </a:rPr>
              <a:t>=100</a:t>
            </a:r>
          </a:p>
          <a:p>
            <a:r>
              <a:rPr lang="en-US" sz="1200" b="1" kern="0" dirty="0">
                <a:solidFill>
                  <a:schemeClr val="tx1"/>
                </a:solidFill>
              </a:rPr>
              <a:t>Parsaclisib 20 mg QD x 8 weeks then 20 mg weekly or 2.5 mg QD</a:t>
            </a:r>
          </a:p>
          <a:p>
            <a:r>
              <a:rPr lang="en-US" sz="1200" b="1" kern="0" dirty="0">
                <a:solidFill>
                  <a:schemeClr val="tx1"/>
                </a:solidFill>
              </a:rPr>
              <a:t>Primary end point ORR and secondary end points DOR, CRR, PFS</a:t>
            </a:r>
          </a:p>
          <a:p>
            <a:r>
              <a:rPr lang="en-US" sz="1200" b="1" kern="0" dirty="0">
                <a:solidFill>
                  <a:schemeClr val="tx1"/>
                </a:solidFill>
              </a:rPr>
              <a:t>Median age = 71</a:t>
            </a:r>
          </a:p>
          <a:p>
            <a:pPr marL="0" indent="0">
              <a:buFont typeface="Arial" panose="020B0604020202020204" pitchFamily="34" charset="0"/>
              <a:buNone/>
            </a:pPr>
            <a:endParaRPr lang="en-US" kern="0" dirty="0"/>
          </a:p>
        </p:txBody>
      </p:sp>
      <p:sp>
        <p:nvSpPr>
          <p:cNvPr id="8" name="Text Placeholder 5">
            <a:extLst>
              <a:ext uri="{FF2B5EF4-FFF2-40B4-BE49-F238E27FC236}">
                <a16:creationId xmlns:a16="http://schemas.microsoft.com/office/drawing/2014/main" id="{1756D01F-B7E8-6B4B-AF22-FACF58A3014A}"/>
              </a:ext>
            </a:extLst>
          </p:cNvPr>
          <p:cNvSpPr>
            <a:spLocks noGrp="1"/>
          </p:cNvSpPr>
          <p:nvPr>
            <p:ph type="body" sz="quarter" idx="12"/>
          </p:nvPr>
        </p:nvSpPr>
        <p:spPr/>
        <p:txBody>
          <a:bodyPr/>
          <a:lstStyle/>
          <a:p>
            <a:r>
              <a:rPr lang="en-US" dirty="0"/>
              <a:t>Phillips et al ASH 2021 Abstract 44 Session 623</a:t>
            </a:r>
          </a:p>
        </p:txBody>
      </p:sp>
      <p:sp>
        <p:nvSpPr>
          <p:cNvPr id="9" name="Title 1">
            <a:extLst>
              <a:ext uri="{FF2B5EF4-FFF2-40B4-BE49-F238E27FC236}">
                <a16:creationId xmlns:a16="http://schemas.microsoft.com/office/drawing/2014/main" id="{B7A372A7-FCFE-8D44-822F-ED7C723C6931}"/>
              </a:ext>
            </a:extLst>
          </p:cNvPr>
          <p:cNvSpPr>
            <a:spLocks noGrp="1"/>
          </p:cNvSpPr>
          <p:nvPr>
            <p:ph type="title"/>
          </p:nvPr>
        </p:nvSpPr>
        <p:spPr/>
        <p:txBody>
          <a:bodyPr/>
          <a:lstStyle/>
          <a:p>
            <a:r>
              <a:rPr lang="en-US" dirty="0"/>
              <a:t>More PI3K inhibitors: Parsaclisib</a:t>
            </a:r>
          </a:p>
        </p:txBody>
      </p:sp>
    </p:spTree>
    <p:extLst>
      <p:ext uri="{BB962C8B-B14F-4D97-AF65-F5344CB8AC3E}">
        <p14:creationId xmlns:p14="http://schemas.microsoft.com/office/powerpoint/2010/main" val="23213845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1C2A-1DBC-F843-9C64-B9025EA58C27}"/>
              </a:ext>
            </a:extLst>
          </p:cNvPr>
          <p:cNvSpPr>
            <a:spLocks noGrp="1"/>
          </p:cNvSpPr>
          <p:nvPr>
            <p:ph type="title"/>
          </p:nvPr>
        </p:nvSpPr>
        <p:spPr/>
        <p:txBody>
          <a:bodyPr/>
          <a:lstStyle/>
          <a:p>
            <a:r>
              <a:rPr lang="en-US" dirty="0"/>
              <a:t>Chronos 3: Copanlisib for Indolent Lymphoma</a:t>
            </a:r>
          </a:p>
        </p:txBody>
      </p:sp>
      <p:sp>
        <p:nvSpPr>
          <p:cNvPr id="5" name="Text Placeholder 4">
            <a:extLst>
              <a:ext uri="{FF2B5EF4-FFF2-40B4-BE49-F238E27FC236}">
                <a16:creationId xmlns:a16="http://schemas.microsoft.com/office/drawing/2014/main" id="{2609D123-2F16-8741-9D2B-003283F35FBA}"/>
              </a:ext>
            </a:extLst>
          </p:cNvPr>
          <p:cNvSpPr>
            <a:spLocks noGrp="1"/>
          </p:cNvSpPr>
          <p:nvPr>
            <p:ph type="body" sz="quarter" idx="12"/>
          </p:nvPr>
        </p:nvSpPr>
        <p:spPr/>
        <p:txBody>
          <a:bodyPr/>
          <a:lstStyle/>
          <a:p>
            <a:r>
              <a:rPr lang="en-US" sz="1100" dirty="0" err="1"/>
              <a:t>Matasar</a:t>
            </a:r>
            <a:r>
              <a:rPr lang="en-US" sz="1100" dirty="0"/>
              <a:t> et al Lancet Oncol 2021; 22:678</a:t>
            </a:r>
          </a:p>
        </p:txBody>
      </p:sp>
      <p:pic>
        <p:nvPicPr>
          <p:cNvPr id="10242" name="Picture 2">
            <a:extLst>
              <a:ext uri="{FF2B5EF4-FFF2-40B4-BE49-F238E27FC236}">
                <a16:creationId xmlns:a16="http://schemas.microsoft.com/office/drawing/2014/main" id="{1B087795-1AD0-6442-9BA8-1CAAA8EB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757" y="1109132"/>
            <a:ext cx="2607174" cy="36919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7EB393-C238-C34D-A372-4ECCC2E15CC3}"/>
              </a:ext>
            </a:extLst>
          </p:cNvPr>
          <p:cNvSpPr txBox="1"/>
          <p:nvPr/>
        </p:nvSpPr>
        <p:spPr>
          <a:xfrm>
            <a:off x="609600" y="1380067"/>
            <a:ext cx="3685624" cy="2369880"/>
          </a:xfrm>
          <a:prstGeom prst="rect">
            <a:avLst/>
          </a:prstGeom>
          <a:noFill/>
        </p:spPr>
        <p:txBody>
          <a:bodyPr wrap="none" rtlCol="0">
            <a:spAutoFit/>
          </a:bodyPr>
          <a:lstStyle/>
          <a:p>
            <a:pPr marL="171450" indent="-171450">
              <a:lnSpc>
                <a:spcPct val="150000"/>
              </a:lnSpc>
              <a:buFont typeface="Arial" panose="020B0604020202020204" pitchFamily="34" charset="0"/>
              <a:buChar char="•"/>
            </a:pPr>
            <a:r>
              <a:rPr lang="en-US" sz="1400" b="1" dirty="0">
                <a:solidFill>
                  <a:schemeClr val="tx2"/>
                </a:solidFill>
              </a:rPr>
              <a:t>Copanlisib: Pan class PI3K inhibitor</a:t>
            </a:r>
          </a:p>
          <a:p>
            <a:pPr marL="171450" indent="-171450">
              <a:lnSpc>
                <a:spcPct val="150000"/>
              </a:lnSpc>
              <a:buFont typeface="Arial" panose="020B0604020202020204" pitchFamily="34" charset="0"/>
              <a:buChar char="•"/>
            </a:pPr>
            <a:r>
              <a:rPr lang="en-US" sz="1400" b="1" dirty="0">
                <a:solidFill>
                  <a:schemeClr val="tx2"/>
                </a:solidFill>
              </a:rPr>
              <a:t>n=458 randomized C + R or Placebo +R</a:t>
            </a:r>
          </a:p>
          <a:p>
            <a:pPr marL="171450" indent="-171450">
              <a:lnSpc>
                <a:spcPct val="150000"/>
              </a:lnSpc>
              <a:buFont typeface="Arial" panose="020B0604020202020204" pitchFamily="34" charset="0"/>
              <a:buChar char="•"/>
            </a:pPr>
            <a:r>
              <a:rPr lang="en-US" sz="1400" b="1" dirty="0">
                <a:solidFill>
                  <a:schemeClr val="tx2"/>
                </a:solidFill>
              </a:rPr>
              <a:t>Median f/u 19 months, 205 events</a:t>
            </a:r>
          </a:p>
          <a:p>
            <a:pPr marL="171450" indent="-171450">
              <a:lnSpc>
                <a:spcPct val="150000"/>
              </a:lnSpc>
              <a:buFont typeface="Arial" panose="020B0604020202020204" pitchFamily="34" charset="0"/>
              <a:buChar char="•"/>
            </a:pPr>
            <a:r>
              <a:rPr lang="en-US" sz="1400" b="1" dirty="0">
                <a:solidFill>
                  <a:schemeClr val="tx2"/>
                </a:solidFill>
              </a:rPr>
              <a:t>PFS 21.5 m vs 13.8 m</a:t>
            </a:r>
          </a:p>
          <a:p>
            <a:pPr marL="171450" indent="-171450">
              <a:lnSpc>
                <a:spcPct val="150000"/>
              </a:lnSpc>
              <a:buFont typeface="Arial" panose="020B0604020202020204" pitchFamily="34" charset="0"/>
              <a:buChar char="•"/>
            </a:pPr>
            <a:r>
              <a:rPr lang="en-US" sz="1400" b="1" dirty="0">
                <a:solidFill>
                  <a:schemeClr val="tx2"/>
                </a:solidFill>
              </a:rPr>
              <a:t>Hyperglycemia in 57%</a:t>
            </a:r>
          </a:p>
          <a:p>
            <a:pPr marL="171450" indent="-171450">
              <a:lnSpc>
                <a:spcPct val="150000"/>
              </a:lnSpc>
              <a:buFont typeface="Arial" panose="020B0604020202020204" pitchFamily="34" charset="0"/>
              <a:buChar char="•"/>
            </a:pPr>
            <a:r>
              <a:rPr lang="en-US" sz="1400" b="1" dirty="0">
                <a:solidFill>
                  <a:schemeClr val="tx2"/>
                </a:solidFill>
              </a:rPr>
              <a:t>Hypertension in 40%</a:t>
            </a:r>
          </a:p>
          <a:p>
            <a:endParaRPr lang="en-US" sz="1100" dirty="0">
              <a:solidFill>
                <a:schemeClr val="tx2"/>
              </a:solidFill>
            </a:endParaRPr>
          </a:p>
          <a:p>
            <a:endParaRPr lang="en-US" sz="1100" dirty="0">
              <a:solidFill>
                <a:schemeClr val="tx2"/>
              </a:solidFill>
            </a:endParaRPr>
          </a:p>
        </p:txBody>
      </p:sp>
      <p:sp>
        <p:nvSpPr>
          <p:cNvPr id="7" name="TextBox 6">
            <a:extLst>
              <a:ext uri="{FF2B5EF4-FFF2-40B4-BE49-F238E27FC236}">
                <a16:creationId xmlns:a16="http://schemas.microsoft.com/office/drawing/2014/main" id="{B92498D0-DB76-DF49-B9C6-85B5D1BF7380}"/>
              </a:ext>
            </a:extLst>
          </p:cNvPr>
          <p:cNvSpPr txBox="1"/>
          <p:nvPr/>
        </p:nvSpPr>
        <p:spPr>
          <a:xfrm>
            <a:off x="7958667" y="1591733"/>
            <a:ext cx="484428" cy="276999"/>
          </a:xfrm>
          <a:prstGeom prst="rect">
            <a:avLst/>
          </a:prstGeom>
          <a:noFill/>
        </p:spPr>
        <p:txBody>
          <a:bodyPr wrap="none" rtlCol="0">
            <a:spAutoFit/>
          </a:bodyPr>
          <a:lstStyle/>
          <a:p>
            <a:r>
              <a:rPr lang="en-US" sz="1200" b="1" dirty="0">
                <a:solidFill>
                  <a:schemeClr val="tx2"/>
                </a:solidFill>
              </a:rPr>
              <a:t>PFS</a:t>
            </a:r>
          </a:p>
        </p:txBody>
      </p:sp>
      <p:sp>
        <p:nvSpPr>
          <p:cNvPr id="8" name="TextBox 7">
            <a:extLst>
              <a:ext uri="{FF2B5EF4-FFF2-40B4-BE49-F238E27FC236}">
                <a16:creationId xmlns:a16="http://schemas.microsoft.com/office/drawing/2014/main" id="{54C2B915-C0C6-0543-8FA9-2D15731D4A22}"/>
              </a:ext>
            </a:extLst>
          </p:cNvPr>
          <p:cNvSpPr txBox="1"/>
          <p:nvPr/>
        </p:nvSpPr>
        <p:spPr>
          <a:xfrm>
            <a:off x="7666728" y="2799300"/>
            <a:ext cx="1484702" cy="253916"/>
          </a:xfrm>
          <a:prstGeom prst="rect">
            <a:avLst/>
          </a:prstGeom>
          <a:noFill/>
        </p:spPr>
        <p:txBody>
          <a:bodyPr wrap="none" rtlCol="0">
            <a:spAutoFit/>
          </a:bodyPr>
          <a:lstStyle/>
          <a:p>
            <a:r>
              <a:rPr lang="en-US" sz="1050" b="1" dirty="0">
                <a:solidFill>
                  <a:schemeClr val="tx2"/>
                </a:solidFill>
              </a:rPr>
              <a:t>Time to Progression</a:t>
            </a:r>
          </a:p>
        </p:txBody>
      </p:sp>
      <p:sp>
        <p:nvSpPr>
          <p:cNvPr id="9" name="TextBox 8">
            <a:extLst>
              <a:ext uri="{FF2B5EF4-FFF2-40B4-BE49-F238E27FC236}">
                <a16:creationId xmlns:a16="http://schemas.microsoft.com/office/drawing/2014/main" id="{B1792F10-3107-1C4B-8B76-094BB4A56408}"/>
              </a:ext>
            </a:extLst>
          </p:cNvPr>
          <p:cNvSpPr txBox="1"/>
          <p:nvPr/>
        </p:nvSpPr>
        <p:spPr>
          <a:xfrm>
            <a:off x="7882467" y="3928533"/>
            <a:ext cx="498855" cy="261610"/>
          </a:xfrm>
          <a:prstGeom prst="rect">
            <a:avLst/>
          </a:prstGeom>
          <a:noFill/>
        </p:spPr>
        <p:txBody>
          <a:bodyPr wrap="none" rtlCol="0">
            <a:spAutoFit/>
          </a:bodyPr>
          <a:lstStyle/>
          <a:p>
            <a:r>
              <a:rPr lang="en-US" sz="1100" b="1" dirty="0">
                <a:solidFill>
                  <a:schemeClr val="tx2"/>
                </a:solidFill>
              </a:rPr>
              <a:t>DOR</a:t>
            </a:r>
          </a:p>
        </p:txBody>
      </p:sp>
    </p:spTree>
    <p:extLst>
      <p:ext uri="{BB962C8B-B14F-4D97-AF65-F5344CB8AC3E}">
        <p14:creationId xmlns:p14="http://schemas.microsoft.com/office/powerpoint/2010/main" val="1292633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a:spLocks noChangeArrowheads="1"/>
          </p:cNvSpPr>
          <p:nvPr/>
        </p:nvSpPr>
        <p:spPr bwMode="auto">
          <a:xfrm>
            <a:off x="3780645" y="2402695"/>
            <a:ext cx="1479948" cy="1050132"/>
          </a:xfrm>
          <a:prstGeom prst="rightArrow">
            <a:avLst>
              <a:gd name="adj1" fmla="val 62407"/>
              <a:gd name="adj2" fmla="val 49997"/>
            </a:avLst>
          </a:prstGeom>
          <a:gradFill rotWithShape="1">
            <a:gsLst>
              <a:gs pos="0">
                <a:schemeClr val="bg1"/>
              </a:gs>
              <a:gs pos="100000">
                <a:srgbClr val="7477A0"/>
              </a:gs>
            </a:gsLst>
            <a:lin ang="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defRPr/>
            </a:pPr>
            <a:endParaRPr lang="en-US" dirty="0">
              <a:solidFill>
                <a:prstClr val="white"/>
              </a:solidFill>
            </a:endParaRPr>
          </a:p>
        </p:txBody>
      </p:sp>
      <p:sp>
        <p:nvSpPr>
          <p:cNvPr id="5" name="TextBox 6"/>
          <p:cNvSpPr txBox="1">
            <a:spLocks noChangeArrowheads="1"/>
          </p:cNvSpPr>
          <p:nvPr/>
        </p:nvSpPr>
        <p:spPr bwMode="auto">
          <a:xfrm>
            <a:off x="6103555" y="1852627"/>
            <a:ext cx="1869281" cy="2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endParaRPr lang="en-US" altLang="en-US" sz="1200" dirty="0">
              <a:solidFill>
                <a:srgbClr val="000000"/>
              </a:solidFill>
            </a:endParaRPr>
          </a:p>
          <a:p>
            <a:pPr eaLnBrk="1" hangingPunct="1"/>
            <a:r>
              <a:rPr lang="en-US" altLang="en-US" sz="1200" dirty="0" err="1">
                <a:solidFill>
                  <a:srgbClr val="000000"/>
                </a:solidFill>
              </a:rPr>
              <a:t>scFv</a:t>
            </a:r>
            <a:r>
              <a:rPr lang="en-US" altLang="en-US" sz="1200">
                <a:solidFill>
                  <a:srgbClr val="000000"/>
                </a:solidFill>
              </a:rPr>
              <a:t>: recognize tumor surface proteins</a:t>
            </a:r>
          </a:p>
          <a:p>
            <a:pPr eaLnBrk="1" hangingPunct="1"/>
            <a:endParaRPr lang="en-US" altLang="en-US" sz="1200">
              <a:solidFill>
                <a:srgbClr val="000000"/>
              </a:solidFill>
            </a:endParaRPr>
          </a:p>
          <a:p>
            <a:pPr eaLnBrk="1" hangingPunct="1"/>
            <a:r>
              <a:rPr lang="en-US" altLang="en-US" sz="1200">
                <a:solidFill>
                  <a:srgbClr val="000000"/>
                </a:solidFill>
              </a:rPr>
              <a:t>   </a:t>
            </a:r>
          </a:p>
          <a:p>
            <a:pPr eaLnBrk="1" hangingPunct="1"/>
            <a:endParaRPr lang="en-US" altLang="en-US" sz="1200">
              <a:solidFill>
                <a:srgbClr val="000000"/>
              </a:solidFill>
            </a:endParaRPr>
          </a:p>
          <a:p>
            <a:pPr eaLnBrk="1" hangingPunct="1"/>
            <a:endParaRPr lang="en-US" altLang="en-US" sz="1200">
              <a:solidFill>
                <a:srgbClr val="000000"/>
              </a:solidFill>
            </a:endParaRPr>
          </a:p>
          <a:p>
            <a:pPr eaLnBrk="1" hangingPunct="1"/>
            <a:r>
              <a:rPr lang="en-US" altLang="en-US" sz="1200">
                <a:solidFill>
                  <a:srgbClr val="000000"/>
                </a:solidFill>
              </a:rPr>
              <a:t>Costimulatory Signal 2: CD28 or 4-1BB or OX40</a:t>
            </a:r>
          </a:p>
          <a:p>
            <a:pPr eaLnBrk="1" hangingPunct="1"/>
            <a:endParaRPr lang="en-US" altLang="en-US" sz="1200">
              <a:solidFill>
                <a:srgbClr val="000000"/>
              </a:solidFill>
            </a:endParaRPr>
          </a:p>
          <a:p>
            <a:pPr eaLnBrk="1" hangingPunct="1"/>
            <a:r>
              <a:rPr lang="en-US" altLang="en-US" sz="1200">
                <a:solidFill>
                  <a:srgbClr val="000000"/>
                </a:solidFill>
              </a:rPr>
              <a:t>Essential Signal 1: </a:t>
            </a:r>
          </a:p>
          <a:p>
            <a:pPr eaLnBrk="1" hangingPunct="1"/>
            <a:r>
              <a:rPr lang="en-US" altLang="en-US" sz="1200">
                <a:solidFill>
                  <a:srgbClr val="000000"/>
                </a:solidFill>
              </a:rPr>
              <a:t>CD3</a:t>
            </a:r>
            <a:r>
              <a:rPr lang="en-US" altLang="en-US" sz="1200">
                <a:solidFill>
                  <a:srgbClr val="000000"/>
                </a:solidFill>
                <a:latin typeface="Symbol" panose="05050102010706020507" pitchFamily="18" charset="2"/>
                <a:cs typeface="Arial" panose="020B0604020202020204" pitchFamily="34" charset="0"/>
              </a:rPr>
              <a:t>z</a:t>
            </a:r>
            <a:endParaRPr lang="en-US" altLang="en-US" sz="1200">
              <a:solidFill>
                <a:srgbClr val="000000"/>
              </a:solidFill>
              <a:cs typeface="Arial" panose="020B0604020202020204" pitchFamily="34" charset="0"/>
            </a:endParaRPr>
          </a:p>
          <a:p>
            <a:pPr eaLnBrk="1" hangingPunct="1"/>
            <a:endParaRPr lang="en-US" altLang="en-US" sz="1200">
              <a:solidFill>
                <a:srgbClr val="000000"/>
              </a:solidFill>
              <a:cs typeface="Arial" panose="020B0604020202020204" pitchFamily="34" charset="0"/>
            </a:endParaRPr>
          </a:p>
        </p:txBody>
      </p:sp>
      <p:pic>
        <p:nvPicPr>
          <p:cNvPr id="6" name="Picture 7" descr="Margo Illu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7267" y="1812145"/>
            <a:ext cx="7239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6342" y="1819289"/>
            <a:ext cx="1613296" cy="230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9"/>
          <p:cNvGrpSpPr>
            <a:grpSpLocks/>
          </p:cNvGrpSpPr>
          <p:nvPr/>
        </p:nvGrpSpPr>
        <p:grpSpPr bwMode="auto">
          <a:xfrm>
            <a:off x="1413683" y="1806193"/>
            <a:ext cx="2457450" cy="2432796"/>
            <a:chOff x="5922523" y="2332867"/>
            <a:chExt cx="2974809" cy="2981368"/>
          </a:xfrm>
        </p:grpSpPr>
        <p:sp>
          <p:nvSpPr>
            <p:cNvPr id="9" name="TextBox 10"/>
            <p:cNvSpPr txBox="1">
              <a:spLocks noChangeArrowheads="1"/>
            </p:cNvSpPr>
            <p:nvPr/>
          </p:nvSpPr>
          <p:spPr bwMode="auto">
            <a:xfrm>
              <a:off x="5922523" y="2332867"/>
              <a:ext cx="776068" cy="36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APC</a:t>
              </a:r>
            </a:p>
          </p:txBody>
        </p:sp>
        <p:sp>
          <p:nvSpPr>
            <p:cNvPr id="10" name="TextBox 11"/>
            <p:cNvSpPr txBox="1">
              <a:spLocks noChangeArrowheads="1"/>
            </p:cNvSpPr>
            <p:nvPr/>
          </p:nvSpPr>
          <p:spPr bwMode="auto">
            <a:xfrm>
              <a:off x="8086487" y="3928235"/>
              <a:ext cx="701480" cy="36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1350">
                  <a:solidFill>
                    <a:srgbClr val="000000"/>
                  </a:solidFill>
                  <a:latin typeface="Calibri" panose="020F0502020204030204" pitchFamily="34" charset="0"/>
                </a:rPr>
                <a:t>CD28</a:t>
              </a:r>
            </a:p>
          </p:txBody>
        </p:sp>
        <p:sp>
          <p:nvSpPr>
            <p:cNvPr id="11" name="TextBox 12"/>
            <p:cNvSpPr txBox="1">
              <a:spLocks noChangeArrowheads="1"/>
            </p:cNvSpPr>
            <p:nvPr/>
          </p:nvSpPr>
          <p:spPr bwMode="auto">
            <a:xfrm>
              <a:off x="8072707" y="3150517"/>
              <a:ext cx="824625" cy="62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CD28L</a:t>
              </a:r>
            </a:p>
          </p:txBody>
        </p:sp>
        <p:sp>
          <p:nvSpPr>
            <p:cNvPr id="12" name="TextBox 13"/>
            <p:cNvSpPr txBox="1">
              <a:spLocks noChangeArrowheads="1"/>
            </p:cNvSpPr>
            <p:nvPr/>
          </p:nvSpPr>
          <p:spPr bwMode="auto">
            <a:xfrm>
              <a:off x="6046576" y="3143775"/>
              <a:ext cx="849771" cy="36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pMHC</a:t>
              </a:r>
            </a:p>
          </p:txBody>
        </p:sp>
        <p:sp>
          <p:nvSpPr>
            <p:cNvPr id="13" name="TextBox 14"/>
            <p:cNvSpPr txBox="1">
              <a:spLocks noChangeArrowheads="1"/>
            </p:cNvSpPr>
            <p:nvPr/>
          </p:nvSpPr>
          <p:spPr bwMode="auto">
            <a:xfrm>
              <a:off x="6284803" y="3678858"/>
              <a:ext cx="705585" cy="36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TCR</a:t>
              </a:r>
            </a:p>
          </p:txBody>
        </p:sp>
        <p:sp>
          <p:nvSpPr>
            <p:cNvPr id="14" name="TextBox 15"/>
            <p:cNvSpPr txBox="1">
              <a:spLocks noChangeArrowheads="1"/>
            </p:cNvSpPr>
            <p:nvPr/>
          </p:nvSpPr>
          <p:spPr bwMode="auto">
            <a:xfrm>
              <a:off x="6795528" y="4918408"/>
              <a:ext cx="849771" cy="39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CD3</a:t>
              </a:r>
              <a:r>
                <a:rPr lang="en-US" altLang="en-US" sz="1500">
                  <a:solidFill>
                    <a:srgbClr val="000000"/>
                  </a:solidFill>
                  <a:latin typeface="Symbol" panose="05050102010706020507" pitchFamily="18" charset="2"/>
                </a:rPr>
                <a:t>z</a:t>
              </a:r>
              <a:endParaRPr lang="en-US" altLang="en-US" sz="1350">
                <a:solidFill>
                  <a:srgbClr val="000000"/>
                </a:solidFill>
              </a:endParaRPr>
            </a:p>
          </p:txBody>
        </p:sp>
      </p:grpSp>
      <p:sp>
        <p:nvSpPr>
          <p:cNvPr id="15" name="TextBox 16"/>
          <p:cNvSpPr txBox="1">
            <a:spLocks noChangeArrowheads="1"/>
          </p:cNvSpPr>
          <p:nvPr/>
        </p:nvSpPr>
        <p:spPr bwMode="auto">
          <a:xfrm>
            <a:off x="1656570" y="1403989"/>
            <a:ext cx="1781852" cy="36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1800" dirty="0">
                <a:solidFill>
                  <a:srgbClr val="075CC8"/>
                </a:solidFill>
                <a:cs typeface="Arial" panose="020B0604020202020204" pitchFamily="34" charset="0"/>
              </a:rPr>
              <a:t>T Cell Receptor</a:t>
            </a:r>
          </a:p>
        </p:txBody>
      </p:sp>
      <p:sp>
        <p:nvSpPr>
          <p:cNvPr id="16" name="TextBox 17"/>
          <p:cNvSpPr txBox="1">
            <a:spLocks noChangeArrowheads="1"/>
          </p:cNvSpPr>
          <p:nvPr/>
        </p:nvSpPr>
        <p:spPr bwMode="auto">
          <a:xfrm>
            <a:off x="4872448" y="1404638"/>
            <a:ext cx="2926362" cy="36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1800" dirty="0">
                <a:solidFill>
                  <a:srgbClr val="075CC8"/>
                </a:solidFill>
                <a:cs typeface="Arial" panose="020B0604020202020204" pitchFamily="34" charset="0"/>
              </a:rPr>
              <a:t>Chimeric Antigen Receptor</a:t>
            </a:r>
          </a:p>
        </p:txBody>
      </p:sp>
      <p:sp>
        <p:nvSpPr>
          <p:cNvPr id="17" name="TextBox 18"/>
          <p:cNvSpPr txBox="1">
            <a:spLocks noChangeArrowheads="1"/>
          </p:cNvSpPr>
          <p:nvPr/>
        </p:nvSpPr>
        <p:spPr bwMode="auto">
          <a:xfrm>
            <a:off x="2054238" y="1116821"/>
            <a:ext cx="4978742" cy="27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1200" dirty="0"/>
              <a:t>CAR T cells are genetically altered to express CAR on the cell surface.</a:t>
            </a:r>
          </a:p>
        </p:txBody>
      </p:sp>
      <p:sp>
        <p:nvSpPr>
          <p:cNvPr id="18" name="TextBox 20"/>
          <p:cNvSpPr txBox="1">
            <a:spLocks noChangeArrowheads="1"/>
          </p:cNvSpPr>
          <p:nvPr/>
        </p:nvSpPr>
        <p:spPr bwMode="auto">
          <a:xfrm>
            <a:off x="1413683" y="3913598"/>
            <a:ext cx="640556" cy="29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algn="l" eaLnBrk="1" hangingPunct="1"/>
            <a:r>
              <a:rPr lang="en-US" altLang="en-US" sz="1350">
                <a:solidFill>
                  <a:srgbClr val="000000"/>
                </a:solidFill>
              </a:rPr>
              <a:t>T Cell</a:t>
            </a:r>
          </a:p>
        </p:txBody>
      </p:sp>
      <p:sp>
        <p:nvSpPr>
          <p:cNvPr id="19" name="TextBox 3"/>
          <p:cNvSpPr txBox="1">
            <a:spLocks noChangeArrowheads="1"/>
          </p:cNvSpPr>
          <p:nvPr/>
        </p:nvSpPr>
        <p:spPr bwMode="auto">
          <a:xfrm>
            <a:off x="5212966" y="4255307"/>
            <a:ext cx="2577166" cy="50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1350" dirty="0"/>
              <a:t>Activation Independent of MHC</a:t>
            </a:r>
          </a:p>
          <a:p>
            <a:pPr eaLnBrk="1" hangingPunct="1"/>
            <a:r>
              <a:rPr lang="en-US" altLang="en-US" sz="1350" dirty="0"/>
              <a:t>Limited to cell surface proteins</a:t>
            </a:r>
          </a:p>
        </p:txBody>
      </p:sp>
      <p:sp>
        <p:nvSpPr>
          <p:cNvPr id="22" name="Rectangle 4"/>
          <p:cNvSpPr>
            <a:spLocks/>
          </p:cNvSpPr>
          <p:nvPr/>
        </p:nvSpPr>
        <p:spPr bwMode="auto">
          <a:xfrm>
            <a:off x="-24162" y="0"/>
            <a:ext cx="9135541" cy="785723"/>
          </a:xfrm>
          <a:prstGeom prst="rect">
            <a:avLst/>
          </a:prstGeom>
          <a:noFill/>
          <a:ln>
            <a:noFill/>
          </a:ln>
        </p:spPr>
        <p:txBody>
          <a:bodyPr lIns="0" tIns="0" rIns="0" bIns="0" anchor="ctr"/>
          <a:lstStyle>
            <a:lvl1pPr eaLnBrk="0" hangingPunct="0">
              <a:defRPr sz="4400">
                <a:solidFill>
                  <a:schemeClr val="tx2"/>
                </a:solidFill>
                <a:latin typeface="Arial" panose="020B0604020202020204" pitchFamily="34" charset="0"/>
                <a:ea typeface="MS PGothic" panose="020B0600070205080204" pitchFamily="34" charset="-128"/>
              </a:defRPr>
            </a:lvl1pPr>
            <a:lvl2pPr marL="742950" indent="-285750" eaLnBrk="0" hangingPunct="0">
              <a:defRPr sz="4400">
                <a:solidFill>
                  <a:schemeClr val="tx2"/>
                </a:solidFill>
                <a:latin typeface="Arial" panose="020B0604020202020204" pitchFamily="34" charset="0"/>
                <a:ea typeface="MS PGothic" panose="020B0600070205080204" pitchFamily="34" charset="-128"/>
              </a:defRPr>
            </a:lvl2pPr>
            <a:lvl3pPr marL="1143000" indent="-228600" eaLnBrk="0" hangingPunct="0">
              <a:defRPr sz="4400">
                <a:solidFill>
                  <a:schemeClr val="tx2"/>
                </a:solidFill>
                <a:latin typeface="Arial" panose="020B0604020202020204" pitchFamily="34" charset="0"/>
                <a:ea typeface="MS PGothic" panose="020B0600070205080204" pitchFamily="34" charset="-128"/>
              </a:defRPr>
            </a:lvl3pPr>
            <a:lvl4pPr marL="1600200" indent="-228600" eaLnBrk="0" hangingPunct="0">
              <a:defRPr sz="4400">
                <a:solidFill>
                  <a:schemeClr val="tx2"/>
                </a:solidFill>
                <a:latin typeface="Arial" panose="020B0604020202020204" pitchFamily="34" charset="0"/>
                <a:ea typeface="MS PGothic" panose="020B0600070205080204" pitchFamily="34" charset="-128"/>
              </a:defRPr>
            </a:lvl4pPr>
            <a:lvl5pPr marL="2057400" indent="-228600" eaLnBrk="0" hangingPunct="0">
              <a:defRPr sz="4400">
                <a:solidFill>
                  <a:schemeClr val="tx2"/>
                </a:solidFill>
                <a:latin typeface="Arial" panose="020B0604020202020204" pitchFamily="34" charset="0"/>
                <a:ea typeface="MS PGothic" panose="020B0600070205080204" pitchFamily="34" charset="-128"/>
              </a:defRPr>
            </a:lvl5pPr>
            <a:lvl6pPr marL="25146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29718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34290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3886200" indent="-228600" algn="ctr"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9pPr>
          </a:lstStyle>
          <a:p>
            <a:pPr eaLnBrk="1" hangingPunct="1"/>
            <a:r>
              <a:rPr lang="en-US" altLang="en-US" sz="2400" b="1" dirty="0">
                <a:solidFill>
                  <a:schemeClr val="bg2"/>
                </a:solidFill>
              </a:rPr>
              <a:t>   CAR Design: Critical Elements</a:t>
            </a:r>
            <a:endParaRPr lang="en-US" altLang="en-US" sz="2400" b="1" dirty="0">
              <a:solidFill>
                <a:schemeClr val="bg2"/>
              </a:solidFill>
              <a:ea typeface="ヒラギノ角ゴ ProN W3" charset="-128"/>
              <a:sym typeface="Lucida Grande" charset="0"/>
            </a:endParaRPr>
          </a:p>
        </p:txBody>
      </p:sp>
    </p:spTree>
    <p:extLst>
      <p:ext uri="{BB962C8B-B14F-4D97-AF65-F5344CB8AC3E}">
        <p14:creationId xmlns:p14="http://schemas.microsoft.com/office/powerpoint/2010/main" val="29502299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tx2"/>
                </a:solidFill>
                <a:latin typeface="News Gothic MT" panose="020B0503020103020203" pitchFamily="34" charset="0"/>
                <a:ea typeface="+mn-ea"/>
                <a:cs typeface="+mn-cs"/>
              </a:rPr>
              <a:t>ZUMA-5 (cont.)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76853" y="978427"/>
            <a:ext cx="8590295" cy="2773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83ABCCF0-6957-7842-BF13-82F3C62BE170}"/>
              </a:ext>
            </a:extLst>
          </p:cNvPr>
          <p:cNvSpPr txBox="1"/>
          <p:nvPr/>
        </p:nvSpPr>
        <p:spPr>
          <a:xfrm>
            <a:off x="886117" y="710952"/>
            <a:ext cx="7670435" cy="276999"/>
          </a:xfrm>
          <a:prstGeom prst="rect">
            <a:avLst/>
          </a:prstGeom>
          <a:noFill/>
        </p:spPr>
        <p:txBody>
          <a:bodyPr wrap="square" rtlCol="0">
            <a:spAutoFit/>
          </a:bodyPr>
          <a:lstStyle/>
          <a:p>
            <a:pPr algn="ctr"/>
            <a:r>
              <a:rPr lang="en-US" sz="1200" b="1" dirty="0">
                <a:solidFill>
                  <a:schemeClr val="tx2"/>
                </a:solidFill>
                <a:latin typeface="News Gothic MT" panose="020B0503020103020203" pitchFamily="34" charset="0"/>
              </a:rPr>
              <a:t>Overall ORR by IRRC assessment was 93% (95% CI, 86-97), and CR rate was 80% (95% CI, 71-88)</a:t>
            </a:r>
          </a:p>
        </p:txBody>
      </p:sp>
      <p:sp>
        <p:nvSpPr>
          <p:cNvPr id="8" name="Content Placeholder 10">
            <a:extLst>
              <a:ext uri="{FF2B5EF4-FFF2-40B4-BE49-F238E27FC236}">
                <a16:creationId xmlns:a16="http://schemas.microsoft.com/office/drawing/2014/main" id="{C0C82256-E4D4-174C-980E-456A1EB96E78}"/>
              </a:ext>
            </a:extLst>
          </p:cNvPr>
          <p:cNvSpPr txBox="1">
            <a:spLocks/>
          </p:cNvSpPr>
          <p:nvPr/>
        </p:nvSpPr>
        <p:spPr bwMode="auto">
          <a:xfrm>
            <a:off x="457201" y="3721202"/>
            <a:ext cx="7444194" cy="82539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normAutofit/>
          </a:bodyPr>
          <a:lstStyle>
            <a:lvl1pPr marL="457200" indent="-457200" algn="l" defTabSz="914400" rtl="0" eaLnBrk="1" latinLnBrk="0" hangingPunct="1">
              <a:lnSpc>
                <a:spcPct val="90000"/>
              </a:lnSpc>
              <a:spcBef>
                <a:spcPts val="1000"/>
              </a:spcBef>
              <a:buSzPct val="100000"/>
              <a:buFontTx/>
              <a:buBlip>
                <a:blip r:embed="rId3"/>
              </a:buBlip>
              <a:defRPr sz="2800" kern="1200">
                <a:solidFill>
                  <a:schemeClr val="tx1"/>
                </a:solidFill>
                <a:latin typeface="+mn-lt"/>
                <a:ea typeface="+mn-ea"/>
                <a:cs typeface="+mn-cs"/>
              </a:defRPr>
            </a:lvl1pPr>
            <a:lvl2pPr marL="863600" indent="-406400" algn="l" defTabSz="914400" rtl="0" eaLnBrk="1" latinLnBrk="0" hangingPunct="1">
              <a:lnSpc>
                <a:spcPct val="90000"/>
              </a:lnSpc>
              <a:spcBef>
                <a:spcPts val="500"/>
              </a:spcBef>
              <a:buSzPct val="100000"/>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0000"/>
              <a:buFont typeface="Arial" panose="020B0604020202020204" pitchFamily="34" charset="0"/>
              <a:buChar char="•"/>
              <a:defRPr sz="2000" kern="1200">
                <a:solidFill>
                  <a:schemeClr val="tx1"/>
                </a:solidFill>
                <a:latin typeface="+mn-lt"/>
                <a:ea typeface="+mn-ea"/>
                <a:cs typeface="+mn-cs"/>
              </a:defRPr>
            </a:lvl3pPr>
            <a:lvl4pPr marL="1828800" indent="-344488" algn="l" defTabSz="914400" rtl="0" eaLnBrk="1" latinLnBrk="0" hangingPunct="1">
              <a:lnSpc>
                <a:spcPct val="90000"/>
              </a:lnSpc>
              <a:spcBef>
                <a:spcPts val="500"/>
              </a:spcBef>
              <a:buSzPct val="100000"/>
              <a:buFontTx/>
              <a:buBlip>
                <a:blip r:embed="rId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tx2"/>
                </a:solidFill>
                <a:latin typeface="News Gothic MT" panose="020B0503020103020203" pitchFamily="34" charset="0"/>
              </a:rPr>
              <a:t>The median time to first response was 1 month (range, 0.8-3.1)</a:t>
            </a:r>
          </a:p>
          <a:p>
            <a:r>
              <a:rPr lang="en-US" sz="1500" b="1" dirty="0">
                <a:solidFill>
                  <a:schemeClr val="tx2"/>
                </a:solidFill>
                <a:latin typeface="News Gothic MT" panose="020B0503020103020203" pitchFamily="34" charset="0"/>
              </a:rPr>
              <a:t>Of the 80 patients with FL, 10 (13%) had an initial response of PR at Week 4 and later converted to CR</a:t>
            </a:r>
          </a:p>
        </p:txBody>
      </p:sp>
      <p:sp>
        <p:nvSpPr>
          <p:cNvPr id="5" name="Text Placeholder 4">
            <a:extLst>
              <a:ext uri="{FF2B5EF4-FFF2-40B4-BE49-F238E27FC236}">
                <a16:creationId xmlns:a16="http://schemas.microsoft.com/office/drawing/2014/main" id="{F02D810A-A83C-3D45-91B9-78A745DF8D11}"/>
              </a:ext>
            </a:extLst>
          </p:cNvPr>
          <p:cNvSpPr>
            <a:spLocks noGrp="1"/>
          </p:cNvSpPr>
          <p:nvPr>
            <p:ph type="body" sz="quarter" idx="12"/>
          </p:nvPr>
        </p:nvSpPr>
        <p:spPr>
          <a:xfrm>
            <a:off x="145181" y="4861652"/>
            <a:ext cx="1452321" cy="184666"/>
          </a:xfrm>
        </p:spPr>
        <p:txBody>
          <a:bodyPr/>
          <a:lstStyle/>
          <a:p>
            <a:r>
              <a:rPr lang="en-US" sz="1200" b="1" dirty="0">
                <a:solidFill>
                  <a:schemeClr val="tx2"/>
                </a:solidFill>
                <a:latin typeface="Arial" panose="020B0604020202020204" pitchFamily="34" charset="0"/>
                <a:cs typeface="Arial" panose="020B0604020202020204" pitchFamily="34" charset="0"/>
              </a:rPr>
              <a:t>Jacobson et al 2020</a:t>
            </a:r>
          </a:p>
        </p:txBody>
      </p:sp>
    </p:spTree>
    <p:extLst>
      <p:ext uri="{BB962C8B-B14F-4D97-AF65-F5344CB8AC3E}">
        <p14:creationId xmlns:p14="http://schemas.microsoft.com/office/powerpoint/2010/main" val="247904976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kern="1200" dirty="0">
                <a:solidFill>
                  <a:schemeClr val="tx2"/>
                </a:solidFill>
                <a:latin typeface="News Gothic MT" panose="020B0503020103020203" pitchFamily="34" charset="0"/>
                <a:ea typeface="+mn-ea"/>
                <a:cs typeface="+mn-cs"/>
              </a:rPr>
              <a:t>ZUMA-5 (cont.)</a:t>
            </a:r>
          </a:p>
        </p:txBody>
      </p:sp>
      <p:sp>
        <p:nvSpPr>
          <p:cNvPr id="4" name="Text Placeholder 3">
            <a:extLst>
              <a:ext uri="{FF2B5EF4-FFF2-40B4-BE49-F238E27FC236}">
                <a16:creationId xmlns:a16="http://schemas.microsoft.com/office/drawing/2014/main" id="{0F4832FD-E48C-9344-995A-AD4A4806FE47}"/>
              </a:ext>
            </a:extLst>
          </p:cNvPr>
          <p:cNvSpPr>
            <a:spLocks noGrp="1"/>
          </p:cNvSpPr>
          <p:nvPr>
            <p:ph type="body" sz="quarter" idx="12"/>
          </p:nvPr>
        </p:nvSpPr>
        <p:spPr>
          <a:xfrm>
            <a:off x="145181" y="4930902"/>
            <a:ext cx="956993" cy="115416"/>
          </a:xfrm>
        </p:spPr>
        <p:txBody>
          <a:bodyPr/>
          <a:lstStyle/>
          <a:p>
            <a:pPr>
              <a:lnSpc>
                <a:spcPct val="100000"/>
              </a:lnSpc>
              <a:spcBef>
                <a:spcPts val="0"/>
              </a:spcBef>
            </a:pPr>
            <a:r>
              <a:rPr lang="en-US" dirty="0">
                <a:latin typeface="News Gothic MT" panose="020B0503020103020203" pitchFamily="34" charset="0"/>
              </a:rPr>
              <a:t>Jacobson et al, 2020.</a:t>
            </a:r>
          </a:p>
        </p:txBody>
      </p:sp>
      <p:sp>
        <p:nvSpPr>
          <p:cNvPr id="5" name="Text Placeholder 4">
            <a:extLst>
              <a:ext uri="{FF2B5EF4-FFF2-40B4-BE49-F238E27FC236}">
                <a16:creationId xmlns:a16="http://schemas.microsoft.com/office/drawing/2014/main" id="{67D8276F-A365-344D-82CD-1E7862375180}"/>
              </a:ext>
            </a:extLst>
          </p:cNvPr>
          <p:cNvSpPr>
            <a:spLocks noGrp="1"/>
          </p:cNvSpPr>
          <p:nvPr>
            <p:ph type="body" sz="quarter" idx="13"/>
          </p:nvPr>
        </p:nvSpPr>
        <p:spPr/>
        <p:txBody>
          <a:bodyPr/>
          <a:lstStyle/>
          <a:p>
            <a:r>
              <a:rPr lang="en-US" b="1" dirty="0">
                <a:latin typeface="News Gothic MT" panose="020B0503020103020203" pitchFamily="34" charset="0"/>
              </a:rPr>
              <a:t>Progression-Free Survival and Overall Survival</a:t>
            </a:r>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452"/>
          <a:stretch/>
        </p:blipFill>
        <p:spPr bwMode="auto">
          <a:xfrm>
            <a:off x="145181" y="1081471"/>
            <a:ext cx="8687450" cy="277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10">
            <a:extLst>
              <a:ext uri="{FF2B5EF4-FFF2-40B4-BE49-F238E27FC236}">
                <a16:creationId xmlns:a16="http://schemas.microsoft.com/office/drawing/2014/main" id="{0C436643-9A90-EB4A-BD97-3CB25F99D66D}"/>
              </a:ext>
            </a:extLst>
          </p:cNvPr>
          <p:cNvSpPr txBox="1">
            <a:spLocks/>
          </p:cNvSpPr>
          <p:nvPr/>
        </p:nvSpPr>
        <p:spPr bwMode="auto">
          <a:xfrm>
            <a:off x="849748" y="3931345"/>
            <a:ext cx="7278317" cy="9206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normAutofit/>
          </a:bodyPr>
          <a:lstStyle>
            <a:lvl1pPr marL="457200" indent="-457200" algn="l" defTabSz="914400" rtl="0" eaLnBrk="1" latinLnBrk="0" hangingPunct="1">
              <a:lnSpc>
                <a:spcPct val="90000"/>
              </a:lnSpc>
              <a:spcBef>
                <a:spcPts val="1000"/>
              </a:spcBef>
              <a:buSzPct val="100000"/>
              <a:buFontTx/>
              <a:buBlip>
                <a:blip r:embed="rId3"/>
              </a:buBlip>
              <a:defRPr sz="2800" kern="1200">
                <a:solidFill>
                  <a:schemeClr val="tx1"/>
                </a:solidFill>
                <a:latin typeface="+mn-lt"/>
                <a:ea typeface="+mn-ea"/>
                <a:cs typeface="+mn-cs"/>
              </a:defRPr>
            </a:lvl1pPr>
            <a:lvl2pPr marL="863600" indent="-406400" algn="l" defTabSz="914400" rtl="0" eaLnBrk="1" latinLnBrk="0" hangingPunct="1">
              <a:lnSpc>
                <a:spcPct val="90000"/>
              </a:lnSpc>
              <a:spcBef>
                <a:spcPts val="500"/>
              </a:spcBef>
              <a:buSzPct val="100000"/>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0000"/>
              <a:buFont typeface="Arial" panose="020B0604020202020204" pitchFamily="34" charset="0"/>
              <a:buChar char="•"/>
              <a:defRPr sz="2000" kern="1200">
                <a:solidFill>
                  <a:schemeClr val="tx1"/>
                </a:solidFill>
                <a:latin typeface="+mn-lt"/>
                <a:ea typeface="+mn-ea"/>
                <a:cs typeface="+mn-cs"/>
              </a:defRPr>
            </a:lvl3pPr>
            <a:lvl4pPr marL="1828800" indent="-344488" algn="l" defTabSz="914400" rtl="0" eaLnBrk="1" latinLnBrk="0" hangingPunct="1">
              <a:lnSpc>
                <a:spcPct val="90000"/>
              </a:lnSpc>
              <a:spcBef>
                <a:spcPts val="500"/>
              </a:spcBef>
              <a:buSzPct val="100000"/>
              <a:buFontTx/>
              <a:buBlip>
                <a:blip r:embed="rId5"/>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tx2"/>
                </a:solidFill>
                <a:latin typeface="News Gothic MT" panose="020B0503020103020203" pitchFamily="34" charset="0"/>
              </a:rPr>
              <a:t>With a median follow-up of 15.3 months, median PFS was 23.5 months (95% CI, 22.8-NE) in all patients, and the median OS was not reached</a:t>
            </a:r>
          </a:p>
          <a:p>
            <a:pPr lvl="1"/>
            <a:r>
              <a:rPr lang="en-US" sz="1350" b="1" dirty="0">
                <a:solidFill>
                  <a:schemeClr val="tx2"/>
                </a:solidFill>
                <a:latin typeface="News Gothic MT" panose="020B0503020103020203" pitchFamily="34" charset="0"/>
              </a:rPr>
              <a:t>The 12-month OS rate was 94.3% (95% CI, 86.8-97.6) for all patients</a:t>
            </a:r>
          </a:p>
        </p:txBody>
      </p:sp>
    </p:spTree>
    <p:extLst>
      <p:ext uri="{BB962C8B-B14F-4D97-AF65-F5344CB8AC3E}">
        <p14:creationId xmlns:p14="http://schemas.microsoft.com/office/powerpoint/2010/main" val="2382747704"/>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E9CAF3-1C32-6149-96DD-A111F4019637}"/>
              </a:ext>
            </a:extLst>
          </p:cNvPr>
          <p:cNvSpPr>
            <a:spLocks noGrp="1"/>
          </p:cNvSpPr>
          <p:nvPr>
            <p:ph sz="half" idx="1"/>
          </p:nvPr>
        </p:nvSpPr>
        <p:spPr/>
        <p:txBody>
          <a:bodyPr/>
          <a:lstStyle/>
          <a:p>
            <a:r>
              <a:rPr lang="en-US" sz="1800" dirty="0"/>
              <a:t>First Line</a:t>
            </a:r>
          </a:p>
          <a:p>
            <a:pPr lvl="1"/>
            <a:r>
              <a:rPr lang="en-US" sz="1800" b="1" i="1" dirty="0">
                <a:solidFill>
                  <a:srgbClr val="FF0000"/>
                </a:solidFill>
              </a:rPr>
              <a:t>BR</a:t>
            </a:r>
          </a:p>
          <a:p>
            <a:pPr lvl="1"/>
            <a:r>
              <a:rPr lang="en-US" sz="1800" b="1" i="1" dirty="0">
                <a:solidFill>
                  <a:srgbClr val="FF0000"/>
                </a:solidFill>
              </a:rPr>
              <a:t>R-CHOP</a:t>
            </a:r>
          </a:p>
          <a:p>
            <a:pPr lvl="1"/>
            <a:r>
              <a:rPr lang="en-US" sz="1800" b="1" i="1" dirty="0">
                <a:solidFill>
                  <a:srgbClr val="FF0000"/>
                </a:solidFill>
              </a:rPr>
              <a:t>R-CVP</a:t>
            </a:r>
          </a:p>
          <a:p>
            <a:pPr lvl="1"/>
            <a:r>
              <a:rPr lang="en-US" sz="1800" b="1" i="1" dirty="0">
                <a:solidFill>
                  <a:srgbClr val="FF0000"/>
                </a:solidFill>
              </a:rPr>
              <a:t>R</a:t>
            </a:r>
          </a:p>
          <a:p>
            <a:pPr lvl="1"/>
            <a:r>
              <a:rPr lang="en-US" sz="1800" b="1" i="1" dirty="0">
                <a:solidFill>
                  <a:srgbClr val="FF0000"/>
                </a:solidFill>
              </a:rPr>
              <a:t>Ibrutinib</a:t>
            </a:r>
          </a:p>
          <a:p>
            <a:pPr lvl="1"/>
            <a:r>
              <a:rPr lang="en-US" sz="1800" b="1" i="1" dirty="0">
                <a:solidFill>
                  <a:srgbClr val="FF0000"/>
                </a:solidFill>
              </a:rPr>
              <a:t>R</a:t>
            </a:r>
            <a:r>
              <a:rPr lang="en-US" sz="1800" b="1" i="1" baseline="30000" dirty="0">
                <a:solidFill>
                  <a:srgbClr val="FF0000"/>
                </a:solidFill>
              </a:rPr>
              <a:t>2</a:t>
            </a:r>
          </a:p>
          <a:p>
            <a:r>
              <a:rPr lang="en-US" sz="1800" dirty="0"/>
              <a:t>First Line Extended</a:t>
            </a:r>
          </a:p>
          <a:p>
            <a:pPr lvl="1"/>
            <a:r>
              <a:rPr lang="en-US" sz="1800" b="1" i="1" dirty="0">
                <a:solidFill>
                  <a:srgbClr val="FF0000"/>
                </a:solidFill>
              </a:rPr>
              <a:t>Rituximab x 2 years</a:t>
            </a:r>
          </a:p>
          <a:p>
            <a:endParaRPr lang="en-US" dirty="0"/>
          </a:p>
        </p:txBody>
      </p:sp>
      <p:sp>
        <p:nvSpPr>
          <p:cNvPr id="4" name="Content Placeholder 3">
            <a:extLst>
              <a:ext uri="{FF2B5EF4-FFF2-40B4-BE49-F238E27FC236}">
                <a16:creationId xmlns:a16="http://schemas.microsoft.com/office/drawing/2014/main" id="{CBF8E2AB-FE3B-EB4C-B139-5B0499F01F81}"/>
              </a:ext>
            </a:extLst>
          </p:cNvPr>
          <p:cNvSpPr>
            <a:spLocks noGrp="1"/>
          </p:cNvSpPr>
          <p:nvPr>
            <p:ph sz="half" idx="10"/>
          </p:nvPr>
        </p:nvSpPr>
        <p:spPr/>
        <p:txBody>
          <a:bodyPr/>
          <a:lstStyle/>
          <a:p>
            <a:r>
              <a:rPr lang="en-US" sz="1800" dirty="0"/>
              <a:t>Second Line and Subsequent</a:t>
            </a:r>
          </a:p>
          <a:p>
            <a:pPr lvl="1"/>
            <a:r>
              <a:rPr lang="en-US" sz="1800" b="1" i="1" dirty="0">
                <a:solidFill>
                  <a:srgbClr val="FF0000"/>
                </a:solidFill>
              </a:rPr>
              <a:t>Obinutuzumab + CHOP</a:t>
            </a:r>
          </a:p>
          <a:p>
            <a:pPr lvl="1"/>
            <a:r>
              <a:rPr lang="en-US" sz="1800" b="1" i="1" dirty="0">
                <a:solidFill>
                  <a:srgbClr val="FF0000"/>
                </a:solidFill>
              </a:rPr>
              <a:t> +CVP </a:t>
            </a:r>
          </a:p>
          <a:p>
            <a:pPr lvl="1"/>
            <a:r>
              <a:rPr lang="en-US" sz="1800" b="1" i="1" dirty="0">
                <a:solidFill>
                  <a:srgbClr val="FF0000"/>
                </a:solidFill>
              </a:rPr>
              <a:t>+Bendamustine </a:t>
            </a:r>
          </a:p>
          <a:p>
            <a:pPr lvl="1"/>
            <a:r>
              <a:rPr lang="en-US" sz="1800" b="1" i="1" dirty="0">
                <a:solidFill>
                  <a:srgbClr val="FF0000"/>
                </a:solidFill>
              </a:rPr>
              <a:t>+Lenalidomide </a:t>
            </a:r>
          </a:p>
          <a:p>
            <a:pPr lvl="1"/>
            <a:r>
              <a:rPr lang="en-US" sz="1800" b="1" i="1" dirty="0">
                <a:solidFill>
                  <a:srgbClr val="FF0000"/>
                </a:solidFill>
              </a:rPr>
              <a:t>BTK inhibitors (ibrutinib, Acalabrutinib, Zanubrutinib)</a:t>
            </a:r>
          </a:p>
          <a:p>
            <a:pPr lvl="1"/>
            <a:r>
              <a:rPr lang="en-US" sz="1800" b="1" i="1" dirty="0">
                <a:solidFill>
                  <a:srgbClr val="FF0000"/>
                </a:solidFill>
              </a:rPr>
              <a:t>R</a:t>
            </a:r>
            <a:r>
              <a:rPr lang="en-US" sz="1800" b="1" i="1" baseline="30000" dirty="0">
                <a:solidFill>
                  <a:srgbClr val="FF0000"/>
                </a:solidFill>
              </a:rPr>
              <a:t>2</a:t>
            </a:r>
          </a:p>
          <a:p>
            <a:pPr lvl="1"/>
            <a:r>
              <a:rPr lang="en-US" sz="1800" b="1" i="1" dirty="0">
                <a:solidFill>
                  <a:srgbClr val="FF0000"/>
                </a:solidFill>
              </a:rPr>
              <a:t>PI3K inhibitors (Copanlisib, Duvelisib, Idelalisib, Umbralisib all 3</a:t>
            </a:r>
            <a:r>
              <a:rPr lang="en-US" sz="1800" b="1" i="1" baseline="30000" dirty="0">
                <a:solidFill>
                  <a:srgbClr val="FF0000"/>
                </a:solidFill>
              </a:rPr>
              <a:t>rd</a:t>
            </a:r>
            <a:r>
              <a:rPr lang="en-US" sz="1800" b="1" i="1" dirty="0">
                <a:solidFill>
                  <a:srgbClr val="FF0000"/>
                </a:solidFill>
              </a:rPr>
              <a:t> or 4</a:t>
            </a:r>
            <a:r>
              <a:rPr lang="en-US" sz="1800" b="1" i="1" baseline="30000" dirty="0">
                <a:solidFill>
                  <a:srgbClr val="FF0000"/>
                </a:solidFill>
              </a:rPr>
              <a:t>th</a:t>
            </a:r>
            <a:r>
              <a:rPr lang="en-US" sz="1800" b="1" i="1" dirty="0">
                <a:solidFill>
                  <a:srgbClr val="FF0000"/>
                </a:solidFill>
              </a:rPr>
              <a:t> line</a:t>
            </a:r>
            <a:r>
              <a:rPr lang="en-US" sz="1800" b="1" dirty="0">
                <a:solidFill>
                  <a:srgbClr val="FF0000"/>
                </a:solidFill>
              </a:rPr>
              <a:t>)</a:t>
            </a:r>
          </a:p>
          <a:p>
            <a:endParaRPr lang="en-US" sz="1200" b="1" i="1" dirty="0">
              <a:solidFill>
                <a:srgbClr val="FF0000"/>
              </a:solidFill>
            </a:endParaRPr>
          </a:p>
        </p:txBody>
      </p:sp>
      <p:sp>
        <p:nvSpPr>
          <p:cNvPr id="5" name="Slide Number Placeholder 4">
            <a:extLst>
              <a:ext uri="{FF2B5EF4-FFF2-40B4-BE49-F238E27FC236}">
                <a16:creationId xmlns:a16="http://schemas.microsoft.com/office/drawing/2014/main" id="{B7AFCDEB-7239-7A46-9ADE-E3903C19ED35}"/>
              </a:ext>
            </a:extLst>
          </p:cNvPr>
          <p:cNvSpPr>
            <a:spLocks noGrp="1"/>
          </p:cNvSpPr>
          <p:nvPr>
            <p:ph type="sldNum" sz="quarter" idx="4"/>
          </p:nvPr>
        </p:nvSpPr>
        <p:spPr/>
        <p:txBody>
          <a:bodyPr/>
          <a:lstStyle/>
          <a:p>
            <a:fld id="{52DF0245-2CA1-6445-9E71-A40071F6548D}" type="slidenum">
              <a:rPr lang="en-US" smtClean="0"/>
              <a:pPr/>
              <a:t>89</a:t>
            </a:fld>
            <a:endParaRPr lang="en-US" dirty="0"/>
          </a:p>
        </p:txBody>
      </p:sp>
      <p:sp>
        <p:nvSpPr>
          <p:cNvPr id="8" name="Text Placeholder 7">
            <a:extLst>
              <a:ext uri="{FF2B5EF4-FFF2-40B4-BE49-F238E27FC236}">
                <a16:creationId xmlns:a16="http://schemas.microsoft.com/office/drawing/2014/main" id="{FBA1BB61-7739-4D48-824E-EDC6812C2D6C}"/>
              </a:ext>
            </a:extLst>
          </p:cNvPr>
          <p:cNvSpPr>
            <a:spLocks noGrp="1"/>
          </p:cNvSpPr>
          <p:nvPr>
            <p:ph type="body" sz="quarter" idx="13"/>
          </p:nvPr>
        </p:nvSpPr>
        <p:spPr/>
        <p:txBody>
          <a:bodyPr/>
          <a:lstStyle/>
          <a:p>
            <a:r>
              <a:rPr lang="en-US" dirty="0"/>
              <a:t>NCCN 2021</a:t>
            </a:r>
          </a:p>
        </p:txBody>
      </p:sp>
      <p:sp>
        <p:nvSpPr>
          <p:cNvPr id="9" name="Title 1">
            <a:extLst>
              <a:ext uri="{FF2B5EF4-FFF2-40B4-BE49-F238E27FC236}">
                <a16:creationId xmlns:a16="http://schemas.microsoft.com/office/drawing/2014/main" id="{468B49C2-64E5-CD40-AC80-9B945F705309}"/>
              </a:ext>
            </a:extLst>
          </p:cNvPr>
          <p:cNvSpPr>
            <a:spLocks noGrp="1"/>
          </p:cNvSpPr>
          <p:nvPr>
            <p:ph type="title"/>
          </p:nvPr>
        </p:nvSpPr>
        <p:spPr/>
        <p:txBody>
          <a:bodyPr/>
          <a:lstStyle/>
          <a:p>
            <a:r>
              <a:rPr lang="en-US" dirty="0"/>
              <a:t>Therapy for MZL: NCCN 2021</a:t>
            </a:r>
          </a:p>
        </p:txBody>
      </p:sp>
    </p:spTree>
    <p:extLst>
      <p:ext uri="{BB962C8B-B14F-4D97-AF65-F5344CB8AC3E}">
        <p14:creationId xmlns:p14="http://schemas.microsoft.com/office/powerpoint/2010/main" val="114808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D0E5-044A-48FC-99DD-5A31BA1D12D7}"/>
              </a:ext>
            </a:extLst>
          </p:cNvPr>
          <p:cNvSpPr>
            <a:spLocks noGrp="1"/>
          </p:cNvSpPr>
          <p:nvPr>
            <p:ph type="title"/>
          </p:nvPr>
        </p:nvSpPr>
        <p:spPr/>
        <p:txBody>
          <a:bodyPr/>
          <a:lstStyle/>
          <a:p>
            <a:r>
              <a:rPr lang="en-US" dirty="0"/>
              <a:t>Reminders</a:t>
            </a:r>
          </a:p>
        </p:txBody>
      </p:sp>
      <p:sp>
        <p:nvSpPr>
          <p:cNvPr id="3" name="Content Placeholder 2">
            <a:extLst>
              <a:ext uri="{FF2B5EF4-FFF2-40B4-BE49-F238E27FC236}">
                <a16:creationId xmlns:a16="http://schemas.microsoft.com/office/drawing/2014/main" id="{34DCE02C-CD5E-440D-B2FE-DFFCB2F6BA71}"/>
              </a:ext>
            </a:extLst>
          </p:cNvPr>
          <p:cNvSpPr>
            <a:spLocks noGrp="1"/>
          </p:cNvSpPr>
          <p:nvPr>
            <p:ph idx="1"/>
          </p:nvPr>
        </p:nvSpPr>
        <p:spPr/>
        <p:txBody>
          <a:bodyPr/>
          <a:lstStyle/>
          <a:p>
            <a:r>
              <a:rPr lang="en-US" dirty="0"/>
              <a:t>Please respond to the polling questions as they appear on the webinar screen. All responses are anonymous</a:t>
            </a:r>
          </a:p>
          <a:p>
            <a:r>
              <a:rPr lang="en-US" dirty="0"/>
              <a:t>You will receive a post-program evaluation link at the end of the webinar. Your response is greatly appreciated</a:t>
            </a:r>
          </a:p>
          <a:p>
            <a:r>
              <a:rPr lang="en-US" dirty="0"/>
              <a:t>A CME request form is available for download at the end of the online program evaluation</a:t>
            </a:r>
          </a:p>
          <a:p>
            <a:r>
              <a:rPr lang="en-US" dirty="0"/>
              <a:t>The recording of today’s presentation along with downloadable slides will be available at </a:t>
            </a:r>
            <a:r>
              <a:rPr lang="en-US" dirty="0">
                <a:hlinkClick r:id="rId2"/>
              </a:rPr>
              <a:t>www.oncologycaseclinic.com</a:t>
            </a:r>
            <a:r>
              <a:rPr lang="en-US" dirty="0"/>
              <a:t> in about 2 weeks</a:t>
            </a:r>
          </a:p>
          <a:p>
            <a:r>
              <a:rPr lang="en-US" dirty="0"/>
              <a:t>Visit </a:t>
            </a:r>
            <a:r>
              <a:rPr lang="en-US" b="1" dirty="0">
                <a:hlinkClick r:id="rId2"/>
              </a:rPr>
              <a:t>www.oncologycaseclinic.com</a:t>
            </a:r>
            <a:r>
              <a:rPr lang="en-US" b="1" dirty="0"/>
              <a:t> </a:t>
            </a:r>
            <a:r>
              <a:rPr lang="en-US" dirty="0"/>
              <a:t>to register for upcoming webinars and view past webinars</a:t>
            </a:r>
          </a:p>
        </p:txBody>
      </p:sp>
      <p:sp>
        <p:nvSpPr>
          <p:cNvPr id="4" name="Text Placeholder 3">
            <a:extLst>
              <a:ext uri="{FF2B5EF4-FFF2-40B4-BE49-F238E27FC236}">
                <a16:creationId xmlns:a16="http://schemas.microsoft.com/office/drawing/2014/main" id="{340F3B4B-10A1-4536-BF09-1F5C23B49BCE}"/>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D8453937-17B4-4BBA-B6D4-CD8FA38A41B6}"/>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76A93BC2-2E98-418A-90E2-91ADC430E43B}"/>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1886DC18-698E-48B7-B86D-F3950A45FF07}"/>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22332548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036C6E3-49C9-F448-AC08-CAA74F4337FC}"/>
              </a:ext>
            </a:extLst>
          </p:cNvPr>
          <p:cNvSpPr>
            <a:spLocks noGrp="1"/>
          </p:cNvSpPr>
          <p:nvPr>
            <p:ph type="body" sz="quarter" idx="12"/>
          </p:nvPr>
        </p:nvSpPr>
        <p:spPr/>
        <p:txBody>
          <a:bodyPr/>
          <a:lstStyle/>
          <a:p>
            <a:r>
              <a:rPr lang="en-US" dirty="0"/>
              <a:t>NCCN 2021</a:t>
            </a:r>
          </a:p>
        </p:txBody>
      </p:sp>
      <p:sp>
        <p:nvSpPr>
          <p:cNvPr id="7" name="Slide Number Placeholder 6">
            <a:extLst>
              <a:ext uri="{FF2B5EF4-FFF2-40B4-BE49-F238E27FC236}">
                <a16:creationId xmlns:a16="http://schemas.microsoft.com/office/drawing/2014/main" id="{22197225-E9A6-6449-97B7-FB90EE5F5E0B}"/>
              </a:ext>
            </a:extLst>
          </p:cNvPr>
          <p:cNvSpPr>
            <a:spLocks noGrp="1"/>
          </p:cNvSpPr>
          <p:nvPr>
            <p:ph type="sldNum" sz="quarter" idx="4"/>
          </p:nvPr>
        </p:nvSpPr>
        <p:spPr/>
        <p:txBody>
          <a:bodyPr/>
          <a:lstStyle/>
          <a:p>
            <a:fld id="{52DF0245-2CA1-6445-9E71-A40071F6548D}" type="slidenum">
              <a:rPr lang="en-US" smtClean="0"/>
              <a:pPr/>
              <a:t>90</a:t>
            </a:fld>
            <a:endParaRPr lang="en-US"/>
          </a:p>
        </p:txBody>
      </p:sp>
      <p:sp>
        <p:nvSpPr>
          <p:cNvPr id="8" name="Content Placeholder 3">
            <a:extLst>
              <a:ext uri="{FF2B5EF4-FFF2-40B4-BE49-F238E27FC236}">
                <a16:creationId xmlns:a16="http://schemas.microsoft.com/office/drawing/2014/main" id="{1946D09D-D6DE-D649-BB62-9956C41A72E5}"/>
              </a:ext>
            </a:extLst>
          </p:cNvPr>
          <p:cNvSpPr>
            <a:spLocks noGrp="1"/>
          </p:cNvSpPr>
          <p:nvPr>
            <p:ph idx="1"/>
          </p:nvPr>
        </p:nvSpPr>
        <p:spPr/>
        <p:txBody>
          <a:bodyPr/>
          <a:lstStyle/>
          <a:p>
            <a:r>
              <a:rPr lang="en-US" sz="1600" b="1" dirty="0"/>
              <a:t>Second Line Consolidation and Extended Dosing</a:t>
            </a:r>
          </a:p>
          <a:p>
            <a:pPr lvl="1"/>
            <a:r>
              <a:rPr lang="en-US" sz="1600" b="1" i="1" dirty="0">
                <a:solidFill>
                  <a:srgbClr val="FF0000"/>
                </a:solidFill>
              </a:rPr>
              <a:t>Rituximab</a:t>
            </a:r>
          </a:p>
          <a:p>
            <a:pPr lvl="1"/>
            <a:r>
              <a:rPr lang="en-US" sz="1600" b="1" i="1" dirty="0">
                <a:solidFill>
                  <a:srgbClr val="FF0000"/>
                </a:solidFill>
              </a:rPr>
              <a:t>Transplant in selected patients</a:t>
            </a:r>
          </a:p>
          <a:p>
            <a:endParaRPr lang="en-US" sz="1600" b="1" dirty="0"/>
          </a:p>
          <a:p>
            <a:r>
              <a:rPr lang="en-US" sz="1600" b="1" dirty="0"/>
              <a:t>Histologic Transformation</a:t>
            </a:r>
          </a:p>
          <a:p>
            <a:pPr lvl="1"/>
            <a:r>
              <a:rPr lang="en-US" sz="1600" b="1" i="1" dirty="0">
                <a:solidFill>
                  <a:srgbClr val="FF0000"/>
                </a:solidFill>
              </a:rPr>
              <a:t>Anthracycline based if not given</a:t>
            </a:r>
          </a:p>
          <a:p>
            <a:pPr lvl="1"/>
            <a:r>
              <a:rPr lang="en-US" sz="1600" b="1" i="1" dirty="0">
                <a:solidFill>
                  <a:srgbClr val="FF0000"/>
                </a:solidFill>
              </a:rPr>
              <a:t>Transplant</a:t>
            </a:r>
          </a:p>
          <a:p>
            <a:pPr lvl="1"/>
            <a:r>
              <a:rPr lang="en-US" sz="1600" b="1" i="1" dirty="0">
                <a:solidFill>
                  <a:srgbClr val="FF0000"/>
                </a:solidFill>
              </a:rPr>
              <a:t>Lisocabtagene maraleucel</a:t>
            </a:r>
          </a:p>
          <a:p>
            <a:pPr lvl="1"/>
            <a:r>
              <a:rPr lang="en-US" sz="1600" b="1" i="1" dirty="0">
                <a:solidFill>
                  <a:srgbClr val="FF0000"/>
                </a:solidFill>
              </a:rPr>
              <a:t>Loncastuximab </a:t>
            </a:r>
            <a:r>
              <a:rPr lang="en-US" sz="1600" b="1" i="1" dirty="0" err="1">
                <a:solidFill>
                  <a:srgbClr val="FF0000"/>
                </a:solidFill>
              </a:rPr>
              <a:t>teserine</a:t>
            </a:r>
            <a:endParaRPr lang="en-US" sz="1600" b="1" i="1" dirty="0">
              <a:solidFill>
                <a:srgbClr val="FF0000"/>
              </a:solidFill>
            </a:endParaRPr>
          </a:p>
        </p:txBody>
      </p:sp>
      <p:sp>
        <p:nvSpPr>
          <p:cNvPr id="9" name="Title 1">
            <a:extLst>
              <a:ext uri="{FF2B5EF4-FFF2-40B4-BE49-F238E27FC236}">
                <a16:creationId xmlns:a16="http://schemas.microsoft.com/office/drawing/2014/main" id="{0D0EE0F9-2C53-2D49-AB01-7799B6EBE8FA}"/>
              </a:ext>
            </a:extLst>
          </p:cNvPr>
          <p:cNvSpPr>
            <a:spLocks noGrp="1"/>
          </p:cNvSpPr>
          <p:nvPr>
            <p:ph type="title"/>
          </p:nvPr>
        </p:nvSpPr>
        <p:spPr/>
        <p:txBody>
          <a:bodyPr/>
          <a:lstStyle/>
          <a:p>
            <a:r>
              <a:rPr lang="en-US" dirty="0"/>
              <a:t>Therapy for MZL: NCCN 2021</a:t>
            </a:r>
          </a:p>
        </p:txBody>
      </p:sp>
    </p:spTree>
    <p:extLst>
      <p:ext uri="{BB962C8B-B14F-4D97-AF65-F5344CB8AC3E}">
        <p14:creationId xmlns:p14="http://schemas.microsoft.com/office/powerpoint/2010/main" val="2115320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7BC29AA-01CC-B149-BB74-6F6E512BA573}"/>
              </a:ext>
            </a:extLst>
          </p:cNvPr>
          <p:cNvSpPr>
            <a:spLocks noGrp="1"/>
          </p:cNvSpPr>
          <p:nvPr>
            <p:ph type="sldNum" sz="quarter" idx="4"/>
          </p:nvPr>
        </p:nvSpPr>
        <p:spPr/>
        <p:txBody>
          <a:bodyPr/>
          <a:lstStyle/>
          <a:p>
            <a:fld id="{52DF0245-2CA1-6445-9E71-A40071F6548D}" type="slidenum">
              <a:rPr lang="en-US" smtClean="0"/>
              <a:pPr/>
              <a:t>91</a:t>
            </a:fld>
            <a:endParaRPr lang="en-US" dirty="0"/>
          </a:p>
        </p:txBody>
      </p:sp>
      <p:sp>
        <p:nvSpPr>
          <p:cNvPr id="8" name="Title 3">
            <a:extLst>
              <a:ext uri="{FF2B5EF4-FFF2-40B4-BE49-F238E27FC236}">
                <a16:creationId xmlns:a16="http://schemas.microsoft.com/office/drawing/2014/main" id="{2A949A72-67C0-5546-B5DB-D565C61715BD}"/>
              </a:ext>
            </a:extLst>
          </p:cNvPr>
          <p:cNvSpPr>
            <a:spLocks noGrp="1"/>
          </p:cNvSpPr>
          <p:nvPr>
            <p:ph type="title"/>
          </p:nvPr>
        </p:nvSpPr>
        <p:spPr>
          <a:xfrm>
            <a:off x="565944" y="-108756"/>
            <a:ext cx="8012112" cy="770335"/>
          </a:xfrm>
        </p:spPr>
        <p:txBody>
          <a:bodyPr/>
          <a:lstStyle/>
          <a:p>
            <a:r>
              <a:rPr lang="en-US" b="1" dirty="0">
                <a:cs typeface="Calibri" panose="020F0502020204030204" pitchFamily="34" charset="0"/>
              </a:rPr>
              <a:t>MZL: Take Home Messages</a:t>
            </a:r>
          </a:p>
        </p:txBody>
      </p:sp>
      <p:sp>
        <p:nvSpPr>
          <p:cNvPr id="9" name="Content Placeholder 2">
            <a:extLst>
              <a:ext uri="{FF2B5EF4-FFF2-40B4-BE49-F238E27FC236}">
                <a16:creationId xmlns:a16="http://schemas.microsoft.com/office/drawing/2014/main" id="{4211294C-96A1-FD4A-9747-A069B73D0CDC}"/>
              </a:ext>
            </a:extLst>
          </p:cNvPr>
          <p:cNvSpPr>
            <a:spLocks noGrp="1"/>
          </p:cNvSpPr>
          <p:nvPr>
            <p:ph idx="1"/>
          </p:nvPr>
        </p:nvSpPr>
        <p:spPr>
          <a:xfrm>
            <a:off x="559594" y="1025211"/>
            <a:ext cx="8018462" cy="3834655"/>
          </a:xfrm>
        </p:spPr>
        <p:txBody>
          <a:bodyPr/>
          <a:lstStyle/>
          <a:p>
            <a:pPr>
              <a:spcAft>
                <a:spcPts val="0"/>
              </a:spcAft>
            </a:pPr>
            <a:r>
              <a:rPr lang="en-US" sz="1400" b="1" dirty="0">
                <a:cs typeface="Calibri" panose="020F0502020204030204" pitchFamily="34" charset="0"/>
              </a:rPr>
              <a:t>MZL are linked and overlap</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Antigen driven</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Infection associated</a:t>
            </a:r>
          </a:p>
          <a:p>
            <a:pPr marL="0" indent="0">
              <a:spcAft>
                <a:spcPts val="0"/>
              </a:spcAft>
              <a:buNone/>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t(11;18) (q21;q21), t(1;14)(p22;q32),  BCL10 and common path to NF-kB</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Treat HCV in SMZL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Splenectomy vs. rituximab in SMZL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Nodal and some Extra-nodal MZL could be treated like FL</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PI3k inhibitors: Umbralisib FDA approved 2/5/2021</a:t>
            </a:r>
          </a:p>
          <a:p>
            <a:pPr>
              <a:spcAft>
                <a:spcPts val="0"/>
              </a:spcAft>
            </a:pPr>
            <a:endParaRPr lang="en-US" sz="1400" b="1" dirty="0">
              <a:cs typeface="Calibri" panose="020F0502020204030204" pitchFamily="34" charset="0"/>
            </a:endParaRPr>
          </a:p>
          <a:p>
            <a:pPr>
              <a:spcAft>
                <a:spcPts val="0"/>
              </a:spcAft>
            </a:pPr>
            <a:r>
              <a:rPr lang="en-US" sz="1400" b="1" dirty="0">
                <a:cs typeface="Calibri" panose="020F0502020204030204" pitchFamily="34" charset="0"/>
              </a:rPr>
              <a:t>CAR T therapy ZUMA 5</a:t>
            </a:r>
          </a:p>
          <a:p>
            <a:endParaRPr lang="en-US" dirty="0"/>
          </a:p>
        </p:txBody>
      </p:sp>
    </p:spTree>
    <p:extLst>
      <p:ext uri="{BB962C8B-B14F-4D97-AF65-F5344CB8AC3E}">
        <p14:creationId xmlns:p14="http://schemas.microsoft.com/office/powerpoint/2010/main" val="1525558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7235-909C-4DB1-8A58-9525F3204CB3}"/>
              </a:ext>
            </a:extLst>
          </p:cNvPr>
          <p:cNvSpPr>
            <a:spLocks noGrp="1"/>
          </p:cNvSpPr>
          <p:nvPr>
            <p:ph type="title"/>
          </p:nvPr>
        </p:nvSpPr>
        <p:spPr/>
        <p:txBody>
          <a:bodyPr/>
          <a:lstStyle/>
          <a:p>
            <a:r>
              <a:rPr lang="en-US" dirty="0"/>
              <a:t>Post-Assessment Question 1</a:t>
            </a:r>
          </a:p>
        </p:txBody>
      </p:sp>
      <p:sp>
        <p:nvSpPr>
          <p:cNvPr id="3" name="Content Placeholder 2">
            <a:extLst>
              <a:ext uri="{FF2B5EF4-FFF2-40B4-BE49-F238E27FC236}">
                <a16:creationId xmlns:a16="http://schemas.microsoft.com/office/drawing/2014/main" id="{D231C121-CE61-4EE4-936B-A9166E837DA7}"/>
              </a:ext>
            </a:extLst>
          </p:cNvPr>
          <p:cNvSpPr>
            <a:spLocks noGrp="1"/>
          </p:cNvSpPr>
          <p:nvPr>
            <p:ph idx="1"/>
          </p:nvPr>
        </p:nvSpPr>
        <p:spPr/>
        <p:txBody>
          <a:bodyPr/>
          <a:lstStyle/>
          <a:p>
            <a:pPr marL="0" indent="0">
              <a:buNone/>
            </a:pPr>
            <a:r>
              <a:rPr lang="en-US" dirty="0"/>
              <a:t>Which form of marginal zone lymphoma (MZL) is most common?</a:t>
            </a:r>
          </a:p>
          <a:p>
            <a:pPr marL="342900" lvl="0" indent="-342900">
              <a:buFont typeface="+mj-lt"/>
              <a:buAutoNum type="arabicPeriod"/>
            </a:pPr>
            <a:r>
              <a:rPr lang="en-US" dirty="0"/>
              <a:t>Nodal MZL</a:t>
            </a:r>
          </a:p>
          <a:p>
            <a:pPr marL="342900" lvl="0" indent="-342900">
              <a:buFont typeface="+mj-lt"/>
              <a:buAutoNum type="arabicPeriod"/>
            </a:pPr>
            <a:r>
              <a:rPr lang="en-US" dirty="0"/>
              <a:t>Extra-modal MZL (MALT lymphoma)</a:t>
            </a:r>
          </a:p>
          <a:p>
            <a:pPr marL="342900" lvl="0" indent="-342900">
              <a:buFont typeface="+mj-lt"/>
              <a:buAutoNum type="arabicPeriod"/>
            </a:pPr>
            <a:r>
              <a:rPr lang="en-US" dirty="0"/>
              <a:t>Splenic MZL</a:t>
            </a:r>
          </a:p>
        </p:txBody>
      </p:sp>
      <p:sp>
        <p:nvSpPr>
          <p:cNvPr id="4" name="Text Placeholder 3">
            <a:extLst>
              <a:ext uri="{FF2B5EF4-FFF2-40B4-BE49-F238E27FC236}">
                <a16:creationId xmlns:a16="http://schemas.microsoft.com/office/drawing/2014/main" id="{E032E747-6941-47EF-974F-D57A14465F4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E13BA71-83E4-47BF-AA40-5923550E959E}"/>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8A39281B-8914-4DD1-BC7B-240F42931A97}"/>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35E73106-F070-4FA3-861E-E4C04F33113C}"/>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92</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17639824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6A48-EBE8-4A69-881C-9B3D6FDCE496}"/>
              </a:ext>
            </a:extLst>
          </p:cNvPr>
          <p:cNvSpPr>
            <a:spLocks noGrp="1"/>
          </p:cNvSpPr>
          <p:nvPr>
            <p:ph type="title"/>
          </p:nvPr>
        </p:nvSpPr>
        <p:spPr/>
        <p:txBody>
          <a:bodyPr/>
          <a:lstStyle/>
          <a:p>
            <a:r>
              <a:rPr lang="en-US" dirty="0"/>
              <a:t>Post-Assessment Question 2</a:t>
            </a:r>
          </a:p>
        </p:txBody>
      </p:sp>
      <p:sp>
        <p:nvSpPr>
          <p:cNvPr id="3" name="Content Placeholder 2">
            <a:extLst>
              <a:ext uri="{FF2B5EF4-FFF2-40B4-BE49-F238E27FC236}">
                <a16:creationId xmlns:a16="http://schemas.microsoft.com/office/drawing/2014/main" id="{CE22FC48-0EBD-4636-B95F-40DCE7269176}"/>
              </a:ext>
            </a:extLst>
          </p:cNvPr>
          <p:cNvSpPr>
            <a:spLocks noGrp="1"/>
          </p:cNvSpPr>
          <p:nvPr>
            <p:ph idx="1"/>
          </p:nvPr>
        </p:nvSpPr>
        <p:spPr/>
        <p:txBody>
          <a:bodyPr/>
          <a:lstStyle/>
          <a:p>
            <a:pPr marL="0" indent="0">
              <a:buNone/>
            </a:pPr>
            <a:r>
              <a:rPr lang="en-US" dirty="0"/>
              <a:t>In the AUGMENT study of lenalidomide plus rituximab (R</a:t>
            </a:r>
            <a:r>
              <a:rPr lang="en-US" baseline="30000" dirty="0"/>
              <a:t>2</a:t>
            </a:r>
            <a:r>
              <a:rPr lang="en-US" dirty="0"/>
              <a:t>) vs rituximab plus placebo in patients with relapsed/refractory indolent NHL, what was the overall response rate (ORR) observed with R</a:t>
            </a:r>
            <a:r>
              <a:rPr lang="en-US" baseline="30000" dirty="0"/>
              <a:t>2</a:t>
            </a:r>
            <a:r>
              <a:rPr lang="en-US" dirty="0"/>
              <a:t>?</a:t>
            </a:r>
          </a:p>
          <a:p>
            <a:pPr marL="342900" lvl="0" indent="-342900">
              <a:buFont typeface="+mj-lt"/>
              <a:buAutoNum type="arabicPeriod"/>
            </a:pPr>
            <a:r>
              <a:rPr lang="en-US" dirty="0"/>
              <a:t>~98%</a:t>
            </a:r>
          </a:p>
          <a:p>
            <a:pPr marL="342900" lvl="0" indent="-342900">
              <a:buFont typeface="+mj-lt"/>
              <a:buAutoNum type="arabicPeriod"/>
            </a:pPr>
            <a:r>
              <a:rPr lang="en-US" dirty="0"/>
              <a:t>~78%</a:t>
            </a:r>
          </a:p>
          <a:p>
            <a:pPr marL="342900" lvl="0" indent="-342900">
              <a:buFont typeface="+mj-lt"/>
              <a:buAutoNum type="arabicPeriod"/>
            </a:pPr>
            <a:r>
              <a:rPr lang="en-US" dirty="0"/>
              <a:t>~58%</a:t>
            </a:r>
          </a:p>
          <a:p>
            <a:pPr marL="342900" lvl="0" indent="-342900">
              <a:buFont typeface="+mj-lt"/>
              <a:buAutoNum type="arabicPeriod"/>
            </a:pPr>
            <a:r>
              <a:rPr lang="en-US" dirty="0"/>
              <a:t>~38% </a:t>
            </a:r>
          </a:p>
          <a:p>
            <a:pPr marL="0" indent="0">
              <a:buNone/>
            </a:pPr>
            <a:endParaRPr lang="en-US" dirty="0"/>
          </a:p>
        </p:txBody>
      </p:sp>
      <p:sp>
        <p:nvSpPr>
          <p:cNvPr id="4" name="Text Placeholder 3">
            <a:extLst>
              <a:ext uri="{FF2B5EF4-FFF2-40B4-BE49-F238E27FC236}">
                <a16:creationId xmlns:a16="http://schemas.microsoft.com/office/drawing/2014/main" id="{D27301DD-2F25-4674-B357-C699445009D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22E8542-A632-4860-8EC1-41529F9A428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1628B78E-FF73-4D9D-B2E3-F69309C19C9A}"/>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E53AB364-5066-45F7-AD0E-655111E5B769}"/>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93</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29234327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4BF3-C97B-46B1-98E1-23B059038FB1}"/>
              </a:ext>
            </a:extLst>
          </p:cNvPr>
          <p:cNvSpPr>
            <a:spLocks noGrp="1"/>
          </p:cNvSpPr>
          <p:nvPr>
            <p:ph type="title"/>
          </p:nvPr>
        </p:nvSpPr>
        <p:spPr/>
        <p:txBody>
          <a:bodyPr/>
          <a:lstStyle/>
          <a:p>
            <a:r>
              <a:rPr lang="en-US" dirty="0"/>
              <a:t>Post-Assessment Question 3</a:t>
            </a:r>
          </a:p>
        </p:txBody>
      </p:sp>
      <p:sp>
        <p:nvSpPr>
          <p:cNvPr id="3" name="Content Placeholder 2">
            <a:extLst>
              <a:ext uri="{FF2B5EF4-FFF2-40B4-BE49-F238E27FC236}">
                <a16:creationId xmlns:a16="http://schemas.microsoft.com/office/drawing/2014/main" id="{1CB3383E-6018-41FF-8689-F718FBD89473}"/>
              </a:ext>
            </a:extLst>
          </p:cNvPr>
          <p:cNvSpPr>
            <a:spLocks noGrp="1"/>
          </p:cNvSpPr>
          <p:nvPr>
            <p:ph idx="1"/>
          </p:nvPr>
        </p:nvSpPr>
        <p:spPr/>
        <p:txBody>
          <a:bodyPr/>
          <a:lstStyle/>
          <a:p>
            <a:pPr marL="0" indent="0">
              <a:buNone/>
            </a:pPr>
            <a:r>
              <a:rPr lang="en-US" dirty="0"/>
              <a:t>Which of the following PI3K inhibitors is FDA approved for patients with MZL?</a:t>
            </a:r>
          </a:p>
          <a:p>
            <a:pPr marL="342900" lvl="0" indent="-342900">
              <a:buFont typeface="+mj-lt"/>
              <a:buAutoNum type="arabicPeriod"/>
            </a:pPr>
            <a:r>
              <a:rPr lang="en-US" dirty="0" err="1"/>
              <a:t>Idelalisib</a:t>
            </a:r>
            <a:endParaRPr lang="en-US" dirty="0"/>
          </a:p>
          <a:p>
            <a:pPr marL="342900" lvl="0" indent="-342900">
              <a:buFont typeface="+mj-lt"/>
              <a:buAutoNum type="arabicPeriod"/>
            </a:pPr>
            <a:r>
              <a:rPr lang="en-US" dirty="0"/>
              <a:t>Duvelisib</a:t>
            </a:r>
          </a:p>
          <a:p>
            <a:pPr marL="342900" lvl="0" indent="-342900">
              <a:buFont typeface="+mj-lt"/>
              <a:buAutoNum type="arabicPeriod"/>
            </a:pPr>
            <a:r>
              <a:rPr lang="en-US" dirty="0" err="1"/>
              <a:t>Umbralisib</a:t>
            </a:r>
            <a:endParaRPr lang="en-US" dirty="0"/>
          </a:p>
          <a:p>
            <a:pPr marL="342900" lvl="0" indent="-342900">
              <a:buFont typeface="+mj-lt"/>
              <a:buAutoNum type="arabicPeriod"/>
            </a:pPr>
            <a:r>
              <a:rPr lang="en-US" dirty="0" err="1"/>
              <a:t>Alpelisib</a:t>
            </a:r>
            <a:r>
              <a:rPr lang="en-US" dirty="0"/>
              <a:t> </a:t>
            </a:r>
          </a:p>
          <a:p>
            <a:pPr marL="0" indent="0">
              <a:buNone/>
            </a:pPr>
            <a:endParaRPr lang="en-US" dirty="0"/>
          </a:p>
        </p:txBody>
      </p:sp>
      <p:sp>
        <p:nvSpPr>
          <p:cNvPr id="4" name="Text Placeholder 3">
            <a:extLst>
              <a:ext uri="{FF2B5EF4-FFF2-40B4-BE49-F238E27FC236}">
                <a16:creationId xmlns:a16="http://schemas.microsoft.com/office/drawing/2014/main" id="{E91638A9-0CBE-4494-B283-173C68D510F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24E44895-ED79-4C1F-A3EF-8C365BB2324C}"/>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10B4C824-5D52-48BA-8EED-9CD1E9F71E55}"/>
              </a:ext>
            </a:extLst>
          </p:cNvPr>
          <p:cNvSpPr>
            <a:spLocks noGrp="1"/>
          </p:cNvSpPr>
          <p:nvPr>
            <p:ph type="body" sz="quarter" idx="12"/>
          </p:nvPr>
        </p:nvSpPr>
        <p:spPr/>
        <p:txBody>
          <a:bodyPr/>
          <a:lstStyle/>
          <a:p>
            <a:endParaRPr lang="en-US"/>
          </a:p>
        </p:txBody>
      </p:sp>
      <p:sp>
        <p:nvSpPr>
          <p:cNvPr id="7" name="Slide Number Placeholder 6">
            <a:extLst>
              <a:ext uri="{FF2B5EF4-FFF2-40B4-BE49-F238E27FC236}">
                <a16:creationId xmlns:a16="http://schemas.microsoft.com/office/drawing/2014/main" id="{3A54BBE2-1B7B-4793-9A7A-D465A92B59EC}"/>
              </a:ext>
            </a:extLst>
          </p:cNvPr>
          <p:cNvSpPr>
            <a:spLocks noGrp="1"/>
          </p:cNvSpPr>
          <p:nvPr>
            <p:ph type="sldNum"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2DF0245-2CA1-6445-9E71-A40071F6548D}" type="slidenum">
              <a:rPr kumimoji="0" lang="en-US" sz="1050" b="0" i="0" u="none" strike="noStrike" kern="1200" cap="none" spc="0" normalizeH="0" baseline="0" noProof="0" smtClean="0">
                <a:ln>
                  <a:noFill/>
                </a:ln>
                <a:solidFill>
                  <a:srgbClr val="CC0F1A"/>
                </a:solidFill>
                <a:effectLst/>
                <a:uLnTx/>
                <a:uFillTx/>
                <a:latin typeface="Calibri"/>
                <a:ea typeface="+mn-ea"/>
                <a:cs typeface="Calibri"/>
              </a:rPr>
              <a:pPr marL="0" marR="0" lvl="0" indent="0" algn="ctr" defTabSz="914400" rtl="0" eaLnBrk="1" fontAlgn="base" latinLnBrk="0" hangingPunct="1">
                <a:lnSpc>
                  <a:spcPct val="100000"/>
                </a:lnSpc>
                <a:spcBef>
                  <a:spcPct val="0"/>
                </a:spcBef>
                <a:spcAft>
                  <a:spcPct val="0"/>
                </a:spcAft>
                <a:buClrTx/>
                <a:buSzTx/>
                <a:buFontTx/>
                <a:buNone/>
                <a:tabLst/>
                <a:defRPr/>
              </a:pPr>
              <a:t>94</a:t>
            </a:fld>
            <a:endParaRPr kumimoji="0" lang="en-US" sz="1050" b="0" i="0" u="none" strike="noStrike" kern="1200" cap="none" spc="0" normalizeH="0" baseline="0" noProof="0" dirty="0">
              <a:ln>
                <a:noFill/>
              </a:ln>
              <a:solidFill>
                <a:srgbClr val="CC0F1A"/>
              </a:solidFill>
              <a:effectLst/>
              <a:uLnTx/>
              <a:uFillTx/>
              <a:latin typeface="Calibri"/>
              <a:ea typeface="+mn-ea"/>
              <a:cs typeface="Calibri"/>
            </a:endParaRPr>
          </a:p>
        </p:txBody>
      </p:sp>
    </p:spTree>
    <p:extLst>
      <p:ext uri="{BB962C8B-B14F-4D97-AF65-F5344CB8AC3E}">
        <p14:creationId xmlns:p14="http://schemas.microsoft.com/office/powerpoint/2010/main" val="232200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F382EF-9D52-7C4B-8CE3-B20F0C96CB61}"/>
              </a:ext>
            </a:extLst>
          </p:cNvPr>
          <p:cNvSpPr>
            <a:spLocks noGrp="1"/>
          </p:cNvSpPr>
          <p:nvPr>
            <p:ph type="body" sz="quarter" idx="10"/>
          </p:nvPr>
        </p:nvSpPr>
        <p:spPr>
          <a:xfrm>
            <a:off x="667247" y="1086483"/>
            <a:ext cx="5758954" cy="1365137"/>
          </a:xfrm>
        </p:spPr>
        <p:txBody>
          <a:bodyPr/>
          <a:lstStyle/>
          <a:p>
            <a:r>
              <a:rPr lang="en-US" dirty="0"/>
              <a:t>Q&amp;A</a:t>
            </a:r>
          </a:p>
        </p:txBody>
      </p:sp>
      <p:sp>
        <p:nvSpPr>
          <p:cNvPr id="3" name="Text Placeholder 2">
            <a:extLst>
              <a:ext uri="{FF2B5EF4-FFF2-40B4-BE49-F238E27FC236}">
                <a16:creationId xmlns:a16="http://schemas.microsoft.com/office/drawing/2014/main" id="{AD32FC97-1732-1241-811C-8EF5BEE6729A}"/>
              </a:ext>
            </a:extLst>
          </p:cNvPr>
          <p:cNvSpPr>
            <a:spLocks noGrp="1"/>
          </p:cNvSpPr>
          <p:nvPr>
            <p:ph type="body" sz="quarter" idx="11"/>
          </p:nvPr>
        </p:nvSpPr>
        <p:spPr>
          <a:xfrm>
            <a:off x="667246" y="2571750"/>
            <a:ext cx="5708154" cy="1197005"/>
          </a:xfrm>
        </p:spPr>
        <p:txBody>
          <a:bodyPr>
            <a:normAutofit/>
          </a:bodyPr>
          <a:lstStyle/>
          <a:p>
            <a:r>
              <a:rPr lang="en-US" sz="1800" dirty="0">
                <a:solidFill>
                  <a:schemeClr val="accent3"/>
                </a:solidFill>
              </a:rPr>
              <a:t>Type your questions into the Question tab </a:t>
            </a:r>
          </a:p>
          <a:p>
            <a:r>
              <a:rPr lang="en-US" sz="1800" dirty="0">
                <a:solidFill>
                  <a:schemeClr val="accent3"/>
                </a:solidFill>
              </a:rPr>
              <a:t>of your webinar control panel</a:t>
            </a:r>
          </a:p>
        </p:txBody>
      </p:sp>
    </p:spTree>
    <p:extLst>
      <p:ext uri="{BB962C8B-B14F-4D97-AF65-F5344CB8AC3E}">
        <p14:creationId xmlns:p14="http://schemas.microsoft.com/office/powerpoint/2010/main" val="3151401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B72F04-EB47-614E-A5F6-01995637EF64}"/>
              </a:ext>
            </a:extLst>
          </p:cNvPr>
          <p:cNvSpPr>
            <a:spLocks noGrp="1"/>
          </p:cNvSpPr>
          <p:nvPr>
            <p:ph type="body" sz="quarter" idx="10"/>
          </p:nvPr>
        </p:nvSpPr>
        <p:spPr>
          <a:xfrm>
            <a:off x="182888" y="403914"/>
            <a:ext cx="6249663" cy="1494628"/>
          </a:xfrm>
        </p:spPr>
        <p:txBody>
          <a:bodyPr>
            <a:normAutofit fontScale="47500" lnSpcReduction="20000"/>
          </a:bodyPr>
          <a:lstStyle/>
          <a:p>
            <a:r>
              <a:rPr lang="en-US" dirty="0"/>
              <a:t>Thank You!</a:t>
            </a:r>
          </a:p>
          <a:p>
            <a:endParaRPr lang="en-US" dirty="0"/>
          </a:p>
          <a:p>
            <a:r>
              <a:rPr lang="en-US" dirty="0"/>
              <a:t>Please complete the post-webinar evaluation at</a:t>
            </a:r>
          </a:p>
          <a:p>
            <a:r>
              <a:rPr lang="en-US" sz="3000" b="0" dirty="0"/>
              <a:t>(This link will pop-up on your screen after the webinar ends)</a:t>
            </a:r>
          </a:p>
          <a:p>
            <a:r>
              <a:rPr lang="en-US" sz="4200" dirty="0">
                <a:solidFill>
                  <a:srgbClr val="C00000"/>
                </a:solidFill>
                <a:hlinkClick r:id="rId2">
                  <a:extLst>
                    <a:ext uri="{A12FA001-AC4F-418D-AE19-62706E023703}">
                      <ahyp:hlinkClr xmlns:ahyp="http://schemas.microsoft.com/office/drawing/2018/hyperlinkcolor" val="tx"/>
                    </a:ext>
                  </a:extLst>
                </a:hlinkClick>
              </a:rPr>
              <a:t>https://cvent.me/8w42LA</a:t>
            </a:r>
            <a:r>
              <a:rPr lang="en-US" sz="4200" dirty="0">
                <a:solidFill>
                  <a:srgbClr val="C00000"/>
                </a:solidFill>
              </a:rPr>
              <a:t> </a:t>
            </a:r>
          </a:p>
        </p:txBody>
      </p:sp>
      <p:sp>
        <p:nvSpPr>
          <p:cNvPr id="3" name="TextBox 2">
            <a:extLst>
              <a:ext uri="{FF2B5EF4-FFF2-40B4-BE49-F238E27FC236}">
                <a16:creationId xmlns:a16="http://schemas.microsoft.com/office/drawing/2014/main" id="{CAFFB4F7-DF64-0644-A6D2-EBF8D1AA428A}"/>
              </a:ext>
            </a:extLst>
          </p:cNvPr>
          <p:cNvSpPr txBox="1"/>
          <p:nvPr/>
        </p:nvSpPr>
        <p:spPr>
          <a:xfrm>
            <a:off x="182888" y="2212975"/>
            <a:ext cx="6249663" cy="2569934"/>
          </a:xfrm>
          <a:prstGeom prst="rect">
            <a:avLst/>
          </a:prstGeom>
          <a:noFill/>
        </p:spPr>
        <p:txBody>
          <a:bodyPr wrap="square" rtlCol="0">
            <a:spAutoFit/>
          </a:bodyPr>
          <a:lstStyle/>
          <a:p>
            <a:pPr algn="ctr"/>
            <a:r>
              <a:rPr lang="en-US" sz="1500" dirty="0">
                <a:solidFill>
                  <a:schemeClr val="accent6"/>
                </a:solidFill>
              </a:rPr>
              <a:t>A CME request form is available for download </a:t>
            </a:r>
            <a:br>
              <a:rPr lang="en-US" sz="1500" dirty="0">
                <a:solidFill>
                  <a:schemeClr val="accent6"/>
                </a:solidFill>
              </a:rPr>
            </a:br>
            <a:r>
              <a:rPr lang="en-US" sz="1500" dirty="0">
                <a:solidFill>
                  <a:schemeClr val="accent6"/>
                </a:solidFill>
              </a:rPr>
              <a:t>at the end of the online evaluation.</a:t>
            </a:r>
          </a:p>
          <a:p>
            <a:pPr algn="ctr"/>
            <a:endParaRPr lang="en-US" sz="1100" b="1" dirty="0">
              <a:solidFill>
                <a:schemeClr val="accent6"/>
              </a:solidFill>
            </a:endParaRPr>
          </a:p>
          <a:p>
            <a:pPr algn="ctr"/>
            <a:r>
              <a:rPr lang="en-US" sz="1500" dirty="0">
                <a:solidFill>
                  <a:schemeClr val="accent6"/>
                </a:solidFill>
              </a:rPr>
              <a:t>Visit </a:t>
            </a:r>
            <a:r>
              <a:rPr lang="en-US" sz="1500" b="1" dirty="0">
                <a:solidFill>
                  <a:schemeClr val="accent3"/>
                </a:solidFill>
                <a:hlinkClick r:id="rId3">
                  <a:extLst>
                    <a:ext uri="{A12FA001-AC4F-418D-AE19-62706E023703}">
                      <ahyp:hlinkClr xmlns:ahyp="http://schemas.microsoft.com/office/drawing/2018/hyperlinkcolor" val="tx"/>
                    </a:ext>
                  </a:extLst>
                </a:hlinkClick>
              </a:rPr>
              <a:t>OncologyCaseClinic.com</a:t>
            </a:r>
            <a:r>
              <a:rPr lang="en-US" sz="1500" b="1" dirty="0">
                <a:solidFill>
                  <a:schemeClr val="accent3"/>
                </a:solidFill>
              </a:rPr>
              <a:t> </a:t>
            </a:r>
            <a:r>
              <a:rPr lang="en-US" sz="1500" dirty="0">
                <a:solidFill>
                  <a:schemeClr val="accent6"/>
                </a:solidFill>
              </a:rPr>
              <a:t>to register for </a:t>
            </a:r>
          </a:p>
          <a:p>
            <a:pPr algn="ctr"/>
            <a:r>
              <a:rPr lang="en-US" sz="1500" dirty="0">
                <a:solidFill>
                  <a:schemeClr val="accent6"/>
                </a:solidFill>
              </a:rPr>
              <a:t>upcoming webinars. </a:t>
            </a:r>
          </a:p>
          <a:p>
            <a:pPr algn="ctr"/>
            <a:r>
              <a:rPr lang="en-US" sz="1500" dirty="0">
                <a:solidFill>
                  <a:schemeClr val="accent6"/>
                </a:solidFill>
              </a:rPr>
              <a:t>A recording of today’s webinar with downloadable slides </a:t>
            </a:r>
          </a:p>
          <a:p>
            <a:pPr algn="ctr"/>
            <a:r>
              <a:rPr lang="en-US" sz="1500" dirty="0">
                <a:solidFill>
                  <a:schemeClr val="accent6"/>
                </a:solidFill>
              </a:rPr>
              <a:t>will be available at </a:t>
            </a:r>
            <a:r>
              <a:rPr lang="en-US" sz="1500" dirty="0" err="1">
                <a:solidFill>
                  <a:schemeClr val="accent3"/>
                </a:solidFill>
              </a:rPr>
              <a:t>OncologyCaseClinic.com</a:t>
            </a:r>
            <a:r>
              <a:rPr lang="en-US" sz="1500" dirty="0">
                <a:solidFill>
                  <a:schemeClr val="accent3"/>
                </a:solidFill>
              </a:rPr>
              <a:t> </a:t>
            </a:r>
            <a:r>
              <a:rPr lang="en-US" sz="1500" dirty="0">
                <a:solidFill>
                  <a:schemeClr val="accent6"/>
                </a:solidFill>
              </a:rPr>
              <a:t>in about 2 weeks. </a:t>
            </a:r>
          </a:p>
          <a:p>
            <a:pPr algn="ctr"/>
            <a:endParaRPr lang="en-US" sz="1500" dirty="0">
              <a:solidFill>
                <a:schemeClr val="accent6"/>
              </a:solidFill>
            </a:endParaRPr>
          </a:p>
          <a:p>
            <a:pPr algn="ctr"/>
            <a:r>
              <a:rPr lang="en-US" sz="1500" dirty="0">
                <a:solidFill>
                  <a:schemeClr val="accent6"/>
                </a:solidFill>
              </a:rPr>
              <a:t>Next presentation: Wednesday, January 12</a:t>
            </a:r>
          </a:p>
          <a:p>
            <a:pPr algn="ctr"/>
            <a:r>
              <a:rPr lang="en-US" sz="1500" b="1" dirty="0">
                <a:solidFill>
                  <a:schemeClr val="accent6"/>
                </a:solidFill>
              </a:rPr>
              <a:t>Updates from ASH</a:t>
            </a:r>
          </a:p>
          <a:p>
            <a:pPr algn="ctr"/>
            <a:r>
              <a:rPr lang="en-US" sz="1500" dirty="0" err="1">
                <a:solidFill>
                  <a:schemeClr val="accent6"/>
                </a:solidFill>
              </a:rPr>
              <a:t>Sonali</a:t>
            </a:r>
            <a:r>
              <a:rPr lang="en-US" sz="1500" dirty="0">
                <a:solidFill>
                  <a:schemeClr val="accent6"/>
                </a:solidFill>
              </a:rPr>
              <a:t> Smith, MD, FASCO</a:t>
            </a:r>
          </a:p>
        </p:txBody>
      </p:sp>
      <p:graphicFrame>
        <p:nvGraphicFramePr>
          <p:cNvPr id="4" name="Table 3">
            <a:extLst>
              <a:ext uri="{FF2B5EF4-FFF2-40B4-BE49-F238E27FC236}">
                <a16:creationId xmlns:a16="http://schemas.microsoft.com/office/drawing/2014/main" id="{AB92ECBC-21EC-F04E-AEAB-B947F3B3076C}"/>
              </a:ext>
            </a:extLst>
          </p:cNvPr>
          <p:cNvGraphicFramePr>
            <a:graphicFrameLocks noGrp="1"/>
          </p:cNvGraphicFramePr>
          <p:nvPr/>
        </p:nvGraphicFramePr>
        <p:xfrm>
          <a:off x="3772694" y="2718276"/>
          <a:ext cx="1625600" cy="222885"/>
        </p:xfrm>
        <a:graphic>
          <a:graphicData uri="http://schemas.openxmlformats.org/drawingml/2006/table">
            <a:tbl>
              <a:tblPr/>
              <a:tblGrid>
                <a:gridCol w="1625600">
                  <a:extLst>
                    <a:ext uri="{9D8B030D-6E8A-4147-A177-3AD203B41FA5}">
                      <a16:colId xmlns:a16="http://schemas.microsoft.com/office/drawing/2014/main" val="2937932938"/>
                    </a:ext>
                  </a:extLst>
                </a:gridCol>
              </a:tblGrid>
              <a:tr h="180975">
                <a:tc>
                  <a:txBody>
                    <a:bodyPr/>
                    <a:lstStyle/>
                    <a:p>
                      <a:pPr algn="l" fontAlgn="b"/>
                      <a:endParaRPr lang="en-US" sz="1100" b="0" i="0" u="sng" strike="noStrike" dirty="0">
                        <a:solidFill>
                          <a:srgbClr val="0563C1"/>
                        </a:solidFill>
                        <a:effectLst/>
                        <a:latin typeface="Calibri" panose="020F0502020204030204" pitchFamily="34" charset="0"/>
                      </a:endParaRPr>
                    </a:p>
                  </a:txBody>
                  <a:tcPr marL="9525" marR="9525" marT="9525" anchor="b">
                    <a:lnL>
                      <a:noFill/>
                    </a:lnL>
                    <a:lnR>
                      <a:noFill/>
                    </a:lnR>
                    <a:lnT>
                      <a:noFill/>
                    </a:lnT>
                    <a:lnB>
                      <a:noFill/>
                    </a:lnB>
                  </a:tcPr>
                </a:tc>
                <a:extLst>
                  <a:ext uri="{0D108BD9-81ED-4DB2-BD59-A6C34878D82A}">
                    <a16:rowId xmlns:a16="http://schemas.microsoft.com/office/drawing/2014/main" val="2295093622"/>
                  </a:ext>
                </a:extLst>
              </a:tr>
            </a:tbl>
          </a:graphicData>
        </a:graphic>
      </p:graphicFrame>
    </p:spTree>
    <p:extLst>
      <p:ext uri="{BB962C8B-B14F-4D97-AF65-F5344CB8AC3E}">
        <p14:creationId xmlns:p14="http://schemas.microsoft.com/office/powerpoint/2010/main" val="651753807"/>
      </p:ext>
    </p:extLst>
  </p:cSld>
  <p:clrMapOvr>
    <a:masterClrMapping/>
  </p:clrMapOvr>
</p:sld>
</file>

<file path=ppt/theme/theme1.xml><?xml version="1.0" encoding="utf-8"?>
<a:theme xmlns:a="http://schemas.openxmlformats.org/drawingml/2006/main" name="Default Theme">
  <a:themeElements>
    <a:clrScheme name="Custom 494">
      <a:dk1>
        <a:srgbClr val="3F569C"/>
      </a:dk1>
      <a:lt1>
        <a:srgbClr val="FFFFFF"/>
      </a:lt1>
      <a:dk2>
        <a:srgbClr val="000000"/>
      </a:dk2>
      <a:lt2>
        <a:srgbClr val="2571AF"/>
      </a:lt2>
      <a:accent1>
        <a:srgbClr val="719CDA"/>
      </a:accent1>
      <a:accent2>
        <a:srgbClr val="EE733E"/>
      </a:accent2>
      <a:accent3>
        <a:srgbClr val="CC0F1A"/>
      </a:accent3>
      <a:accent4>
        <a:srgbClr val="90DBFC"/>
      </a:accent4>
      <a:accent5>
        <a:srgbClr val="F4BF62"/>
      </a:accent5>
      <a:accent6>
        <a:srgbClr val="2E2F7E"/>
      </a:accent6>
      <a:hlink>
        <a:srgbClr val="CC6600"/>
      </a:hlink>
      <a:folHlink>
        <a:srgbClr val="5812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Insulin IDEAS templat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sulin IDEAS template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sulin IDEAS template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sulin IDEAS template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sulin IDEAS template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sulin IDEAS template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sulin IDEAS template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sulin IDEAS template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sulin IDEAS template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sulin IDEAS template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sulin IDEAS template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sulin IDEAS template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nsulin IDEAS template 1 13">
        <a:dk1>
          <a:srgbClr val="000000"/>
        </a:dk1>
        <a:lt1>
          <a:srgbClr val="FFFFFF"/>
        </a:lt1>
        <a:dk2>
          <a:srgbClr val="000000"/>
        </a:dk2>
        <a:lt2>
          <a:srgbClr val="808080"/>
        </a:lt2>
        <a:accent1>
          <a:srgbClr val="8F3B63"/>
        </a:accent1>
        <a:accent2>
          <a:srgbClr val="3B528F"/>
        </a:accent2>
        <a:accent3>
          <a:srgbClr val="FFFFFF"/>
        </a:accent3>
        <a:accent4>
          <a:srgbClr val="000000"/>
        </a:accent4>
        <a:accent5>
          <a:srgbClr val="C6AFB7"/>
        </a:accent5>
        <a:accent6>
          <a:srgbClr val="354981"/>
        </a:accent6>
        <a:hlink>
          <a:srgbClr val="7B913B"/>
        </a:hlink>
        <a:folHlink>
          <a:srgbClr val="B68A38"/>
        </a:folHlink>
      </a:clrScheme>
      <a:clrMap bg1="lt1" tx1="dk1" bg2="lt2" tx2="dk2" accent1="accent1" accent2="accent2" accent3="accent3" accent4="accent4" accent5="accent5" accent6="accent6" hlink="hlink" folHlink="folHlink"/>
    </a:extraClrScheme>
    <a:extraClrScheme>
      <a:clrScheme name="Insulin IDEAS template 1 14">
        <a:dk1>
          <a:srgbClr val="000000"/>
        </a:dk1>
        <a:lt1>
          <a:srgbClr val="FFFFFF"/>
        </a:lt1>
        <a:dk2>
          <a:srgbClr val="000000"/>
        </a:dk2>
        <a:lt2>
          <a:srgbClr val="C0C0C0"/>
        </a:lt2>
        <a:accent1>
          <a:srgbClr val="BD5F8C"/>
        </a:accent1>
        <a:accent2>
          <a:srgbClr val="6C83C2"/>
        </a:accent2>
        <a:accent3>
          <a:srgbClr val="FFFFFF"/>
        </a:accent3>
        <a:accent4>
          <a:srgbClr val="000000"/>
        </a:accent4>
        <a:accent5>
          <a:srgbClr val="DBB6C5"/>
        </a:accent5>
        <a:accent6>
          <a:srgbClr val="6176B0"/>
        </a:accent6>
        <a:hlink>
          <a:srgbClr val="94AF47"/>
        </a:hlink>
        <a:folHlink>
          <a:srgbClr val="CBA155"/>
        </a:folHlink>
      </a:clrScheme>
      <a:clrMap bg1="lt1" tx1="dk1" bg2="lt2" tx2="dk2" accent1="accent1" accent2="accent2" accent3="accent3" accent4="accent4" accent5="accent5" accent6="accent6" hlink="hlink" folHlink="folHlink"/>
    </a:extraClrScheme>
    <a:extraClrScheme>
      <a:clrScheme name="Insulin IDEAS template 1 15">
        <a:dk1>
          <a:srgbClr val="000000"/>
        </a:dk1>
        <a:lt1>
          <a:srgbClr val="FFFFFF"/>
        </a:lt1>
        <a:dk2>
          <a:srgbClr val="000000"/>
        </a:dk2>
        <a:lt2>
          <a:srgbClr val="C0C0C0"/>
        </a:lt2>
        <a:accent1>
          <a:srgbClr val="CE88A9"/>
        </a:accent1>
        <a:accent2>
          <a:srgbClr val="95A5D3"/>
        </a:accent2>
        <a:accent3>
          <a:srgbClr val="FFFFFF"/>
        </a:accent3>
        <a:accent4>
          <a:srgbClr val="000000"/>
        </a:accent4>
        <a:accent5>
          <a:srgbClr val="E3C3D1"/>
        </a:accent5>
        <a:accent6>
          <a:srgbClr val="8795BF"/>
        </a:accent6>
        <a:hlink>
          <a:srgbClr val="FFFF99"/>
        </a:hlink>
        <a:folHlink>
          <a:srgbClr val="DFC595"/>
        </a:folHlink>
      </a:clrScheme>
      <a:clrMap bg1="lt1" tx1="dk1" bg2="lt2" tx2="dk2" accent1="accent1" accent2="accent2" accent3="accent3" accent4="accent4" accent5="accent5" accent6="accent6" hlink="hlink" folHlink="folHlink"/>
    </a:extraClrScheme>
    <a:extraClrScheme>
      <a:clrScheme name="Insulin IDEAS template 1 16">
        <a:dk1>
          <a:srgbClr val="000000"/>
        </a:dk1>
        <a:lt1>
          <a:srgbClr val="FFFFFF"/>
        </a:lt1>
        <a:dk2>
          <a:srgbClr val="000000"/>
        </a:dk2>
        <a:lt2>
          <a:srgbClr val="C0C0C0"/>
        </a:lt2>
        <a:accent1>
          <a:srgbClr val="CE88A9"/>
        </a:accent1>
        <a:accent2>
          <a:srgbClr val="ADBADD"/>
        </a:accent2>
        <a:accent3>
          <a:srgbClr val="FFFFFF"/>
        </a:accent3>
        <a:accent4>
          <a:srgbClr val="000000"/>
        </a:accent4>
        <a:accent5>
          <a:srgbClr val="E3C3D1"/>
        </a:accent5>
        <a:accent6>
          <a:srgbClr val="9CA8C8"/>
        </a:accent6>
        <a:hlink>
          <a:srgbClr val="FFFF99"/>
        </a:hlink>
        <a:folHlink>
          <a:srgbClr val="DFC59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2749</TotalTime>
  <Words>5661</Words>
  <Application>Microsoft Macintosh PowerPoint</Application>
  <PresentationFormat>On-screen Show (16:9)</PresentationFormat>
  <Paragraphs>1006</Paragraphs>
  <Slides>96</Slides>
  <Notes>33</Notes>
  <HiddenSlides>10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96</vt:i4>
      </vt:variant>
    </vt:vector>
  </HeadingPairs>
  <TitlesOfParts>
    <vt:vector size="104" baseType="lpstr">
      <vt:lpstr>Arial</vt:lpstr>
      <vt:lpstr>Calibri</vt:lpstr>
      <vt:lpstr>Futura</vt:lpstr>
      <vt:lpstr>Helvetica</vt:lpstr>
      <vt:lpstr>News Gothic MT</vt:lpstr>
      <vt:lpstr>Symbol</vt:lpstr>
      <vt:lpstr>Times New Roman</vt:lpstr>
      <vt:lpstr>Default Theme</vt:lpstr>
      <vt:lpstr>PowerPoint Presentation</vt:lpstr>
      <vt:lpstr>PowerPoint Presentation</vt:lpstr>
      <vt:lpstr>PowerPoint Presentation</vt:lpstr>
      <vt:lpstr>PowerPoint Presentation</vt:lpstr>
      <vt:lpstr>Continuing Education</vt:lpstr>
      <vt:lpstr>Disclosure</vt:lpstr>
      <vt:lpstr>Disclosures</vt:lpstr>
      <vt:lpstr>Learning Objectives</vt:lpstr>
      <vt:lpstr>Reminders</vt:lpstr>
      <vt:lpstr>Pre-Assessment Question 1</vt:lpstr>
      <vt:lpstr>Pre-Assessment Question 2</vt:lpstr>
      <vt:lpstr>Pre-Assessment Question 3</vt:lpstr>
      <vt:lpstr>Marginal Zone Lymphoma </vt:lpstr>
      <vt:lpstr>PowerPoint Presentation</vt:lpstr>
      <vt:lpstr>MZL: Take Home Messages</vt:lpstr>
      <vt:lpstr>PowerPoint Presentation</vt:lpstr>
      <vt:lpstr>MZL: a group of related clinical entities  </vt:lpstr>
      <vt:lpstr>Marginal Zone B-Cell Lymphomas (MZLs)</vt:lpstr>
      <vt:lpstr>Can be Confused with Waldenstrom’s Macroglobulinemia</vt:lpstr>
      <vt:lpstr>Diagnosis—Immunophenotypic Markers Distinguishing FL from other NHLs</vt:lpstr>
      <vt:lpstr>PowerPoint Presentation</vt:lpstr>
      <vt:lpstr>PowerPoint Presentation</vt:lpstr>
      <vt:lpstr>EN Marginal Zone Lymphoma</vt:lpstr>
      <vt:lpstr>Diagnosis of MALT lymphoma</vt:lpstr>
      <vt:lpstr>Antigen-driven lymphoma development</vt:lpstr>
      <vt:lpstr>Evidence linking  specific microorganisms  to MALT lymphoma at different sites</vt:lpstr>
      <vt:lpstr>Antigen-driven lymphoma development</vt:lpstr>
      <vt:lpstr>MALT lymphoma: MYD88 mutations in 6%</vt:lpstr>
      <vt:lpstr>Helicobacter Pylori</vt:lpstr>
      <vt:lpstr>H Pylori in Gastric Biopsy</vt:lpstr>
      <vt:lpstr>The Cag Pathogenicity Island of H.Pylori</vt:lpstr>
      <vt:lpstr>H. pylori and MALT lymphoma: a Model of Tumor Progression</vt:lpstr>
      <vt:lpstr>“Radicals” accused of causing MALT Lymphoma1 </vt:lpstr>
      <vt:lpstr>“Radicals” Accused of Causing MALT Lymphoma</vt:lpstr>
      <vt:lpstr>Case 1</vt:lpstr>
      <vt:lpstr>Gastric Biopsy Case 1</vt:lpstr>
      <vt:lpstr>What Next?</vt:lpstr>
      <vt:lpstr>Staging CT Scan</vt:lpstr>
      <vt:lpstr>Diagnostics: Would you do a PET-CT scan?</vt:lpstr>
      <vt:lpstr>PET-CT</vt:lpstr>
      <vt:lpstr>What is the Next Step? </vt:lpstr>
      <vt:lpstr>What might excision of lung mass show?</vt:lpstr>
      <vt:lpstr>Excision of Lung  mass</vt:lpstr>
      <vt:lpstr>What Treatment ? </vt:lpstr>
      <vt:lpstr>EN Marginal Zone Lymphomas</vt:lpstr>
      <vt:lpstr>PowerPoint Presentation</vt:lpstr>
      <vt:lpstr>Case 2</vt:lpstr>
      <vt:lpstr>Blood Smear Case 2</vt:lpstr>
      <vt:lpstr>PowerPoint Presentation</vt:lpstr>
      <vt:lpstr>What next ?</vt:lpstr>
      <vt:lpstr>Case 2 Peripheral Blood Flow</vt:lpstr>
      <vt:lpstr>Case 2 What Treatment?</vt:lpstr>
      <vt:lpstr>Lymphoma Presenting in Spleen</vt:lpstr>
      <vt:lpstr>SMZL and Hepatitis C</vt:lpstr>
      <vt:lpstr>Treatment Options in SMZL</vt:lpstr>
      <vt:lpstr>PowerPoint Presentation</vt:lpstr>
      <vt:lpstr>Case #3 </vt:lpstr>
      <vt:lpstr>Case #3</vt:lpstr>
      <vt:lpstr>Case #3</vt:lpstr>
      <vt:lpstr>Case #3</vt:lpstr>
      <vt:lpstr>Case #3</vt:lpstr>
      <vt:lpstr>Case #3</vt:lpstr>
      <vt:lpstr>Case #3</vt:lpstr>
      <vt:lpstr>Case #3</vt:lpstr>
      <vt:lpstr>Nodal Marginal Zone Lymphoma</vt:lpstr>
      <vt:lpstr>Systemic treatment of Marginal Zone Lymphoma</vt:lpstr>
      <vt:lpstr>Systemic treatment of Marginal Zone Lymphoma</vt:lpstr>
      <vt:lpstr>Systemic treatment of Marginal Zone Lymphoma: “StiL Trial” BR vs R-CHOP</vt:lpstr>
      <vt:lpstr>PowerPoint Presentation</vt:lpstr>
      <vt:lpstr>PowerPoint Presentation</vt:lpstr>
      <vt:lpstr>PowerPoint Presentation</vt:lpstr>
      <vt:lpstr>PowerPoint Presentation</vt:lpstr>
      <vt:lpstr>Magnify Trial (for MZL): Induction R2 followed my maintenance R</vt:lpstr>
      <vt:lpstr>Magnify Trial (for MZL): Induction R2 followed by maintenance R</vt:lpstr>
      <vt:lpstr>Ibrutinib in Marginal Zone Lymphoma: PCYC 1121</vt:lpstr>
      <vt:lpstr>The MAGNOLIA Trial: Zanubrutinib in R/R Marginal Zone Lymphoma</vt:lpstr>
      <vt:lpstr>PowerPoint Presentation</vt:lpstr>
      <vt:lpstr>PowerPoint Presentation</vt:lpstr>
      <vt:lpstr>PI3K Inhibitors</vt:lpstr>
      <vt:lpstr>Umbralisib: Inhibitor of PI3Kδ and Casein Kinase-1ε</vt:lpstr>
      <vt:lpstr>Relapsed or Refractory CLL and other NHL: An Open-Label, Phase 1, Dose-Escalation, First-in-Human Study</vt:lpstr>
      <vt:lpstr>PowerPoint Presentation</vt:lpstr>
      <vt:lpstr>More PI3K inhibitors: Unity Trial: Ubralisib and Ublituximab (U2)</vt:lpstr>
      <vt:lpstr>More PI3K inhibitors: Parsaclisib</vt:lpstr>
      <vt:lpstr>Chronos 3: Copanlisib for Indolent Lymphoma</vt:lpstr>
      <vt:lpstr>PowerPoint Presentation</vt:lpstr>
      <vt:lpstr>ZUMA-5 (cont.)</vt:lpstr>
      <vt:lpstr>ZUMA-5 (cont.)</vt:lpstr>
      <vt:lpstr>Therapy for MZL: NCCN 2021</vt:lpstr>
      <vt:lpstr>Therapy for MZL: NCCN 2021</vt:lpstr>
      <vt:lpstr>MZL: Take Home Messages</vt:lpstr>
      <vt:lpstr>Post-Assessment Question 1</vt:lpstr>
      <vt:lpstr>Post-Assessment Question 2</vt:lpstr>
      <vt:lpstr>Post-Assessment Question 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sheldon</dc:creator>
  <cp:lastModifiedBy>Danielle Kashou, MBA</cp:lastModifiedBy>
  <cp:revision>78</cp:revision>
  <dcterms:created xsi:type="dcterms:W3CDTF">2018-09-04T15:37:30Z</dcterms:created>
  <dcterms:modified xsi:type="dcterms:W3CDTF">2022-01-04T08:37:02Z</dcterms:modified>
</cp:coreProperties>
</file>